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87" r:id="rId5"/>
    <p:sldId id="260" r:id="rId6"/>
    <p:sldId id="261" r:id="rId7"/>
    <p:sldId id="262" r:id="rId8"/>
    <p:sldId id="283" r:id="rId9"/>
    <p:sldId id="263" r:id="rId10"/>
    <p:sldId id="264" r:id="rId11"/>
    <p:sldId id="265" r:id="rId12"/>
    <p:sldId id="266" r:id="rId13"/>
    <p:sldId id="267" r:id="rId14"/>
    <p:sldId id="268" r:id="rId15"/>
    <p:sldId id="286" r:id="rId16"/>
    <p:sldId id="270" r:id="rId17"/>
    <p:sldId id="271" r:id="rId18"/>
    <p:sldId id="276" r:id="rId19"/>
    <p:sldId id="274" r:id="rId20"/>
    <p:sldId id="273" r:id="rId21"/>
    <p:sldId id="279" r:id="rId22"/>
    <p:sldId id="275" r:id="rId23"/>
    <p:sldId id="277" r:id="rId24"/>
    <p:sldId id="278" r:id="rId25"/>
    <p:sldId id="280" r:id="rId26"/>
    <p:sldId id="281" r:id="rId27"/>
    <p:sldId id="282" r:id="rId28"/>
  </p:sldIdLst>
  <p:sldSz cx="24384000" cy="13716000"/>
  <p:notesSz cx="6858000" cy="9144000"/>
  <p:embeddedFontLst>
    <p:embeddedFont>
      <p:font typeface="Bai Jamjuree" panose="020B0604020202020204" charset="0"/>
      <p:regular r:id="rId30"/>
      <p:bold r:id="rId31"/>
      <p:italic r:id="rId32"/>
      <p:boldItalic r:id="rId33"/>
    </p:embeddedFont>
    <p:embeddedFont>
      <p:font typeface="DM Serif Display" pitchFamily="2" charset="0"/>
      <p:regular r:id="rId34"/>
      <p:italic r:id="rId35"/>
    </p:embeddedFont>
    <p:embeddedFont>
      <p:font typeface="Helvetica Neue" panose="020B0604020202020204" charset="0"/>
      <p:regular r:id="rId36"/>
      <p:bold r:id="rId37"/>
      <p:italic r:id="rId38"/>
      <p:boldItalic r:id="rId39"/>
    </p:embeddedFont>
    <p:embeddedFont>
      <p:font typeface="Public Sans" panose="020B0604020202020204" charset="0"/>
      <p:regular r:id="rId40"/>
      <p:bold r:id="rId41"/>
      <p:italic r:id="rId42"/>
      <p:boldItalic r:id="rId43"/>
    </p:embeddedFont>
    <p:embeddedFont>
      <p:font typeface="Public Sans Light" panose="020B060402020202020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6FFF5CCD-BD13-F442-8E37-5C1C5FBA5EE1}">
          <p14:sldIdLst>
            <p14:sldId id="256"/>
            <p14:sldId id="257"/>
            <p14:sldId id="258"/>
          </p14:sldIdLst>
        </p14:section>
        <p14:section name="Untitled Section" id="{CD23EDCA-BDFF-EB4D-AF7B-EB86A86153A9}">
          <p14:sldIdLst>
            <p14:sldId id="287"/>
            <p14:sldId id="260"/>
            <p14:sldId id="261"/>
            <p14:sldId id="262"/>
            <p14:sldId id="283"/>
            <p14:sldId id="263"/>
            <p14:sldId id="264"/>
            <p14:sldId id="265"/>
            <p14:sldId id="266"/>
            <p14:sldId id="267"/>
            <p14:sldId id="268"/>
          </p14:sldIdLst>
        </p14:section>
        <p14:section name="Untitled Section" id="{2D8DC82F-049D-6F4B-AEA0-E966999A5C8A}">
          <p14:sldIdLst>
            <p14:sldId id="286"/>
            <p14:sldId id="270"/>
            <p14:sldId id="271"/>
            <p14:sldId id="276"/>
            <p14:sldId id="274"/>
            <p14:sldId id="273"/>
            <p14:sldId id="279"/>
          </p14:sldIdLst>
        </p14:section>
        <p14:section name="CheckSig per il consulente indipendente" id="{3AFC46DA-142C-6241-9B2E-58D70D4D65AD}">
          <p14:sldIdLst>
            <p14:sldId id="275"/>
            <p14:sldId id="277"/>
            <p14:sldId id="278"/>
            <p14:sldId id="280"/>
            <p14:sldId id="281"/>
            <p14:sldId id="282"/>
          </p14:sldIdLst>
        </p14:section>
      </p14:sectionLst>
    </p:ex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8" roundtripDataSignature="AMtx7mgrF+t+RyWhE6AjQWBVKCXb65tB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57"/>
    <p:restoredTop sz="94677"/>
  </p:normalViewPr>
  <p:slideViewPr>
    <p:cSldViewPr snapToGrid="0">
      <p:cViewPr varScale="1">
        <p:scale>
          <a:sx n="52" d="100"/>
          <a:sy n="52" d="100"/>
        </p:scale>
        <p:origin x="36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brizio Vedana" userId="8d479dc1-87b7-4bd8-aba3-4c7cb01bdab7" providerId="ADAL" clId="{90CDCE58-F867-42E8-B28F-3C3249816598}"/>
    <pc:docChg chg="modSld">
      <pc:chgData name="Fabrizio Vedana" userId="8d479dc1-87b7-4bd8-aba3-4c7cb01bdab7" providerId="ADAL" clId="{90CDCE58-F867-42E8-B28F-3C3249816598}" dt="2022-10-28T09:40:23.485" v="2" actId="20577"/>
      <pc:docMkLst>
        <pc:docMk/>
      </pc:docMkLst>
      <pc:sldChg chg="modSp mod">
        <pc:chgData name="Fabrizio Vedana" userId="8d479dc1-87b7-4bd8-aba3-4c7cb01bdab7" providerId="ADAL" clId="{90CDCE58-F867-42E8-B28F-3C3249816598}" dt="2022-10-28T09:40:23.485" v="2" actId="20577"/>
        <pc:sldMkLst>
          <pc:docMk/>
          <pc:sldMk cId="0" sldId="256"/>
        </pc:sldMkLst>
        <pc:spChg chg="mod">
          <ac:chgData name="Fabrizio Vedana" userId="8d479dc1-87b7-4bd8-aba3-4c7cb01bdab7" providerId="ADAL" clId="{90CDCE58-F867-42E8-B28F-3C3249816598}" dt="2022-10-28T09:40:23.485" v="2" actId="20577"/>
          <ac:spMkLst>
            <pc:docMk/>
            <pc:sldMk cId="0" sldId="256"/>
            <ac:spMk id="46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211F1E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2351-4E7B-AD5D-3F15FB046523}"/>
              </c:ext>
            </c:extLst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351-4E7B-AD5D-3F15FB046523}"/>
              </c:ext>
            </c:extLst>
          </c:dPt>
          <c:dPt>
            <c:idx val="3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351-4E7B-AD5D-3F15FB046523}"/>
              </c:ext>
            </c:extLst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2351-4E7B-AD5D-3F15FB046523}"/>
              </c:ext>
            </c:extLst>
          </c:dPt>
          <c:dPt>
            <c:idx val="6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351-4E7B-AD5D-3F15FB046523}"/>
              </c:ext>
            </c:extLst>
          </c:dPt>
          <c:dPt>
            <c:idx val="7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2351-4E7B-AD5D-3F15FB04652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211F1E"/>
                    </a:solidFill>
                    <a:latin typeface="Public Sans" pitchFamily="2" charset="0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Sheet1!$A$2:$A$16</c:f>
              <c:strCache>
                <c:ptCount val="15"/>
                <c:pt idx="0">
                  <c:v>NATGAS</c:v>
                </c:pt>
                <c:pt idx="1">
                  <c:v>ETH</c:v>
                </c:pt>
                <c:pt idx="2">
                  <c:v>NETFLIX</c:v>
                </c:pt>
                <c:pt idx="3">
                  <c:v>BTC</c:v>
                </c:pt>
                <c:pt idx="4">
                  <c:v>TESLA</c:v>
                </c:pt>
                <c:pt idx="5">
                  <c:v>CRUDE OIL</c:v>
                </c:pt>
                <c:pt idx="6">
                  <c:v>AMAZON</c:v>
                </c:pt>
                <c:pt idx="7">
                  <c:v>APPLE</c:v>
                </c:pt>
                <c:pt idx="8">
                  <c:v>CORN</c:v>
                </c:pt>
                <c:pt idx="9">
                  <c:v>NASDAQ</c:v>
                </c:pt>
                <c:pt idx="10">
                  <c:v>SILVER</c:v>
                </c:pt>
                <c:pt idx="11">
                  <c:v>STOXX50E</c:v>
                </c:pt>
                <c:pt idx="12">
                  <c:v>S&amp;P500</c:v>
                </c:pt>
                <c:pt idx="13">
                  <c:v>DOWJONES</c:v>
                </c:pt>
                <c:pt idx="14">
                  <c:v>GOLD</c:v>
                </c:pt>
              </c:strCache>
            </c:strRef>
          </c:cat>
          <c:val>
            <c:numRef>
              <c:f>Sheet1!$B$2:$B$16</c:f>
              <c:numCache>
                <c:formatCode>0%</c:formatCode>
                <c:ptCount val="15"/>
                <c:pt idx="0">
                  <c:v>0.93036267933510597</c:v>
                </c:pt>
                <c:pt idx="1">
                  <c:v>0.86598734079946105</c:v>
                </c:pt>
                <c:pt idx="2">
                  <c:v>0.69442269847286198</c:v>
                </c:pt>
                <c:pt idx="3">
                  <c:v>0.65731064907826997</c:v>
                </c:pt>
                <c:pt idx="4">
                  <c:v>0.634556817913277</c:v>
                </c:pt>
                <c:pt idx="5">
                  <c:v>0.47960391930619301</c:v>
                </c:pt>
                <c:pt idx="6">
                  <c:v>0.447528054521596</c:v>
                </c:pt>
                <c:pt idx="7">
                  <c:v>0.312246089523874</c:v>
                </c:pt>
                <c:pt idx="8">
                  <c:v>0.30220649353947698</c:v>
                </c:pt>
                <c:pt idx="9">
                  <c:v>0.287790138783376</c:v>
                </c:pt>
                <c:pt idx="10">
                  <c:v>0.27283766692348599</c:v>
                </c:pt>
                <c:pt idx="11">
                  <c:v>0.230296570421333</c:v>
                </c:pt>
                <c:pt idx="12">
                  <c:v>0.213522151036494</c:v>
                </c:pt>
                <c:pt idx="13">
                  <c:v>0.176039111577144</c:v>
                </c:pt>
                <c:pt idx="14">
                  <c:v>0.140648930057649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51-4E7B-AD5D-3F15FB0465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85758159"/>
        <c:axId val="1885760655"/>
      </c:barChart>
      <c:catAx>
        <c:axId val="18857581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211F1E"/>
                </a:solidFill>
                <a:latin typeface="Public Sans" pitchFamily="2" charset="0"/>
                <a:ea typeface="+mn-ea"/>
                <a:cs typeface="+mn-cs"/>
              </a:defRPr>
            </a:pPr>
            <a:endParaRPr lang="it-IT"/>
          </a:p>
        </c:txPr>
        <c:crossAx val="1885760655"/>
        <c:crosses val="autoZero"/>
        <c:auto val="1"/>
        <c:lblAlgn val="ctr"/>
        <c:lblOffset val="100"/>
        <c:noMultiLvlLbl val="0"/>
      </c:catAx>
      <c:valAx>
        <c:axId val="1885760655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8857581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rgbClr val="211F1E"/>
          </a:solidFill>
          <a:latin typeface="Public Sans" pitchFamily="2" charset="0"/>
        </a:defRPr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Column3</c:v>
                </c:pt>
              </c:strCache>
            </c:strRef>
          </c:tx>
          <c:spPr>
            <a:solidFill>
              <a:srgbClr val="ABD70F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9C7-4152-A93F-5C2D6274AA6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Giu 11</c:v>
                </c:pt>
                <c:pt idx="1">
                  <c:v>Nov 11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26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C7-4152-A93F-5C2D6274AA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overlap val="100"/>
        <c:axId val="724843775"/>
        <c:axId val="1825042639"/>
      </c:barChart>
      <c:catAx>
        <c:axId val="7248437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825042639"/>
        <c:crosses val="autoZero"/>
        <c:auto val="1"/>
        <c:lblAlgn val="ctr"/>
        <c:lblOffset val="100"/>
        <c:noMultiLvlLbl val="0"/>
      </c:catAx>
      <c:valAx>
        <c:axId val="182504263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248437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3200">
          <a:solidFill>
            <a:schemeClr val="bg1"/>
          </a:solidFill>
        </a:defRPr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Column3</c:v>
                </c:pt>
              </c:strCache>
            </c:strRef>
          </c:tx>
          <c:spPr>
            <a:solidFill>
              <a:srgbClr val="ABD70F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72AD-4C80-BBA1-3202A7CE589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3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Apr 13</c:v>
                </c:pt>
                <c:pt idx="1">
                  <c:v>Lug 13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147</c:v>
                </c:pt>
                <c:pt idx="1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BE-4EED-8248-88E931DCA7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overlap val="100"/>
        <c:axId val="724843775"/>
        <c:axId val="1825042639"/>
      </c:barChart>
      <c:catAx>
        <c:axId val="7248437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825042639"/>
        <c:crosses val="autoZero"/>
        <c:auto val="1"/>
        <c:lblAlgn val="ctr"/>
        <c:lblOffset val="100"/>
        <c:noMultiLvlLbl val="0"/>
      </c:catAx>
      <c:valAx>
        <c:axId val="182504263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248437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3200">
          <a:solidFill>
            <a:schemeClr val="bg1"/>
          </a:solidFill>
        </a:defRPr>
      </a:pPr>
      <a:endParaRPr lang="it-IT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Column3</c:v>
                </c:pt>
              </c:strCache>
            </c:strRef>
          </c:tx>
          <c:spPr>
            <a:solidFill>
              <a:srgbClr val="ABD70F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03B7-4926-B6C0-E5DC08B7CE6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3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Dic 13</c:v>
                </c:pt>
                <c:pt idx="1">
                  <c:v>Gen 15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878</c:v>
                </c:pt>
                <c:pt idx="1">
                  <c:v>151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31-4A73-A18B-7DEA10B5E7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overlap val="100"/>
        <c:axId val="724843775"/>
        <c:axId val="1825042639"/>
      </c:barChart>
      <c:catAx>
        <c:axId val="7248437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825042639"/>
        <c:crosses val="autoZero"/>
        <c:auto val="1"/>
        <c:lblAlgn val="ctr"/>
        <c:lblOffset val="100"/>
        <c:noMultiLvlLbl val="0"/>
      </c:catAx>
      <c:valAx>
        <c:axId val="182504263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248437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3200">
          <a:solidFill>
            <a:schemeClr val="bg1"/>
          </a:solidFill>
        </a:defRPr>
      </a:pPr>
      <a:endParaRPr lang="it-IT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Column3</c:v>
                </c:pt>
              </c:strCache>
            </c:strRef>
          </c:tx>
          <c:spPr>
            <a:solidFill>
              <a:srgbClr val="ABD70F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486C-4797-9431-D8F8CA8748C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3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Apr 21</c:v>
                </c:pt>
                <c:pt idx="1">
                  <c:v>Lug 21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53097</c:v>
                </c:pt>
                <c:pt idx="1">
                  <c:v>25268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90-48BA-8391-FD2CCCFC0E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overlap val="100"/>
        <c:axId val="724843775"/>
        <c:axId val="1825042639"/>
      </c:barChart>
      <c:catAx>
        <c:axId val="7248437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825042639"/>
        <c:crosses val="autoZero"/>
        <c:auto val="1"/>
        <c:lblAlgn val="ctr"/>
        <c:lblOffset val="100"/>
        <c:noMultiLvlLbl val="0"/>
      </c:catAx>
      <c:valAx>
        <c:axId val="1825042639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7248437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3200">
          <a:solidFill>
            <a:schemeClr val="bg1"/>
          </a:solidFill>
        </a:defRPr>
      </a:pPr>
      <a:endParaRPr lang="it-IT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Column3</c:v>
                </c:pt>
              </c:strCache>
            </c:strRef>
          </c:tx>
          <c:spPr>
            <a:solidFill>
              <a:srgbClr val="ABD70F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B2AB-4DAB-B330-9D29A57C7E3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3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Nov 21</c:v>
                </c:pt>
                <c:pt idx="1">
                  <c:v>Giu 22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57532</c:v>
                </c:pt>
                <c:pt idx="1">
                  <c:v>17974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12-4F8E-A270-F57AA2E3C8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overlap val="100"/>
        <c:axId val="724843775"/>
        <c:axId val="1825042639"/>
      </c:barChart>
      <c:catAx>
        <c:axId val="7248437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825042639"/>
        <c:crosses val="autoZero"/>
        <c:auto val="1"/>
        <c:lblAlgn val="ctr"/>
        <c:lblOffset val="100"/>
        <c:noMultiLvlLbl val="0"/>
      </c:catAx>
      <c:valAx>
        <c:axId val="1825042639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7248437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3200">
          <a:solidFill>
            <a:schemeClr val="bg1"/>
          </a:solidFill>
        </a:defRPr>
      </a:pPr>
      <a:endParaRPr lang="it-IT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Column3</c:v>
                </c:pt>
              </c:strCache>
            </c:strRef>
          </c:tx>
          <c:spPr>
            <a:solidFill>
              <a:srgbClr val="ABD70F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40BA-4E33-B551-6205DB1358C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anchor="ctr" anchorCtr="1"/>
              <a:lstStyle/>
              <a:p>
                <a:pPr>
                  <a:defRPr sz="3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Dic 17</c:v>
                </c:pt>
                <c:pt idx="1">
                  <c:v>Dic 18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16595</c:v>
                </c:pt>
                <c:pt idx="1">
                  <c:v>2862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4C-4578-8E65-6C9A6A58CA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overlap val="100"/>
        <c:axId val="724843775"/>
        <c:axId val="1825042639"/>
      </c:barChart>
      <c:catAx>
        <c:axId val="7248437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825042639"/>
        <c:crosses val="autoZero"/>
        <c:auto val="1"/>
        <c:lblAlgn val="ctr"/>
        <c:lblOffset val="100"/>
        <c:noMultiLvlLbl val="0"/>
      </c:catAx>
      <c:valAx>
        <c:axId val="1825042639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7248437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3200">
          <a:solidFill>
            <a:schemeClr val="bg1"/>
          </a:solidFill>
        </a:defRPr>
      </a:pPr>
      <a:endParaRPr lang="it-IT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5" name="Google Shape;175;p3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 b="0">
                <a:solidFill>
                  <a:srgbClr val="98BF0D"/>
                </a:solidFill>
                <a:latin typeface="Public Sans"/>
                <a:ea typeface="Public Sans"/>
                <a:cs typeface="Public Sans"/>
                <a:sym typeface="Public Sans"/>
              </a:rPr>
              <a:t>&gt;50% dei Family Ofice hanno già o stanno studiando Bitcoin e cripto</a:t>
            </a:r>
            <a:endParaRPr sz="1800" b="0" i="0" u="sng" strike="noStrike" cap="none">
              <a:solidFill>
                <a:srgbClr val="98BF0D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3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 b="0">
                <a:solidFill>
                  <a:srgbClr val="98BF0D"/>
                </a:solidFill>
                <a:latin typeface="Public Sans"/>
                <a:ea typeface="Public Sans"/>
                <a:cs typeface="Public Sans"/>
                <a:sym typeface="Public Sans"/>
              </a:rPr>
              <a:t>&gt;50% dei Family Ofice hanno già o stanno studiando Bitcoin e cripto</a:t>
            </a:r>
            <a:endParaRPr sz="1800" b="0" i="0" u="sng" strike="noStrike" cap="none">
              <a:solidFill>
                <a:srgbClr val="98BF0D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1" name="Google Shape;2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9" name="Google Shape;21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8" name="Google Shape;238;p3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rPr lang="en-US" sz="18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Anche in Italia (e in Europa) il quadro normativo, seppure in fieri, è ormai sufficientemente definito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72eb7ea97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8" name="Google Shape;378;g172eb7ea97b_0_10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09890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5" name="Google Shape;275;p3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rPr lang="en-US" sz="18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Anche in Italia (e in Europa) il quadro normativo, seppure in fieri, è ormai sufficientemente definito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5" name="Google Shape;295;p3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rPr lang="en-US" sz="18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Anche in Italia (e in Europa) il quadro normativo, seppure in fieri, è ormai sufficientemente definito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3" name="Google Shape;393;p4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1" name="Google Shape;361;p3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rPr lang="en-US" sz="18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Anche in Italia (e in Europa) il quadro normativo, seppure in fieri, è ormai sufficientemente definito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172eb7ea97b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" name="Google Shape;50;g172eb7ea97b_0_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9" name="Google Shape;339;p3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7" name="Google Shape;447;p4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72eb7ea97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8" name="Google Shape;378;g172eb7ea97b_0_10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172eb7ea97b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4" name="Google Shape;404;g172eb7ea97b_0_1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172eb7ea97b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0" name="Google Shape;430;g172eb7ea97b_4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7" name="Google Shape;467;p4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172eb7ea97b_0_4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5" name="Google Shape;475;g172eb7ea97b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8" name="Google Shape;48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6" name="Google Shape;66;p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72eb7ea97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8" name="Google Shape;378;g172eb7ea97b_0_10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0581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8" name="Google Shape;88;p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8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Bitcoin e cripto sono ormai un’asset class investibile. Le sue caratteristiche di liquidità, volatilità e quadro regolamentare sono comparabili a quelle di altre asset class “tradizionali”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6" name="Google Shape;106;p2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rPr lang="en-US" sz="11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volatilità [ elevata, ma inferiore a Netflix e comparabile a Tesla. Non stupisce vedere BTC assimilato a titoli “Hot Tech” che incarnano trasformazioni tecnologiche profonde</a:t>
            </a:r>
            <a:endParaRPr sz="1100" b="0" i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3" name="Google Shape;123;p2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La volatilità del prezzo dipende anche dal processo di messa a fuoco di quale sia il vero valore dei tanti asset digitali disponibili sul mercato.</a:t>
            </a:r>
            <a:endParaRPr/>
          </a:p>
          <a:p>
            <a: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Questa intensa volatilità non è sconosciuta nemmeno ai mercati tradizionali: la dinamica del prezzo origina dall’interazione tra acquirenti e venditori e rappresenta il processo di scoperta del valore. Al suo debutto nel 1997 Amazon valeva $1,40, arrivò nel 1999 durante la bolla Internet a $113, per poi crollare a $5,51 nel 2001 con una perdita (peak-to-valley drawdown) del 95%; oggi vale oltre duemila dollari.</a:t>
            </a:r>
            <a:endParaRPr/>
          </a:p>
          <a:p>
            <a: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Quando ci sono dirompenti discontinuità di paradigma la scoperta del valore è un processo dinamico e complesso, con volatilità che non può che essere largamente superiore a quella di strumenti finanziari con maggiore track record.</a:t>
            </a:r>
            <a:endParaRPr/>
          </a:p>
          <a:p>
            <a: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Bitcoin non è peraltro nuovo a importanti ritracciamenti, avendo a più riprese perso oltre l’80% del proprio valore, in una crescita “a strappi” che ha premiato gli investitori con nervi saldi ed orizzonti di investimento pluriennali.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15175b14b89_0_8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15175b14b89_0_8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1" name="Google Shape;151;p2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endParaRPr sz="1800" b="0" i="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Grigio" type="tx">
  <p:cSld name="TITLE_AND_BOD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9"/>
          <p:cNvSpPr txBox="1">
            <a:spLocks noGrp="1"/>
          </p:cNvSpPr>
          <p:nvPr>
            <p:ph type="body" idx="1"/>
          </p:nvPr>
        </p:nvSpPr>
        <p:spPr>
          <a:xfrm>
            <a:off x="1402017" y="11871616"/>
            <a:ext cx="13716922" cy="1384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800"/>
              <a:buNone/>
              <a:defRPr/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800"/>
              <a:buNone/>
              <a:defRPr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800"/>
              <a:buNone/>
              <a:defRPr/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800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800"/>
              <a:buNone/>
              <a:defRPr/>
            </a:lvl5pPr>
            <a:lvl6pPr marL="2743200" lvl="5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800"/>
              <a:buNone/>
              <a:defRPr/>
            </a:lvl6pPr>
            <a:lvl7pPr marL="3200400" lvl="6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800"/>
              <a:buNone/>
              <a:defRPr/>
            </a:lvl7pPr>
            <a:lvl8pPr marL="3657600" lvl="7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800"/>
              <a:buNone/>
              <a:defRPr/>
            </a:lvl8pPr>
            <a:lvl9pPr marL="4114800" lvl="8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title"/>
          </p:nvPr>
        </p:nvSpPr>
        <p:spPr>
          <a:xfrm>
            <a:off x="1376617" y="2925841"/>
            <a:ext cx="21971004" cy="508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body" idx="2"/>
          </p:nvPr>
        </p:nvSpPr>
        <p:spPr>
          <a:xfrm>
            <a:off x="1376618" y="7998385"/>
            <a:ext cx="21971001" cy="2942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800"/>
              <a:buNone/>
              <a:defRPr/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800"/>
              <a:buNone/>
              <a:defRPr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800"/>
              <a:buNone/>
              <a:defRPr/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800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800"/>
              <a:buNone/>
              <a:defRPr/>
            </a:lvl5pPr>
            <a:lvl6pPr marL="2743200" lvl="5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800"/>
              <a:buNone/>
              <a:defRPr/>
            </a:lvl6pPr>
            <a:lvl7pPr marL="3200400" lvl="6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800"/>
              <a:buNone/>
              <a:defRPr/>
            </a:lvl7pPr>
            <a:lvl8pPr marL="3657600" lvl="7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800"/>
              <a:buNone/>
              <a:defRPr/>
            </a:lvl8pPr>
            <a:lvl9pPr marL="4114800" lvl="8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9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 titolo Grigio">
  <p:cSld name="Agenda titolo Grigio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20" descr="Pattern Nero.png"/>
          <p:cNvPicPr preferRelativeResize="0"/>
          <p:nvPr/>
        </p:nvPicPr>
        <p:blipFill rotWithShape="1">
          <a:blip r:embed="rId2">
            <a:alphaModFix amt="15036"/>
          </a:blip>
          <a:srcRect/>
          <a:stretch/>
        </p:blipFill>
        <p:spPr>
          <a:xfrm>
            <a:off x="16257303" y="-1"/>
            <a:ext cx="24384001" cy="137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0" descr="CheckSig - _Logo Color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39497" y="12899221"/>
            <a:ext cx="1426549" cy="30623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0"/>
          <p:cNvSpPr txBox="1">
            <a:spLocks noGrp="1"/>
          </p:cNvSpPr>
          <p:nvPr>
            <p:ph type="sldNum" idx="12"/>
          </p:nvPr>
        </p:nvSpPr>
        <p:spPr>
          <a:xfrm>
            <a:off x="22550430" y="12785639"/>
            <a:ext cx="424892" cy="45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ublic Sans"/>
              <a:buNone/>
              <a:defRPr sz="2400" b="0" i="0" u="none" strike="noStrike" cap="none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ublic Sans"/>
              <a:buNone/>
              <a:defRPr sz="2400" b="0" i="0" u="none" strike="noStrike" cap="none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ublic Sans"/>
              <a:buNone/>
              <a:defRPr sz="2400" b="0" i="0" u="none" strike="noStrike" cap="none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ublic Sans"/>
              <a:buNone/>
              <a:defRPr sz="2400" b="0" i="0" u="none" strike="noStrike" cap="none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ublic Sans"/>
              <a:buNone/>
              <a:defRPr sz="2400" b="0" i="0" u="none" strike="noStrike" cap="none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ublic Sans"/>
              <a:buNone/>
              <a:defRPr sz="2400" b="0" i="0" u="none" strike="noStrike" cap="none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ublic Sans"/>
              <a:buNone/>
              <a:defRPr sz="2400" b="0" i="0" u="none" strike="noStrike" cap="none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ublic Sans"/>
              <a:buNone/>
              <a:defRPr sz="2400" b="0" i="0" u="none" strike="noStrike" cap="none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ublic Sans"/>
              <a:buNone/>
              <a:defRPr sz="2400" b="0" i="0" u="none" strike="noStrike" cap="none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  <p:cxnSp>
        <p:nvCxnSpPr>
          <p:cNvPr id="20" name="Google Shape;20;p20"/>
          <p:cNvCxnSpPr/>
          <p:nvPr/>
        </p:nvCxnSpPr>
        <p:spPr>
          <a:xfrm>
            <a:off x="1424605" y="12492259"/>
            <a:ext cx="21534790" cy="1"/>
          </a:xfrm>
          <a:prstGeom prst="straightConnector1">
            <a:avLst/>
          </a:prstGeom>
          <a:noFill/>
          <a:ln w="25400" cap="flat" cmpd="sng">
            <a:solidFill>
              <a:srgbClr val="FCF9F8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21" name="Google Shape;21;p20"/>
          <p:cNvSpPr txBox="1">
            <a:spLocks noGrp="1"/>
          </p:cNvSpPr>
          <p:nvPr>
            <p:ph type="title"/>
          </p:nvPr>
        </p:nvSpPr>
        <p:spPr>
          <a:xfrm>
            <a:off x="1343954" y="845598"/>
            <a:ext cx="21971004" cy="2243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 titolo tortora">
  <p:cSld name="1_Agenda titolo tortora">
    <p:bg>
      <p:bgPr>
        <a:solidFill>
          <a:schemeClr val="lt1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6"/>
          <p:cNvSpPr txBox="1">
            <a:spLocks noGrp="1"/>
          </p:cNvSpPr>
          <p:nvPr>
            <p:ph type="sldNum" idx="12"/>
          </p:nvPr>
        </p:nvSpPr>
        <p:spPr>
          <a:xfrm>
            <a:off x="22550430" y="12785639"/>
            <a:ext cx="424892" cy="45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1F1E"/>
              </a:buClr>
              <a:buSzPts val="2400"/>
              <a:buFont typeface="Public Sans"/>
              <a:buNone/>
              <a:defRPr sz="2400" b="0" i="0" u="none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1F1E"/>
              </a:buClr>
              <a:buSzPts val="2400"/>
              <a:buFont typeface="Public Sans"/>
              <a:buNone/>
              <a:defRPr sz="2400" b="0" i="0" u="none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1F1E"/>
              </a:buClr>
              <a:buSzPts val="2400"/>
              <a:buFont typeface="Public Sans"/>
              <a:buNone/>
              <a:defRPr sz="2400" b="0" i="0" u="none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1F1E"/>
              </a:buClr>
              <a:buSzPts val="2400"/>
              <a:buFont typeface="Public Sans"/>
              <a:buNone/>
              <a:defRPr sz="2400" b="0" i="0" u="none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1F1E"/>
              </a:buClr>
              <a:buSzPts val="2400"/>
              <a:buFont typeface="Public Sans"/>
              <a:buNone/>
              <a:defRPr sz="2400" b="0" i="0" u="none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1F1E"/>
              </a:buClr>
              <a:buSzPts val="2400"/>
              <a:buFont typeface="Public Sans"/>
              <a:buNone/>
              <a:defRPr sz="2400" b="0" i="0" u="none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1F1E"/>
              </a:buClr>
              <a:buSzPts val="2400"/>
              <a:buFont typeface="Public Sans"/>
              <a:buNone/>
              <a:defRPr sz="2400" b="0" i="0" u="none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1F1E"/>
              </a:buClr>
              <a:buSzPts val="2400"/>
              <a:buFont typeface="Public Sans"/>
              <a:buNone/>
              <a:defRPr sz="2400" b="0" i="0" u="none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1F1E"/>
              </a:buClr>
              <a:buSzPts val="2400"/>
              <a:buFont typeface="Public Sans"/>
              <a:buNone/>
              <a:defRPr sz="2400" b="0" i="0" u="none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  <p:cxnSp>
        <p:nvCxnSpPr>
          <p:cNvPr id="24" name="Google Shape;24;p46"/>
          <p:cNvCxnSpPr/>
          <p:nvPr/>
        </p:nvCxnSpPr>
        <p:spPr>
          <a:xfrm>
            <a:off x="1424605" y="12492259"/>
            <a:ext cx="21534790" cy="1"/>
          </a:xfrm>
          <a:prstGeom prst="straightConnector1">
            <a:avLst/>
          </a:prstGeom>
          <a:noFill/>
          <a:ln w="25400" cap="flat" cmpd="sng">
            <a:solidFill>
              <a:srgbClr val="1F1D1C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25" name="Google Shape;25;p46"/>
          <p:cNvSpPr txBox="1">
            <a:spLocks noGrp="1"/>
          </p:cNvSpPr>
          <p:nvPr>
            <p:ph type="title"/>
          </p:nvPr>
        </p:nvSpPr>
        <p:spPr>
          <a:xfrm>
            <a:off x="1343954" y="845598"/>
            <a:ext cx="21971004" cy="2243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11F1E"/>
              </a:buClr>
              <a:buSzPts val="12000"/>
              <a:buFont typeface="DM Serif Display"/>
              <a:buNone/>
              <a:defRPr>
                <a:solidFill>
                  <a:srgbClr val="211F1E"/>
                </a:solidFill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26" name="Google Shape;26;p46" descr="CheckSig - _Logo Colore Nero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31834" y="12933404"/>
            <a:ext cx="1426549" cy="306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46" descr="Pattern Nero.png"/>
          <p:cNvPicPr preferRelativeResize="0"/>
          <p:nvPr/>
        </p:nvPicPr>
        <p:blipFill rotWithShape="1">
          <a:blip r:embed="rId3">
            <a:alphaModFix amt="15036"/>
          </a:blip>
          <a:srcRect r="93755"/>
          <a:stretch/>
        </p:blipFill>
        <p:spPr>
          <a:xfrm>
            <a:off x="23731214" y="7835900"/>
            <a:ext cx="652786" cy="588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46" descr="Pattern Nero.png"/>
          <p:cNvPicPr preferRelativeResize="0"/>
          <p:nvPr/>
        </p:nvPicPr>
        <p:blipFill rotWithShape="1">
          <a:blip r:embed="rId3">
            <a:alphaModFix amt="15036"/>
          </a:blip>
          <a:srcRect r="93755" b="4535"/>
          <a:stretch/>
        </p:blipFill>
        <p:spPr>
          <a:xfrm>
            <a:off x="23731214" y="2222500"/>
            <a:ext cx="652786" cy="561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46" descr="Pattern Nero.png"/>
          <p:cNvPicPr preferRelativeResize="0"/>
          <p:nvPr/>
        </p:nvPicPr>
        <p:blipFill rotWithShape="1">
          <a:blip r:embed="rId3">
            <a:alphaModFix amt="15036"/>
          </a:blip>
          <a:srcRect r="93755" b="4535"/>
          <a:stretch/>
        </p:blipFill>
        <p:spPr>
          <a:xfrm>
            <a:off x="23731214" y="-3390900"/>
            <a:ext cx="652786" cy="561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hiusura Grigio">
  <p:cSld name="Chiusura Grigio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23" descr="Pattern Nero.png"/>
          <p:cNvPicPr preferRelativeResize="0"/>
          <p:nvPr/>
        </p:nvPicPr>
        <p:blipFill rotWithShape="1">
          <a:blip r:embed="rId2">
            <a:alphaModFix amt="15036"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23"/>
          <p:cNvSpPr txBox="1"/>
          <p:nvPr/>
        </p:nvSpPr>
        <p:spPr>
          <a:xfrm>
            <a:off x="9027494" y="6108700"/>
            <a:ext cx="12051307" cy="149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8000"/>
              <a:buFont typeface="DM Serif Display"/>
              <a:buNone/>
            </a:pPr>
            <a:r>
              <a:rPr lang="en-US" sz="8000" b="0" i="0" u="none" strike="noStrike" cap="none">
                <a:solidFill>
                  <a:srgbClr val="FCF9F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Your Coins, </a:t>
            </a:r>
            <a:r>
              <a:rPr lang="en-US" sz="8000" b="0" i="0" u="none" strike="noStrike" cap="none">
                <a:solidFill>
                  <a:srgbClr val="ABD70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Safe and Easy.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" name="Google Shape;33;p23"/>
          <p:cNvCxnSpPr/>
          <p:nvPr/>
        </p:nvCxnSpPr>
        <p:spPr>
          <a:xfrm rot="10800000" flipH="1">
            <a:off x="7778296" y="4434832"/>
            <a:ext cx="1" cy="4846336"/>
          </a:xfrm>
          <a:prstGeom prst="straightConnector1">
            <a:avLst/>
          </a:prstGeom>
          <a:noFill/>
          <a:ln w="25400" cap="flat" cmpd="sng">
            <a:solidFill>
              <a:srgbClr val="FCF9F8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34" name="Google Shape;34;p23" descr="CheckSig - _Monogramma Color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01509" y="5082560"/>
            <a:ext cx="1848161" cy="355088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23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 titolo tortora">
  <p:cSld name="1_Agenda titolo tortora 2">
    <p:bg>
      <p:bgPr>
        <a:solidFill>
          <a:schemeClr val="lt1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7"/>
          <p:cNvSpPr txBox="1">
            <a:spLocks noGrp="1"/>
          </p:cNvSpPr>
          <p:nvPr>
            <p:ph type="sldNum" idx="12"/>
          </p:nvPr>
        </p:nvSpPr>
        <p:spPr>
          <a:xfrm>
            <a:off x="22550430" y="12785639"/>
            <a:ext cx="424892" cy="45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1F1E"/>
              </a:buClr>
              <a:buSzPts val="2400"/>
              <a:buFont typeface="Public Sans"/>
              <a:buNone/>
              <a:defRPr sz="2400" b="0" i="0" u="none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1F1E"/>
              </a:buClr>
              <a:buSzPts val="2400"/>
              <a:buFont typeface="Public Sans"/>
              <a:buNone/>
              <a:defRPr sz="2400" b="0" i="0" u="none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1F1E"/>
              </a:buClr>
              <a:buSzPts val="2400"/>
              <a:buFont typeface="Public Sans"/>
              <a:buNone/>
              <a:defRPr sz="2400" b="0" i="0" u="none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1F1E"/>
              </a:buClr>
              <a:buSzPts val="2400"/>
              <a:buFont typeface="Public Sans"/>
              <a:buNone/>
              <a:defRPr sz="2400" b="0" i="0" u="none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1F1E"/>
              </a:buClr>
              <a:buSzPts val="2400"/>
              <a:buFont typeface="Public Sans"/>
              <a:buNone/>
              <a:defRPr sz="2400" b="0" i="0" u="none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1F1E"/>
              </a:buClr>
              <a:buSzPts val="2400"/>
              <a:buFont typeface="Public Sans"/>
              <a:buNone/>
              <a:defRPr sz="2400" b="0" i="0" u="none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1F1E"/>
              </a:buClr>
              <a:buSzPts val="2400"/>
              <a:buFont typeface="Public Sans"/>
              <a:buNone/>
              <a:defRPr sz="2400" b="0" i="0" u="none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1F1E"/>
              </a:buClr>
              <a:buSzPts val="2400"/>
              <a:buFont typeface="Public Sans"/>
              <a:buNone/>
              <a:defRPr sz="2400" b="0" i="0" u="none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1F1E"/>
              </a:buClr>
              <a:buSzPts val="2400"/>
              <a:buFont typeface="Public Sans"/>
              <a:buNone/>
              <a:defRPr sz="2400" b="0" i="0" u="none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  <p:cxnSp>
        <p:nvCxnSpPr>
          <p:cNvPr id="38" name="Google Shape;38;p47"/>
          <p:cNvCxnSpPr/>
          <p:nvPr/>
        </p:nvCxnSpPr>
        <p:spPr>
          <a:xfrm>
            <a:off x="1424605" y="12492259"/>
            <a:ext cx="21534790" cy="1"/>
          </a:xfrm>
          <a:prstGeom prst="straightConnector1">
            <a:avLst/>
          </a:prstGeom>
          <a:noFill/>
          <a:ln w="25400" cap="flat" cmpd="sng">
            <a:solidFill>
              <a:srgbClr val="1F1D1C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39" name="Google Shape;39;p47"/>
          <p:cNvSpPr txBox="1">
            <a:spLocks noGrp="1"/>
          </p:cNvSpPr>
          <p:nvPr>
            <p:ph type="title"/>
          </p:nvPr>
        </p:nvSpPr>
        <p:spPr>
          <a:xfrm>
            <a:off x="1343954" y="845598"/>
            <a:ext cx="21971004" cy="2243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11F1E"/>
              </a:buClr>
              <a:buSzPts val="12000"/>
              <a:buFont typeface="DM Serif Display"/>
              <a:buNone/>
              <a:defRPr>
                <a:solidFill>
                  <a:srgbClr val="211F1E"/>
                </a:solidFill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40" name="Google Shape;40;p47" descr="CheckSig - _Logo Colore Nero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31834" y="12933404"/>
            <a:ext cx="1426549" cy="306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47" descr="Pattern Nero.png"/>
          <p:cNvPicPr preferRelativeResize="0"/>
          <p:nvPr/>
        </p:nvPicPr>
        <p:blipFill rotWithShape="1">
          <a:blip r:embed="rId3">
            <a:alphaModFix amt="15036"/>
          </a:blip>
          <a:srcRect/>
          <a:stretch/>
        </p:blipFill>
        <p:spPr>
          <a:xfrm>
            <a:off x="16257303" y="-1"/>
            <a:ext cx="24384001" cy="1371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ne" type="blank">
  <p:cSld name="Fine">
    <p:bg>
      <p:bgPr>
        <a:solidFill>
          <a:schemeClr val="dk1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6"/>
          <p:cNvPicPr preferRelativeResize="0"/>
          <p:nvPr/>
        </p:nvPicPr>
        <p:blipFill rotWithShape="1">
          <a:blip r:embed="rId2">
            <a:alphaModFix/>
          </a:blip>
          <a:srcRect t="-13986"/>
          <a:stretch/>
        </p:blipFill>
        <p:spPr>
          <a:xfrm>
            <a:off x="10490199" y="-1918373"/>
            <a:ext cx="13893795" cy="1563440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6"/>
          <p:cNvSpPr txBox="1">
            <a:spLocks noGrp="1"/>
          </p:cNvSpPr>
          <p:nvPr>
            <p:ph type="title"/>
          </p:nvPr>
        </p:nvSpPr>
        <p:spPr>
          <a:xfrm>
            <a:off x="831200" y="5127200"/>
            <a:ext cx="22721600" cy="34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ai Jamjuree"/>
              <a:buNone/>
              <a:defRPr sz="9600" b="1">
                <a:solidFill>
                  <a:schemeClr val="lt1"/>
                </a:solidFill>
                <a:latin typeface="Bai Jamjuree"/>
                <a:ea typeface="Bai Jamjuree"/>
                <a:cs typeface="Bai Jamjuree"/>
                <a:sym typeface="Bai Jamjure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Bai Jamjuree"/>
              <a:buNone/>
              <a:defRPr sz="9600" b="1">
                <a:latin typeface="Bai Jamjuree"/>
                <a:ea typeface="Bai Jamjuree"/>
                <a:cs typeface="Bai Jamjuree"/>
                <a:sym typeface="Bai Jamjure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Bai Jamjuree"/>
              <a:buNone/>
              <a:defRPr sz="9600" b="1">
                <a:latin typeface="Bai Jamjuree"/>
                <a:ea typeface="Bai Jamjuree"/>
                <a:cs typeface="Bai Jamjuree"/>
                <a:sym typeface="Bai Jamjure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Bai Jamjuree"/>
              <a:buNone/>
              <a:defRPr sz="9600" b="1">
                <a:latin typeface="Bai Jamjuree"/>
                <a:ea typeface="Bai Jamjuree"/>
                <a:cs typeface="Bai Jamjuree"/>
                <a:sym typeface="Bai Jamjure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Bai Jamjuree"/>
              <a:buNone/>
              <a:defRPr sz="9600" b="1">
                <a:latin typeface="Bai Jamjuree"/>
                <a:ea typeface="Bai Jamjuree"/>
                <a:cs typeface="Bai Jamjuree"/>
                <a:sym typeface="Bai Jamjure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Bai Jamjuree"/>
              <a:buNone/>
              <a:defRPr sz="9600" b="1">
                <a:latin typeface="Bai Jamjuree"/>
                <a:ea typeface="Bai Jamjuree"/>
                <a:cs typeface="Bai Jamjuree"/>
                <a:sym typeface="Bai Jamjure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Bai Jamjuree"/>
              <a:buNone/>
              <a:defRPr sz="9600" b="1">
                <a:latin typeface="Bai Jamjuree"/>
                <a:ea typeface="Bai Jamjuree"/>
                <a:cs typeface="Bai Jamjuree"/>
                <a:sym typeface="Bai Jamjure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Bai Jamjuree"/>
              <a:buNone/>
              <a:defRPr sz="9600" b="1">
                <a:latin typeface="Bai Jamjuree"/>
                <a:ea typeface="Bai Jamjuree"/>
                <a:cs typeface="Bai Jamjuree"/>
                <a:sym typeface="Bai Jamjure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Bai Jamjuree"/>
              <a:buNone/>
              <a:defRPr sz="9600" b="1">
                <a:latin typeface="Bai Jamjuree"/>
                <a:ea typeface="Bai Jamjuree"/>
                <a:cs typeface="Bai Jamjuree"/>
                <a:sym typeface="Bai Jamjuree"/>
              </a:defRPr>
            </a:lvl9pPr>
          </a:lstStyle>
          <a:p>
            <a:endParaRPr/>
          </a:p>
        </p:txBody>
      </p:sp>
      <p:pic>
        <p:nvPicPr>
          <p:cNvPr id="95" name="Google Shape;9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200" y="12689592"/>
            <a:ext cx="1950352" cy="5409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4878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1F1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8" descr="Pattern Nero.png"/>
          <p:cNvPicPr preferRelativeResize="0"/>
          <p:nvPr/>
        </p:nvPicPr>
        <p:blipFill rotWithShape="1">
          <a:blip r:embed="rId8">
            <a:alphaModFix amt="15036"/>
          </a:blip>
          <a:srcRect/>
          <a:stretch/>
        </p:blipFill>
        <p:spPr>
          <a:xfrm>
            <a:off x="16257303" y="-1"/>
            <a:ext cx="24384001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8"/>
          <p:cNvSpPr txBox="1">
            <a:spLocks noGrp="1"/>
          </p:cNvSpPr>
          <p:nvPr>
            <p:ph type="title"/>
          </p:nvPr>
        </p:nvSpPr>
        <p:spPr>
          <a:xfrm>
            <a:off x="1376617" y="2925841"/>
            <a:ext cx="21971004" cy="508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2000"/>
              <a:buFont typeface="DM Serif Display"/>
              <a:buNone/>
              <a:defRPr sz="12000" b="0" i="0" u="none" strike="noStrike" cap="none">
                <a:solidFill>
                  <a:srgbClr val="FCF9F8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2000"/>
              <a:buFont typeface="DM Serif Display"/>
              <a:buNone/>
              <a:defRPr sz="12000" b="0" i="0" u="none" strike="noStrike" cap="none">
                <a:solidFill>
                  <a:srgbClr val="FCF9F8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2000"/>
              <a:buFont typeface="DM Serif Display"/>
              <a:buNone/>
              <a:defRPr sz="12000" b="0" i="0" u="none" strike="noStrike" cap="none">
                <a:solidFill>
                  <a:srgbClr val="FCF9F8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2000"/>
              <a:buFont typeface="DM Serif Display"/>
              <a:buNone/>
              <a:defRPr sz="12000" b="0" i="0" u="none" strike="noStrike" cap="none">
                <a:solidFill>
                  <a:srgbClr val="FCF9F8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2000"/>
              <a:buFont typeface="DM Serif Display"/>
              <a:buNone/>
              <a:defRPr sz="12000" b="0" i="0" u="none" strike="noStrike" cap="none">
                <a:solidFill>
                  <a:srgbClr val="FCF9F8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2000"/>
              <a:buFont typeface="DM Serif Display"/>
              <a:buNone/>
              <a:defRPr sz="12000" b="0" i="0" u="none" strike="noStrike" cap="none">
                <a:solidFill>
                  <a:srgbClr val="FCF9F8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2000"/>
              <a:buFont typeface="DM Serif Display"/>
              <a:buNone/>
              <a:defRPr sz="12000" b="0" i="0" u="none" strike="noStrike" cap="none">
                <a:solidFill>
                  <a:srgbClr val="FCF9F8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2000"/>
              <a:buFont typeface="DM Serif Display"/>
              <a:buNone/>
              <a:defRPr sz="12000" b="0" i="0" u="none" strike="noStrike" cap="none">
                <a:solidFill>
                  <a:srgbClr val="FCF9F8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2000"/>
              <a:buFont typeface="DM Serif Display"/>
              <a:buNone/>
              <a:defRPr sz="12000" b="0" i="0" u="none" strike="noStrike" cap="none">
                <a:solidFill>
                  <a:srgbClr val="FCF9F8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  <p:sp>
        <p:nvSpPr>
          <p:cNvPr id="8" name="Google Shape;8;p18"/>
          <p:cNvSpPr txBox="1">
            <a:spLocks noGrp="1"/>
          </p:cNvSpPr>
          <p:nvPr>
            <p:ph type="body" idx="1"/>
          </p:nvPr>
        </p:nvSpPr>
        <p:spPr>
          <a:xfrm>
            <a:off x="1376618" y="7998385"/>
            <a:ext cx="21971001" cy="2942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marR="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3200"/>
              <a:buFont typeface="Public Sans Light"/>
              <a:buNone/>
              <a:defRPr sz="3200" b="0" i="0" u="none" strike="noStrike" cap="none">
                <a:solidFill>
                  <a:srgbClr val="FCF9F8"/>
                </a:solidFill>
                <a:latin typeface="Public Sans Light"/>
                <a:ea typeface="Public Sans Light"/>
                <a:cs typeface="Public Sans Light"/>
                <a:sym typeface="Public Sans Light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3200"/>
              <a:buFont typeface="Public Sans Light"/>
              <a:buNone/>
              <a:defRPr sz="3200" b="0" i="0" u="none" strike="noStrike" cap="none">
                <a:solidFill>
                  <a:srgbClr val="FCF9F8"/>
                </a:solidFill>
                <a:latin typeface="Public Sans Light"/>
                <a:ea typeface="Public Sans Light"/>
                <a:cs typeface="Public Sans Light"/>
                <a:sym typeface="Public Sans Light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3200"/>
              <a:buFont typeface="Public Sans Light"/>
              <a:buNone/>
              <a:defRPr sz="3200" b="0" i="0" u="none" strike="noStrike" cap="none">
                <a:solidFill>
                  <a:srgbClr val="FCF9F8"/>
                </a:solidFill>
                <a:latin typeface="Public Sans Light"/>
                <a:ea typeface="Public Sans Light"/>
                <a:cs typeface="Public Sans Light"/>
                <a:sym typeface="Public Sans Light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3200"/>
              <a:buFont typeface="Public Sans Light"/>
              <a:buNone/>
              <a:defRPr sz="3200" b="0" i="0" u="none" strike="noStrike" cap="none">
                <a:solidFill>
                  <a:srgbClr val="FCF9F8"/>
                </a:solidFill>
                <a:latin typeface="Public Sans Light"/>
                <a:ea typeface="Public Sans Light"/>
                <a:cs typeface="Public Sans Light"/>
                <a:sym typeface="Public Sans Light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3200"/>
              <a:buFont typeface="Public Sans Light"/>
              <a:buNone/>
              <a:defRPr sz="3200" b="0" i="0" u="none" strike="noStrike" cap="none">
                <a:solidFill>
                  <a:srgbClr val="FCF9F8"/>
                </a:solidFill>
                <a:latin typeface="Public Sans Light"/>
                <a:ea typeface="Public Sans Light"/>
                <a:cs typeface="Public Sans Light"/>
                <a:sym typeface="Public Sans Light"/>
              </a:defRPr>
            </a:lvl5pPr>
            <a:lvl6pPr marL="2743200" marR="0" lvl="5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3200"/>
              <a:buFont typeface="Public Sans Light"/>
              <a:buNone/>
              <a:defRPr sz="3200" b="0" i="0" u="none" strike="noStrike" cap="none">
                <a:solidFill>
                  <a:srgbClr val="FCF9F8"/>
                </a:solidFill>
                <a:latin typeface="Public Sans Light"/>
                <a:ea typeface="Public Sans Light"/>
                <a:cs typeface="Public Sans Light"/>
                <a:sym typeface="Public Sans Light"/>
              </a:defRPr>
            </a:lvl6pPr>
            <a:lvl7pPr marL="3200400" marR="0" lvl="6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3200"/>
              <a:buFont typeface="Public Sans Light"/>
              <a:buNone/>
              <a:defRPr sz="3200" b="0" i="0" u="none" strike="noStrike" cap="none">
                <a:solidFill>
                  <a:srgbClr val="FCF9F8"/>
                </a:solidFill>
                <a:latin typeface="Public Sans Light"/>
                <a:ea typeface="Public Sans Light"/>
                <a:cs typeface="Public Sans Light"/>
                <a:sym typeface="Public Sans Light"/>
              </a:defRPr>
            </a:lvl7pPr>
            <a:lvl8pPr marL="3657600" marR="0" lvl="7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3200"/>
              <a:buFont typeface="Public Sans Light"/>
              <a:buNone/>
              <a:defRPr sz="3200" b="0" i="0" u="none" strike="noStrike" cap="none">
                <a:solidFill>
                  <a:srgbClr val="FCF9F8"/>
                </a:solidFill>
                <a:latin typeface="Public Sans Light"/>
                <a:ea typeface="Public Sans Light"/>
                <a:cs typeface="Public Sans Light"/>
                <a:sym typeface="Public Sans Light"/>
              </a:defRPr>
            </a:lvl8pPr>
            <a:lvl9pPr marL="4114800" marR="0" lvl="8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3200"/>
              <a:buFont typeface="Public Sans Light"/>
              <a:buNone/>
              <a:defRPr sz="3200" b="0" i="0" u="none" strike="noStrike" cap="none">
                <a:solidFill>
                  <a:srgbClr val="FCF9F8"/>
                </a:solidFill>
                <a:latin typeface="Public Sans Light"/>
                <a:ea typeface="Public Sans Light"/>
                <a:cs typeface="Public Sans Light"/>
                <a:sym typeface="Public Sans Light"/>
              </a:defRPr>
            </a:lvl9pPr>
          </a:lstStyle>
          <a:p>
            <a:endParaRPr/>
          </a:p>
        </p:txBody>
      </p:sp>
      <p:pic>
        <p:nvPicPr>
          <p:cNvPr id="9" name="Google Shape;9;p18" descr="CheckSig - _Logo Color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376617" y="2775383"/>
            <a:ext cx="7982398" cy="171357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8"/>
          <p:cNvSpPr txBox="1">
            <a:spLocks noGrp="1"/>
          </p:cNvSpPr>
          <p:nvPr>
            <p:ph type="sldNum" idx="1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50.jp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GHSS514leak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checksig.com/custody-protocol/" TargetMode="External"/><Relationship Id="rId5" Type="http://schemas.openxmlformats.org/officeDocument/2006/relationships/hyperlink" Target="https://www.youtube.com/watch?v=GHSS514leak" TargetMode="External"/><Relationship Id="rId4" Type="http://schemas.openxmlformats.org/officeDocument/2006/relationships/image" Target="../media/image5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10" Type="http://schemas.openxmlformats.org/officeDocument/2006/relationships/image" Target="../media/image25.jpg"/><Relationship Id="rId4" Type="http://schemas.openxmlformats.org/officeDocument/2006/relationships/image" Target="../media/image19.png"/><Relationship Id="rId9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"/>
          <p:cNvSpPr txBox="1">
            <a:spLocks noGrp="1"/>
          </p:cNvSpPr>
          <p:nvPr>
            <p:ph type="body" idx="1"/>
          </p:nvPr>
        </p:nvSpPr>
        <p:spPr>
          <a:xfrm>
            <a:off x="1455340" y="11859862"/>
            <a:ext cx="12090563" cy="636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2400"/>
              <a:buFont typeface="Public Sans Light"/>
              <a:buNone/>
            </a:pPr>
            <a:r>
              <a:rPr lang="en-US" sz="2400" dirty="0" err="1"/>
              <a:t>O</a:t>
            </a:r>
            <a:r>
              <a:rPr lang="en-US" sz="2400" b="0" i="0" u="none" strike="noStrike" cap="none" dirty="0" err="1">
                <a:solidFill>
                  <a:srgbClr val="FCF9F8"/>
                </a:solidFill>
                <a:latin typeface="Public Sans Light"/>
                <a:ea typeface="Public Sans Light"/>
                <a:cs typeface="Public Sans Light"/>
                <a:sym typeface="Public Sans Light"/>
              </a:rPr>
              <a:t>ttobre</a:t>
            </a:r>
            <a:r>
              <a:rPr lang="en-US" sz="2400" b="0" i="0" u="none" strike="noStrike" cap="none" dirty="0">
                <a:solidFill>
                  <a:srgbClr val="FCF9F8"/>
                </a:solidFill>
                <a:latin typeface="Public Sans Light"/>
                <a:ea typeface="Public Sans Light"/>
                <a:cs typeface="Public Sans Light"/>
                <a:sym typeface="Public Sans Light"/>
              </a:rPr>
              <a:t> 2022</a:t>
            </a:r>
            <a:endParaRPr sz="2400" b="0" i="0" u="none" strike="noStrike" cap="none" dirty="0">
              <a:solidFill>
                <a:srgbClr val="FCF9F8"/>
              </a:solidFill>
              <a:latin typeface="Public Sans Light"/>
              <a:ea typeface="Public Sans Light"/>
              <a:cs typeface="Public Sans Light"/>
              <a:sym typeface="Public Sans Light"/>
            </a:endParaRPr>
          </a:p>
        </p:txBody>
      </p:sp>
      <p:sp>
        <p:nvSpPr>
          <p:cNvPr id="47" name="Google Shape;47;p1"/>
          <p:cNvSpPr txBox="1">
            <a:spLocks noGrp="1"/>
          </p:cNvSpPr>
          <p:nvPr>
            <p:ph type="title"/>
          </p:nvPr>
        </p:nvSpPr>
        <p:spPr>
          <a:xfrm>
            <a:off x="1376624" y="5633175"/>
            <a:ext cx="21300495" cy="51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2000"/>
              <a:buFont typeface="DM Serif Display"/>
              <a:buNone/>
            </a:pPr>
            <a:r>
              <a:rPr lang="en-US" dirty="0">
                <a:solidFill>
                  <a:srgbClr val="97BE0E"/>
                </a:solidFill>
              </a:rPr>
              <a:t>Criptovalute</a:t>
            </a:r>
            <a:endParaRPr dirty="0">
              <a:solidFill>
                <a:srgbClr val="97BE0E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2000"/>
              <a:buFont typeface="DM Serif Display"/>
              <a:buNone/>
            </a:pPr>
            <a:r>
              <a:rPr lang="en-US" dirty="0">
                <a:solidFill>
                  <a:schemeClr val="lt1"/>
                </a:solidFill>
              </a:rPr>
              <a:t>Custodia e </a:t>
            </a:r>
            <a:r>
              <a:rPr lang="en-US" dirty="0" err="1">
                <a:solidFill>
                  <a:schemeClr val="lt1"/>
                </a:solidFill>
              </a:rPr>
              <a:t>servizi</a:t>
            </a:r>
            <a:r>
              <a:rPr lang="en-US" dirty="0">
                <a:solidFill>
                  <a:schemeClr val="lt1"/>
                </a:solidFill>
              </a:rPr>
              <a:t> per la tutela </a:t>
            </a:r>
            <a:r>
              <a:rPr lang="en-US" dirty="0" err="1">
                <a:solidFill>
                  <a:schemeClr val="lt1"/>
                </a:solidFill>
              </a:rPr>
              <a:t>dell’investitore</a:t>
            </a:r>
            <a:endParaRPr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0"/>
          <p:cNvSpPr txBox="1">
            <a:spLocks noGrp="1"/>
          </p:cNvSpPr>
          <p:nvPr>
            <p:ph type="title"/>
          </p:nvPr>
        </p:nvSpPr>
        <p:spPr>
          <a:xfrm>
            <a:off x="1343954" y="845598"/>
            <a:ext cx="21971004" cy="2243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11F1E"/>
              </a:buClr>
              <a:buSzPts val="12000"/>
              <a:buFont typeface="DM Serif Display"/>
              <a:buNone/>
            </a:pPr>
            <a:r>
              <a:rPr lang="en-US"/>
              <a:t>…e dei Family Office italiani</a:t>
            </a:r>
            <a:endParaRPr/>
          </a:p>
        </p:txBody>
      </p:sp>
      <p:sp>
        <p:nvSpPr>
          <p:cNvPr id="178" name="Google Shape;178;p30"/>
          <p:cNvSpPr txBox="1"/>
          <p:nvPr/>
        </p:nvSpPr>
        <p:spPr>
          <a:xfrm>
            <a:off x="1343954" y="648771"/>
            <a:ext cx="20234978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Public Sans"/>
              <a:buNone/>
            </a:pPr>
            <a:r>
              <a:rPr lang="en-US" sz="4400" b="1" i="0" u="none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Il mercato e la domanda</a:t>
            </a:r>
            <a:endParaRPr sz="4400" b="0" i="0" u="sng" strike="noStrike" cap="none">
              <a:solidFill>
                <a:srgbClr val="211F1E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179" name="Google Shape;179;p30"/>
          <p:cNvSpPr txBox="1"/>
          <p:nvPr/>
        </p:nvSpPr>
        <p:spPr>
          <a:xfrm>
            <a:off x="671323" y="765567"/>
            <a:ext cx="558408" cy="558408"/>
          </a:xfrm>
          <a:prstGeom prst="rect">
            <a:avLst/>
          </a:prstGeom>
          <a:solidFill>
            <a:srgbClr val="211F1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Public Sans"/>
              <a:buNone/>
            </a:pPr>
            <a:r>
              <a:rPr lang="en-US" sz="4400" b="1" i="0" u="none" strike="noStrike" cap="non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1</a:t>
            </a:r>
            <a:endParaRPr sz="4400" b="1" i="0" u="sng" strike="noStrike" cap="none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180" name="Google Shape;180;p30"/>
          <p:cNvSpPr txBox="1">
            <a:spLocks noGrp="1"/>
          </p:cNvSpPr>
          <p:nvPr>
            <p:ph type="sldNum" idx="12"/>
          </p:nvPr>
        </p:nvSpPr>
        <p:spPr>
          <a:xfrm>
            <a:off x="22204680" y="12770916"/>
            <a:ext cx="712959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ublic Sans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pic>
        <p:nvPicPr>
          <p:cNvPr id="181" name="Google Shape;181;p30"/>
          <p:cNvPicPr preferRelativeResize="0"/>
          <p:nvPr/>
        </p:nvPicPr>
        <p:blipFill rotWithShape="1">
          <a:blip r:embed="rId3">
            <a:alphaModFix/>
          </a:blip>
          <a:srcRect r="52892"/>
          <a:stretch/>
        </p:blipFill>
        <p:spPr>
          <a:xfrm>
            <a:off x="1078941" y="3679245"/>
            <a:ext cx="8782643" cy="8347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0"/>
          <p:cNvPicPr preferRelativeResize="0"/>
          <p:nvPr/>
        </p:nvPicPr>
        <p:blipFill rotWithShape="1">
          <a:blip r:embed="rId3">
            <a:alphaModFix/>
          </a:blip>
          <a:srcRect l="50274"/>
          <a:stretch/>
        </p:blipFill>
        <p:spPr>
          <a:xfrm>
            <a:off x="11833641" y="3679245"/>
            <a:ext cx="9270660" cy="834776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30"/>
          <p:cNvSpPr txBox="1"/>
          <p:nvPr/>
        </p:nvSpPr>
        <p:spPr>
          <a:xfrm>
            <a:off x="3157800" y="12843698"/>
            <a:ext cx="6480000" cy="44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Public Sans"/>
              <a:buNone/>
            </a:pPr>
            <a:r>
              <a:rPr lang="en-US" sz="2000" b="0" i="0" u="none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Fonte: CheckSig</a:t>
            </a:r>
            <a:endParaRPr sz="2000" b="0" i="0" u="sng" strike="noStrike" cap="none">
              <a:solidFill>
                <a:srgbClr val="211F1E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1"/>
          <p:cNvSpPr txBox="1">
            <a:spLocks noGrp="1"/>
          </p:cNvSpPr>
          <p:nvPr>
            <p:ph type="title"/>
          </p:nvPr>
        </p:nvSpPr>
        <p:spPr>
          <a:xfrm>
            <a:off x="1343954" y="845598"/>
            <a:ext cx="21971004" cy="2243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 fontScale="90000"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11F1E"/>
              </a:buClr>
              <a:buSzPct val="111111"/>
              <a:buFont typeface="DM Serif Display"/>
              <a:buNone/>
            </a:pPr>
            <a:r>
              <a:rPr lang="en-US"/>
              <a:t>Scendono in campo gli istituzionali</a:t>
            </a:r>
            <a:endParaRPr/>
          </a:p>
        </p:txBody>
      </p:sp>
      <p:sp>
        <p:nvSpPr>
          <p:cNvPr id="189" name="Google Shape;189;p31"/>
          <p:cNvSpPr txBox="1"/>
          <p:nvPr/>
        </p:nvSpPr>
        <p:spPr>
          <a:xfrm>
            <a:off x="1343954" y="648771"/>
            <a:ext cx="20234978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Public Sans"/>
              <a:buNone/>
            </a:pPr>
            <a:r>
              <a:rPr lang="en-US" sz="4400" b="1" i="0" u="none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Il mercato e la domanda</a:t>
            </a:r>
            <a:endParaRPr sz="4400" b="0" i="0" u="sng" strike="noStrike" cap="none">
              <a:solidFill>
                <a:srgbClr val="211F1E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190" name="Google Shape;190;p31"/>
          <p:cNvSpPr txBox="1"/>
          <p:nvPr/>
        </p:nvSpPr>
        <p:spPr>
          <a:xfrm>
            <a:off x="671323" y="765567"/>
            <a:ext cx="558408" cy="558408"/>
          </a:xfrm>
          <a:prstGeom prst="rect">
            <a:avLst/>
          </a:prstGeom>
          <a:solidFill>
            <a:srgbClr val="211F1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Public Sans"/>
              <a:buNone/>
            </a:pPr>
            <a:r>
              <a:rPr lang="en-US" sz="4400" b="1" i="0" u="none" strike="noStrike" cap="non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1</a:t>
            </a:r>
            <a:endParaRPr sz="4400" b="1" i="0" u="sng" strike="noStrike" cap="none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191" name="Google Shape;191;p31"/>
          <p:cNvSpPr txBox="1">
            <a:spLocks noGrp="1"/>
          </p:cNvSpPr>
          <p:nvPr>
            <p:ph type="sldNum" idx="12"/>
          </p:nvPr>
        </p:nvSpPr>
        <p:spPr>
          <a:xfrm>
            <a:off x="22204680" y="12770916"/>
            <a:ext cx="712959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ublic Sans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192" name="Google Shape;192;p31"/>
          <p:cNvSpPr txBox="1"/>
          <p:nvPr/>
        </p:nvSpPr>
        <p:spPr>
          <a:xfrm>
            <a:off x="3157800" y="12843698"/>
            <a:ext cx="6480000" cy="44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Public Sans"/>
              <a:buNone/>
            </a:pPr>
            <a:r>
              <a:rPr lang="en-US" sz="2000" b="0" i="0" u="none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Fonte: CheckSig</a:t>
            </a:r>
            <a:endParaRPr sz="2000" b="0" i="0" u="sng" strike="noStrike" cap="none">
              <a:solidFill>
                <a:srgbClr val="211F1E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pic>
        <p:nvPicPr>
          <p:cNvPr id="193" name="Google Shape;193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3954" y="7042218"/>
            <a:ext cx="6284669" cy="2772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1" descr="BlackRock | Rankia: Comunità finanziar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19902" y="3891973"/>
            <a:ext cx="5377280" cy="2987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29635" y="7042218"/>
            <a:ext cx="6242009" cy="3681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1" descr="Goldman Sach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30874" y="4502713"/>
            <a:ext cx="4039531" cy="1781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478255" y="7042218"/>
            <a:ext cx="6242009" cy="3831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860826" y="3775665"/>
            <a:ext cx="4929679" cy="277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" descr="Pattern Nero.png"/>
          <p:cNvPicPr preferRelativeResize="0"/>
          <p:nvPr/>
        </p:nvPicPr>
        <p:blipFill rotWithShape="1">
          <a:blip r:embed="rId3">
            <a:alphaModFix amt="15036"/>
          </a:blip>
          <a:srcRect/>
          <a:stretch/>
        </p:blipFill>
        <p:spPr>
          <a:xfrm>
            <a:off x="16257303" y="-1"/>
            <a:ext cx="24384001" cy="137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" descr="CheckSig - _Logo Color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39497" y="12899221"/>
            <a:ext cx="1426549" cy="3062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5" name="Google Shape;205;p3"/>
          <p:cNvCxnSpPr/>
          <p:nvPr/>
        </p:nvCxnSpPr>
        <p:spPr>
          <a:xfrm>
            <a:off x="1424605" y="12492259"/>
            <a:ext cx="21534790" cy="1"/>
          </a:xfrm>
          <a:prstGeom prst="straightConnector1">
            <a:avLst/>
          </a:prstGeom>
          <a:noFill/>
          <a:ln w="25400" cap="flat" cmpd="sng">
            <a:solidFill>
              <a:srgbClr val="FCF9F8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206" name="Google Shape;206;p3"/>
          <p:cNvSpPr txBox="1">
            <a:spLocks noGrp="1"/>
          </p:cNvSpPr>
          <p:nvPr>
            <p:ph type="title"/>
          </p:nvPr>
        </p:nvSpPr>
        <p:spPr>
          <a:xfrm>
            <a:off x="1343954" y="845598"/>
            <a:ext cx="21971004" cy="2243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2000"/>
              <a:buFont typeface="DM Serif Display"/>
              <a:buNone/>
            </a:pPr>
            <a:r>
              <a:rPr lang="en-US"/>
              <a:t>How it started…</a:t>
            </a:r>
            <a:endParaRPr/>
          </a:p>
        </p:txBody>
      </p:sp>
      <p:sp>
        <p:nvSpPr>
          <p:cNvPr id="207" name="Google Shape;207;p3"/>
          <p:cNvSpPr txBox="1"/>
          <p:nvPr/>
        </p:nvSpPr>
        <p:spPr>
          <a:xfrm>
            <a:off x="1361018" y="10213256"/>
            <a:ext cx="6766778" cy="2685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4625" marR="0" lvl="0" indent="-1746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ublic Sans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“Warning to cryptocurrency investors”</a:t>
            </a:r>
            <a:endParaRPr sz="3200" b="0" i="0" u="none" strike="noStrike" cap="none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17462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ublic Sans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Jay Clayton, 2017</a:t>
            </a:r>
            <a:endParaRPr sz="2400" b="0" i="0" u="none" strike="noStrike" cap="none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208" name="Google Shape;208;p3"/>
          <p:cNvSpPr txBox="1"/>
          <p:nvPr/>
        </p:nvSpPr>
        <p:spPr>
          <a:xfrm>
            <a:off x="8799163" y="10213256"/>
            <a:ext cx="6766778" cy="194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4625" marR="0" lvl="0" indent="-1746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ublic Sans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“Bitcoin is not a real currency”</a:t>
            </a:r>
            <a:endParaRPr sz="3200" b="0" i="0" u="none" strike="noStrike" cap="none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17462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ublic Sans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Jerome Powell, 2018</a:t>
            </a:r>
            <a:endParaRPr sz="2400" b="0" i="0" u="none" strike="noStrike" cap="none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pic>
        <p:nvPicPr>
          <p:cNvPr id="209" name="Google Shape;209;p3" descr="Jay Clayton, l&amp;#39;ex SEC diventa advisor di One River - The Cryptonomist"/>
          <p:cNvPicPr preferRelativeResize="0"/>
          <p:nvPr/>
        </p:nvPicPr>
        <p:blipFill rotWithShape="1">
          <a:blip r:embed="rId5">
            <a:alphaModFix/>
          </a:blip>
          <a:srcRect l="11111"/>
          <a:stretch/>
        </p:blipFill>
        <p:spPr>
          <a:xfrm>
            <a:off x="1361018" y="4744701"/>
            <a:ext cx="6766778" cy="5075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" descr="Jerome Powell Is on the 2020 TIME 100 List | TIME"/>
          <p:cNvPicPr preferRelativeResize="0"/>
          <p:nvPr/>
        </p:nvPicPr>
        <p:blipFill rotWithShape="1">
          <a:blip r:embed="rId6">
            <a:alphaModFix/>
          </a:blip>
          <a:srcRect l="11111"/>
          <a:stretch/>
        </p:blipFill>
        <p:spPr>
          <a:xfrm>
            <a:off x="8799163" y="4744701"/>
            <a:ext cx="6766778" cy="5075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" descr="Corporation tax: why Janet Yellen's call for a global minimum rate is a bad  move"/>
          <p:cNvPicPr preferRelativeResize="0"/>
          <p:nvPr/>
        </p:nvPicPr>
        <p:blipFill rotWithShape="1">
          <a:blip r:embed="rId7">
            <a:alphaModFix/>
          </a:blip>
          <a:srcRect l="3852" r="3850"/>
          <a:stretch/>
        </p:blipFill>
        <p:spPr>
          <a:xfrm>
            <a:off x="16237309" y="4744700"/>
            <a:ext cx="6766778" cy="5075084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"/>
          <p:cNvSpPr txBox="1"/>
          <p:nvPr/>
        </p:nvSpPr>
        <p:spPr>
          <a:xfrm>
            <a:off x="16237309" y="10213256"/>
            <a:ext cx="6766778" cy="194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4625" marR="0" lvl="0" indent="-1746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ublic Sans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“I will just say outright I am not a fan”</a:t>
            </a:r>
            <a:endParaRPr sz="3200" b="0" i="0" u="none" strike="noStrike" cap="none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17462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ublic Sans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Janet Yellen, 2018</a:t>
            </a:r>
            <a:endParaRPr sz="2400" b="0" i="0" u="none" strike="noStrike" cap="none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213" name="Google Shape;213;p3"/>
          <p:cNvSpPr txBox="1">
            <a:spLocks noGrp="1"/>
          </p:cNvSpPr>
          <p:nvPr>
            <p:ph type="sldNum" idx="12"/>
          </p:nvPr>
        </p:nvSpPr>
        <p:spPr>
          <a:xfrm>
            <a:off x="22204680" y="12770916"/>
            <a:ext cx="712959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ublic Sans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214" name="Google Shape;214;p3"/>
          <p:cNvSpPr txBox="1"/>
          <p:nvPr/>
        </p:nvSpPr>
        <p:spPr>
          <a:xfrm>
            <a:off x="1361018" y="3635993"/>
            <a:ext cx="676677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4625" marR="0" lvl="0" indent="-1746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ublic Sans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SEC</a:t>
            </a:r>
            <a:endParaRPr sz="2400" b="0" i="0" u="none" strike="noStrike" cap="none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215" name="Google Shape;215;p3"/>
          <p:cNvSpPr txBox="1"/>
          <p:nvPr/>
        </p:nvSpPr>
        <p:spPr>
          <a:xfrm>
            <a:off x="8799163" y="3635993"/>
            <a:ext cx="676677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4625" marR="0" lvl="0" indent="-1746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ublic Sans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FED</a:t>
            </a:r>
            <a:endParaRPr sz="2400" b="0" i="0" u="none" strike="noStrike" cap="none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216" name="Google Shape;216;p3"/>
          <p:cNvSpPr txBox="1"/>
          <p:nvPr/>
        </p:nvSpPr>
        <p:spPr>
          <a:xfrm>
            <a:off x="16237309" y="3635993"/>
            <a:ext cx="676677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4625" marR="0" lvl="0" indent="-1746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ublic Sans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TREASURY</a:t>
            </a:r>
            <a:endParaRPr sz="2400" b="0" i="0" u="none" strike="noStrike" cap="none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4" descr="Pattern Nero.png"/>
          <p:cNvPicPr preferRelativeResize="0"/>
          <p:nvPr/>
        </p:nvPicPr>
        <p:blipFill rotWithShape="1">
          <a:blip r:embed="rId3">
            <a:alphaModFix amt="15036"/>
          </a:blip>
          <a:srcRect/>
          <a:stretch/>
        </p:blipFill>
        <p:spPr>
          <a:xfrm>
            <a:off x="16257303" y="-1"/>
            <a:ext cx="24384001" cy="137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4" descr="CheckSig - _Logo Color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39497" y="12899221"/>
            <a:ext cx="1426549" cy="3062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3" name="Google Shape;223;p4"/>
          <p:cNvCxnSpPr/>
          <p:nvPr/>
        </p:nvCxnSpPr>
        <p:spPr>
          <a:xfrm>
            <a:off x="1424605" y="12492259"/>
            <a:ext cx="21534790" cy="1"/>
          </a:xfrm>
          <a:prstGeom prst="straightConnector1">
            <a:avLst/>
          </a:prstGeom>
          <a:noFill/>
          <a:ln w="25400" cap="flat" cmpd="sng">
            <a:solidFill>
              <a:srgbClr val="FCF9F8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224" name="Google Shape;224;p4"/>
          <p:cNvSpPr txBox="1">
            <a:spLocks noGrp="1"/>
          </p:cNvSpPr>
          <p:nvPr>
            <p:ph type="title"/>
          </p:nvPr>
        </p:nvSpPr>
        <p:spPr>
          <a:xfrm>
            <a:off x="1343954" y="845598"/>
            <a:ext cx="21971004" cy="2243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2000"/>
              <a:buFont typeface="DM Serif Display"/>
              <a:buNone/>
            </a:pPr>
            <a:r>
              <a:rPr lang="en-US"/>
              <a:t>…how it’s going</a:t>
            </a:r>
            <a:endParaRPr/>
          </a:p>
        </p:txBody>
      </p:sp>
      <p:grpSp>
        <p:nvGrpSpPr>
          <p:cNvPr id="225" name="Google Shape;225;p4"/>
          <p:cNvGrpSpPr/>
          <p:nvPr/>
        </p:nvGrpSpPr>
        <p:grpSpPr>
          <a:xfrm>
            <a:off x="1424606" y="4723273"/>
            <a:ext cx="21579482" cy="8048160"/>
            <a:chOff x="1627560" y="4723273"/>
            <a:chExt cx="21376527" cy="7972467"/>
          </a:xfrm>
        </p:grpSpPr>
        <p:pic>
          <p:nvPicPr>
            <p:cNvPr id="226" name="Google Shape;226;p4" descr="SEC Chair Gary Gensler Intrigued by Crypto, Urges for Better Investor Rules"/>
            <p:cNvPicPr preferRelativeResize="0"/>
            <p:nvPr/>
          </p:nvPicPr>
          <p:blipFill rotWithShape="1">
            <a:blip r:embed="rId5">
              <a:alphaModFix/>
            </a:blip>
            <a:srcRect l="860" r="19028"/>
            <a:stretch/>
          </p:blipFill>
          <p:spPr>
            <a:xfrm>
              <a:off x="1627560" y="4723273"/>
              <a:ext cx="6683443" cy="50016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7" name="Google Shape;227;p4" descr="Powell: Fed can be patient as U.S. economy evolves in 2019 | Reuters"/>
            <p:cNvPicPr preferRelativeResize="0"/>
            <p:nvPr/>
          </p:nvPicPr>
          <p:blipFill rotWithShape="1">
            <a:blip r:embed="rId6">
              <a:alphaModFix/>
            </a:blip>
            <a:srcRect l="956" r="10097"/>
            <a:stretch/>
          </p:blipFill>
          <p:spPr>
            <a:xfrm>
              <a:off x="8974101" y="4723273"/>
              <a:ext cx="6683443" cy="50016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8" name="Google Shape;228;p4" descr="Janet Yellen Lives In A Gated Community, And Her Neighbors Are Not Happy  About All Her Security | Business Insider India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6320644" y="4723273"/>
              <a:ext cx="6683443" cy="50125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9" name="Google Shape;229;p4"/>
            <p:cNvSpPr txBox="1"/>
            <p:nvPr/>
          </p:nvSpPr>
          <p:spPr>
            <a:xfrm>
              <a:off x="1627560" y="10124482"/>
              <a:ext cx="6683443" cy="12652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174625" marR="0" lvl="0" indent="-17462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Public Sans"/>
                <a:buNone/>
              </a:pPr>
              <a:r>
                <a:rPr lang="en-US" sz="3200" b="1" i="0" u="none" strike="noStrike" cap="none">
                  <a:solidFill>
                    <a:schemeClr val="lt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“No plan to ban crypto”</a:t>
              </a:r>
              <a:endParaRPr sz="3200" b="0" i="0" u="none" strike="noStrike" cap="non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  <a:p>
              <a:pPr marL="174625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Public Sans"/>
                <a:buNone/>
              </a:pPr>
              <a:r>
                <a:rPr lang="en-US" sz="2400" b="0" i="0" u="none" strike="noStrike" cap="none">
                  <a:solidFill>
                    <a:schemeClr val="lt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Gary Gensler, 2021</a:t>
              </a:r>
              <a:endParaRPr sz="2400" b="0" i="0" u="none" strike="noStrike" cap="non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  <p:sp>
          <p:nvSpPr>
            <p:cNvPr id="230" name="Google Shape;230;p4"/>
            <p:cNvSpPr txBox="1"/>
            <p:nvPr/>
          </p:nvSpPr>
          <p:spPr>
            <a:xfrm>
              <a:off x="8974101" y="10124482"/>
              <a:ext cx="6683443" cy="25712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174625" marR="0" lvl="0" indent="-17462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Public Sans"/>
                <a:buNone/>
              </a:pPr>
              <a:r>
                <a:rPr lang="en-US" sz="3200" b="1" i="0" u="none" strike="noStrike" cap="none">
                  <a:solidFill>
                    <a:schemeClr val="lt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“Fed had no intention to ban or limit the use of cryptocurrencies”</a:t>
              </a:r>
              <a:endParaRPr sz="3200" b="0" i="0" u="none" strike="noStrike" cap="non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  <a:p>
              <a:pPr marL="174625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Public Sans"/>
                <a:buNone/>
              </a:pPr>
              <a:r>
                <a:rPr lang="en-US" sz="2400" b="0" i="0" u="none" strike="noStrike" cap="none">
                  <a:solidFill>
                    <a:schemeClr val="lt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Jerome Powell, 2021</a:t>
              </a:r>
              <a:endParaRPr sz="2400" b="0" i="0" u="none" strike="noStrike" cap="non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  <p:sp>
          <p:nvSpPr>
            <p:cNvPr id="231" name="Google Shape;231;p4"/>
            <p:cNvSpPr txBox="1"/>
            <p:nvPr/>
          </p:nvSpPr>
          <p:spPr>
            <a:xfrm>
              <a:off x="16320644" y="10124482"/>
              <a:ext cx="6683443" cy="25712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174625" marR="0" lvl="0" indent="-17462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Public Sans"/>
                <a:buNone/>
              </a:pPr>
              <a:r>
                <a:rPr lang="en-US" sz="3200" b="1" i="0" u="none" strike="noStrike" cap="none">
                  <a:solidFill>
                    <a:schemeClr val="lt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“The financial system benefits from responsible innovation”</a:t>
              </a:r>
              <a:endParaRPr sz="3200" b="0" i="0" u="none" strike="noStrike" cap="non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  <a:p>
              <a:pPr marL="174625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Public Sans"/>
                <a:buNone/>
              </a:pPr>
              <a:r>
                <a:rPr lang="en-US" sz="2400" b="0" i="0" u="none" strike="noStrike" cap="none">
                  <a:solidFill>
                    <a:schemeClr val="lt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Janet Yellen, 2022</a:t>
              </a:r>
              <a:endParaRPr sz="2400" b="0" i="0" u="none" strike="noStrike" cap="non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</p:grpSp>
      <p:sp>
        <p:nvSpPr>
          <p:cNvPr id="232" name="Google Shape;232;p4"/>
          <p:cNvSpPr txBox="1">
            <a:spLocks noGrp="1"/>
          </p:cNvSpPr>
          <p:nvPr>
            <p:ph type="sldNum" idx="12"/>
          </p:nvPr>
        </p:nvSpPr>
        <p:spPr>
          <a:xfrm>
            <a:off x="22204680" y="12770916"/>
            <a:ext cx="712959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ublic Sans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233" name="Google Shape;233;p4"/>
          <p:cNvSpPr txBox="1"/>
          <p:nvPr/>
        </p:nvSpPr>
        <p:spPr>
          <a:xfrm>
            <a:off x="1361018" y="3635993"/>
            <a:ext cx="676677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4625" marR="0" lvl="0" indent="-1746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ublic Sans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SEC</a:t>
            </a:r>
            <a:endParaRPr sz="2400" b="0" i="0" u="none" strike="noStrike" cap="none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234" name="Google Shape;234;p4"/>
          <p:cNvSpPr txBox="1"/>
          <p:nvPr/>
        </p:nvSpPr>
        <p:spPr>
          <a:xfrm>
            <a:off x="8799163" y="3635993"/>
            <a:ext cx="676677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4625" marR="0" lvl="0" indent="-1746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ublic Sans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FED</a:t>
            </a:r>
            <a:endParaRPr sz="2400" b="0" i="0" u="none" strike="noStrike" cap="none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235" name="Google Shape;235;p4"/>
          <p:cNvSpPr txBox="1"/>
          <p:nvPr/>
        </p:nvSpPr>
        <p:spPr>
          <a:xfrm>
            <a:off x="16237309" y="3635993"/>
            <a:ext cx="676677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4625" marR="0" lvl="0" indent="-1746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ublic Sans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TREASURY</a:t>
            </a:r>
            <a:endParaRPr sz="2400" b="0" i="0" u="none" strike="noStrike" cap="none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2"/>
          <p:cNvSpPr txBox="1">
            <a:spLocks noGrp="1"/>
          </p:cNvSpPr>
          <p:nvPr>
            <p:ph type="title"/>
          </p:nvPr>
        </p:nvSpPr>
        <p:spPr>
          <a:xfrm>
            <a:off x="1343954" y="845598"/>
            <a:ext cx="21971004" cy="2243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11F1E"/>
              </a:buClr>
              <a:buSzPts val="12000"/>
              <a:buFont typeface="DM Serif Display"/>
              <a:buNone/>
            </a:pPr>
            <a:r>
              <a:rPr lang="en-US"/>
              <a:t>Quadro normativo indirizzato</a:t>
            </a:r>
            <a:endParaRPr/>
          </a:p>
        </p:txBody>
      </p:sp>
      <p:sp>
        <p:nvSpPr>
          <p:cNvPr id="241" name="Google Shape;241;p32"/>
          <p:cNvSpPr txBox="1"/>
          <p:nvPr/>
        </p:nvSpPr>
        <p:spPr>
          <a:xfrm>
            <a:off x="1343954" y="648771"/>
            <a:ext cx="20234978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Public Sans"/>
              <a:buNone/>
            </a:pPr>
            <a:r>
              <a:rPr lang="en-US" sz="4400" b="1" i="0" u="none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Il mercato e la domanda</a:t>
            </a:r>
            <a:endParaRPr sz="4400" b="0" i="0" u="sng" strike="noStrike" cap="none">
              <a:solidFill>
                <a:srgbClr val="211F1E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242" name="Google Shape;242;p32"/>
          <p:cNvSpPr txBox="1"/>
          <p:nvPr/>
        </p:nvSpPr>
        <p:spPr>
          <a:xfrm>
            <a:off x="671323" y="765567"/>
            <a:ext cx="558408" cy="558408"/>
          </a:xfrm>
          <a:prstGeom prst="rect">
            <a:avLst/>
          </a:prstGeom>
          <a:solidFill>
            <a:srgbClr val="211F1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Public Sans"/>
              <a:buNone/>
            </a:pPr>
            <a:r>
              <a:rPr lang="en-US" sz="4400" b="1" i="0" u="none" strike="noStrike" cap="non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1</a:t>
            </a:r>
            <a:endParaRPr sz="4400" b="1" i="0" u="sng" strike="noStrike" cap="none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243" name="Google Shape;243;p32"/>
          <p:cNvSpPr txBox="1">
            <a:spLocks noGrp="1"/>
          </p:cNvSpPr>
          <p:nvPr>
            <p:ph type="sldNum" idx="12"/>
          </p:nvPr>
        </p:nvSpPr>
        <p:spPr>
          <a:xfrm>
            <a:off x="22204680" y="12770916"/>
            <a:ext cx="712959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ublic Sans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cxnSp>
        <p:nvCxnSpPr>
          <p:cNvPr id="244" name="Google Shape;244;p32"/>
          <p:cNvCxnSpPr/>
          <p:nvPr/>
        </p:nvCxnSpPr>
        <p:spPr>
          <a:xfrm rot="10800000">
            <a:off x="8439150" y="5388823"/>
            <a:ext cx="0" cy="5739332"/>
          </a:xfrm>
          <a:prstGeom prst="straightConnector1">
            <a:avLst/>
          </a:prstGeom>
          <a:noFill/>
          <a:ln w="25400" cap="flat" cmpd="sng">
            <a:solidFill>
              <a:srgbClr val="BFBFBF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245" name="Google Shape;245;p32"/>
          <p:cNvCxnSpPr/>
          <p:nvPr/>
        </p:nvCxnSpPr>
        <p:spPr>
          <a:xfrm rot="10800000">
            <a:off x="15906750" y="5388823"/>
            <a:ext cx="0" cy="5739332"/>
          </a:xfrm>
          <a:prstGeom prst="straightConnector1">
            <a:avLst/>
          </a:prstGeom>
          <a:noFill/>
          <a:ln w="25400" cap="flat" cmpd="sng">
            <a:solidFill>
              <a:srgbClr val="BFBFB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246" name="Google Shape;246;p32"/>
          <p:cNvSpPr/>
          <p:nvPr/>
        </p:nvSpPr>
        <p:spPr>
          <a:xfrm>
            <a:off x="1246625" y="4896939"/>
            <a:ext cx="6955205" cy="933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Public Sans"/>
              <a:buNone/>
            </a:pPr>
            <a:r>
              <a:rPr lang="en-US" sz="5400" b="1" i="0" u="none" strike="noStrike" cap="none">
                <a:solidFill>
                  <a:srgbClr val="98BF0D"/>
                </a:solidFill>
                <a:latin typeface="Public Sans"/>
                <a:ea typeface="Public Sans"/>
                <a:cs typeface="Public Sans"/>
                <a:sym typeface="Public Sans"/>
              </a:rPr>
              <a:t>KYC &amp; AML</a:t>
            </a:r>
            <a:endParaRPr sz="1400" b="0" i="0" u="none" strike="noStrike" cap="none">
              <a:solidFill>
                <a:srgbClr val="98BF0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32"/>
          <p:cNvSpPr/>
          <p:nvPr/>
        </p:nvSpPr>
        <p:spPr>
          <a:xfrm>
            <a:off x="8714398" y="4896939"/>
            <a:ext cx="6955205" cy="933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Public Sans"/>
              <a:buNone/>
            </a:pPr>
            <a:r>
              <a:rPr lang="en-US" sz="5400" b="1" i="0" u="none" strike="noStrike" cap="none">
                <a:solidFill>
                  <a:srgbClr val="98BF0D"/>
                </a:solidFill>
                <a:latin typeface="Public Sans"/>
                <a:ea typeface="Public Sans"/>
                <a:cs typeface="Public Sans"/>
                <a:sym typeface="Public Sans"/>
              </a:rPr>
              <a:t>Tax</a:t>
            </a:r>
            <a:endParaRPr sz="1400" b="0" i="0" u="none" strike="noStrike" cap="none">
              <a:solidFill>
                <a:srgbClr val="98BF0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32"/>
          <p:cNvSpPr/>
          <p:nvPr/>
        </p:nvSpPr>
        <p:spPr>
          <a:xfrm>
            <a:off x="16182170" y="4896939"/>
            <a:ext cx="6955205" cy="933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Public Sans"/>
              <a:buNone/>
            </a:pPr>
            <a:r>
              <a:rPr lang="en-US" sz="5400" b="1" i="0" u="none" strike="noStrike" cap="none">
                <a:solidFill>
                  <a:srgbClr val="98BF0D"/>
                </a:solidFill>
                <a:latin typeface="Public Sans"/>
                <a:ea typeface="Public Sans"/>
                <a:cs typeface="Public Sans"/>
                <a:sym typeface="Public Sans"/>
              </a:rPr>
              <a:t>Markets</a:t>
            </a:r>
            <a:endParaRPr sz="1400" b="0" i="0" u="none" strike="noStrike" cap="none">
              <a:solidFill>
                <a:srgbClr val="98BF0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9" name="Google Shape;249;p32"/>
          <p:cNvGrpSpPr/>
          <p:nvPr/>
        </p:nvGrpSpPr>
        <p:grpSpPr>
          <a:xfrm>
            <a:off x="2051981" y="3752608"/>
            <a:ext cx="20554950" cy="790362"/>
            <a:chOff x="2152650" y="4106469"/>
            <a:chExt cx="20554950" cy="790362"/>
          </a:xfrm>
        </p:grpSpPr>
        <p:cxnSp>
          <p:nvCxnSpPr>
            <p:cNvPr id="250" name="Google Shape;250;p32"/>
            <p:cNvCxnSpPr/>
            <p:nvPr/>
          </p:nvCxnSpPr>
          <p:spPr>
            <a:xfrm>
              <a:off x="2152650" y="4501650"/>
              <a:ext cx="20554950" cy="0"/>
            </a:xfrm>
            <a:prstGeom prst="straightConnector1">
              <a:avLst/>
            </a:prstGeom>
            <a:noFill/>
            <a:ln w="25400" cap="flat" cmpd="sng">
              <a:solidFill>
                <a:srgbClr val="BFBFBF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pic>
          <p:nvPicPr>
            <p:cNvPr id="251" name="Google Shape;251;p32" descr="Bandiera d'Italia - Wikipedia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838697" y="4106469"/>
              <a:ext cx="1182855" cy="79036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52" name="Google Shape;252;p32" descr="European Parliament - Wikip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37051" y="8960108"/>
            <a:ext cx="3445441" cy="2374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2" descr="Banca d'Italia: “'Cyber resilience per la continuità di servizio del  sistema finanziario” | Il corriere della sicurezz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50681" y="6337679"/>
            <a:ext cx="5159730" cy="287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2" descr="Agenzia delle Entrate - Hom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17920" y="7612309"/>
            <a:ext cx="3606762" cy="1087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2" descr="UIF - Il sito ufficiale dell'Unità di Informazione Finanziaria per l'Itali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22299" y="9537989"/>
            <a:ext cx="1803855" cy="975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2" descr="Contingente assunzioni 2019/2020: MEF autorizza 53.627 posti, 5000 in meno  rispetto alla richiesta iniziale del MIUR - Obiettivo Scuola"/>
          <p:cNvPicPr preferRelativeResize="0"/>
          <p:nvPr/>
        </p:nvPicPr>
        <p:blipFill rotWithShape="1">
          <a:blip r:embed="rId8">
            <a:alphaModFix/>
          </a:blip>
          <a:srcRect r="45384"/>
          <a:stretch/>
        </p:blipFill>
        <p:spPr>
          <a:xfrm>
            <a:off x="16971152" y="6045576"/>
            <a:ext cx="2923595" cy="275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2" descr="OAM Portale Agenti e Mediatori - OAM Portale Agenti e Mediatori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9613880" y="6989120"/>
            <a:ext cx="2590800" cy="95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172eb7ea97b_0_103"/>
          <p:cNvSpPr txBox="1"/>
          <p:nvPr/>
        </p:nvSpPr>
        <p:spPr>
          <a:xfrm>
            <a:off x="1327307" y="10007240"/>
            <a:ext cx="21779400" cy="10233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Public Sans"/>
              <a:buNone/>
            </a:pPr>
            <a:endParaRPr sz="4400" b="1" i="0" u="sng" strike="noStrike" cap="none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381" name="Google Shape;381;g172eb7ea97b_0_103"/>
          <p:cNvSpPr txBox="1">
            <a:spLocks noGrp="1"/>
          </p:cNvSpPr>
          <p:nvPr>
            <p:ph type="title"/>
          </p:nvPr>
        </p:nvSpPr>
        <p:spPr>
          <a:xfrm>
            <a:off x="1343954" y="845598"/>
            <a:ext cx="21971100" cy="22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11F1E"/>
              </a:buClr>
              <a:buSzPts val="12000"/>
              <a:buFont typeface="DM Serif Display"/>
              <a:buNone/>
            </a:pPr>
            <a:r>
              <a:rPr lang="en-US"/>
              <a:t>I punti chiave</a:t>
            </a:r>
            <a:endParaRPr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6AD06DF-BD71-9A7D-F23F-E120ABE33C28}"/>
              </a:ext>
            </a:extLst>
          </p:cNvPr>
          <p:cNvGrpSpPr/>
          <p:nvPr/>
        </p:nvGrpSpPr>
        <p:grpSpPr>
          <a:xfrm>
            <a:off x="1432800" y="3950615"/>
            <a:ext cx="21334572" cy="1140792"/>
            <a:chOff x="1432800" y="3950615"/>
            <a:chExt cx="21334572" cy="1140792"/>
          </a:xfrm>
        </p:grpSpPr>
        <p:sp>
          <p:nvSpPr>
            <p:cNvPr id="382" name="Google Shape;382;g172eb7ea97b_0_103"/>
            <p:cNvSpPr txBox="1"/>
            <p:nvPr/>
          </p:nvSpPr>
          <p:spPr>
            <a:xfrm>
              <a:off x="2195772" y="4299407"/>
              <a:ext cx="20571600" cy="79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6000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600"/>
                <a:buFont typeface="Public Sans"/>
                <a:buNone/>
              </a:pPr>
              <a:r>
                <a:rPr lang="en-US" sz="6000" i="0" u="none" strike="noStrike" cap="none" dirty="0">
                  <a:solidFill>
                    <a:srgbClr val="98BF0D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Il </a:t>
              </a:r>
              <a:r>
                <a:rPr lang="en-US" sz="6000" i="0" u="none" strike="noStrike" cap="none" dirty="0" err="1">
                  <a:solidFill>
                    <a:srgbClr val="98BF0D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mercato</a:t>
              </a:r>
              <a:r>
                <a:rPr lang="en-US" sz="6000" i="0" u="none" strike="noStrike" cap="none" dirty="0">
                  <a:solidFill>
                    <a:srgbClr val="98BF0D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e la </a:t>
              </a:r>
              <a:r>
                <a:rPr lang="en-US" sz="6000" i="0" u="none" strike="noStrike" cap="none" dirty="0" err="1">
                  <a:solidFill>
                    <a:srgbClr val="98BF0D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domanda</a:t>
              </a:r>
              <a:endParaRPr sz="6000" i="0" u="none" strike="noStrike" cap="none" dirty="0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600"/>
                <a:buFont typeface="Public Sans"/>
                <a:buNone/>
              </a:pPr>
              <a:r>
                <a:rPr lang="en-US" sz="4800" b="0" i="0" u="none" strike="noStrike" cap="none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Un’asset</a:t>
              </a:r>
              <a:r>
                <a:rPr lang="en-US" sz="4800" b="0" i="0" u="none" strike="noStrike" cap="none" dirty="0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class </a:t>
              </a:r>
              <a:r>
                <a:rPr lang="en-US" sz="4800" b="0" i="0" u="none" strike="noStrike" cap="none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investibile</a:t>
              </a:r>
              <a:endParaRPr sz="4800" b="0" i="0" u="sng" strike="noStrike" cap="none" dirty="0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  <p:sp>
          <p:nvSpPr>
            <p:cNvPr id="386" name="Google Shape;386;g172eb7ea97b_0_103"/>
            <p:cNvSpPr txBox="1"/>
            <p:nvPr/>
          </p:nvSpPr>
          <p:spPr>
            <a:xfrm>
              <a:off x="1432800" y="3950615"/>
              <a:ext cx="792000" cy="792000"/>
            </a:xfrm>
            <a:prstGeom prst="rect">
              <a:avLst/>
            </a:prstGeom>
            <a:solidFill>
              <a:srgbClr val="211F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600"/>
                <a:buFont typeface="Public Sans"/>
                <a:buNone/>
              </a:pPr>
              <a:r>
                <a:rPr lang="en-US" sz="4400" b="1" i="0" u="none" strike="noStrike" cap="none" dirty="0">
                  <a:solidFill>
                    <a:schemeClr val="lt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1</a:t>
              </a:r>
              <a:endParaRPr sz="4400" b="1" i="0" u="sng" strike="noStrike" cap="none" dirty="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33669E3-1E44-9342-AAD8-AF99D575153D}"/>
              </a:ext>
            </a:extLst>
          </p:cNvPr>
          <p:cNvGrpSpPr/>
          <p:nvPr/>
        </p:nvGrpSpPr>
        <p:grpSpPr>
          <a:xfrm>
            <a:off x="1432800" y="7050078"/>
            <a:ext cx="21334572" cy="1140792"/>
            <a:chOff x="1432800" y="6016923"/>
            <a:chExt cx="21334572" cy="1140792"/>
          </a:xfrm>
        </p:grpSpPr>
        <p:sp>
          <p:nvSpPr>
            <p:cNvPr id="383" name="Google Shape;383;g172eb7ea97b_0_103"/>
            <p:cNvSpPr txBox="1"/>
            <p:nvPr/>
          </p:nvSpPr>
          <p:spPr>
            <a:xfrm>
              <a:off x="2195772" y="6365715"/>
              <a:ext cx="20571600" cy="79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6000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600"/>
                <a:buFont typeface="Public Sans"/>
                <a:buNone/>
              </a:pPr>
              <a:r>
                <a:rPr lang="en-US" sz="6000" b="1" i="0" u="none" strike="noStrike" cap="none" dirty="0">
                  <a:solidFill>
                    <a:srgbClr val="98BF0D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I </a:t>
              </a:r>
              <a:r>
                <a:rPr lang="en-US" sz="6000" b="1" i="0" u="none" strike="noStrike" cap="none" dirty="0" err="1">
                  <a:solidFill>
                    <a:srgbClr val="98BF0D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bisogni</a:t>
              </a:r>
              <a:r>
                <a:rPr lang="en-US" sz="6000" b="1" i="0" u="none" strike="noStrike" cap="none" dirty="0">
                  <a:solidFill>
                    <a:srgbClr val="98BF0D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degli </a:t>
              </a:r>
              <a:r>
                <a:rPr lang="en-US" sz="6000" b="1" i="0" u="none" strike="noStrike" cap="none" dirty="0" err="1">
                  <a:solidFill>
                    <a:srgbClr val="98BF0D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investitori</a:t>
              </a:r>
              <a:endParaRPr sz="6000" b="1" i="0" u="none" strike="noStrike" cap="none" dirty="0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600"/>
                <a:buFont typeface="Public Sans"/>
                <a:buNone/>
              </a:pPr>
              <a:r>
                <a:rPr lang="en-US" sz="4800" b="1" i="0" u="none" strike="noStrike" cap="none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Comprendere</a:t>
              </a:r>
              <a:r>
                <a:rPr lang="en-US" sz="4800" b="1" i="0" u="none" strike="noStrike" cap="none" dirty="0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, </a:t>
              </a:r>
              <a:r>
                <a:rPr lang="en-US" sz="4800" b="1" i="0" u="none" strike="noStrike" cap="none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comprare</a:t>
              </a:r>
              <a:r>
                <a:rPr lang="en-US" sz="4800" b="1" i="0" u="none" strike="noStrike" cap="none" dirty="0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, </a:t>
              </a:r>
              <a:r>
                <a:rPr lang="en-US" sz="4800" b="1" i="0" u="none" strike="noStrike" cap="none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custodire</a:t>
              </a:r>
              <a:r>
                <a:rPr lang="en-US" sz="4800" b="1" i="0" u="none" strike="noStrike" cap="none" dirty="0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, compliance</a:t>
              </a:r>
              <a:endParaRPr sz="4800" b="1" i="0" u="sng" strike="noStrike" cap="none" dirty="0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  <p:sp>
          <p:nvSpPr>
            <p:cNvPr id="387" name="Google Shape;387;g172eb7ea97b_0_103"/>
            <p:cNvSpPr txBox="1"/>
            <p:nvPr/>
          </p:nvSpPr>
          <p:spPr>
            <a:xfrm>
              <a:off x="1432800" y="6016923"/>
              <a:ext cx="792000" cy="792000"/>
            </a:xfrm>
            <a:prstGeom prst="rect">
              <a:avLst/>
            </a:prstGeom>
            <a:solidFill>
              <a:srgbClr val="211F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600"/>
                <a:buFont typeface="Public Sans"/>
                <a:buNone/>
              </a:pPr>
              <a:r>
                <a:rPr lang="en-US" sz="4400" b="1" i="0" u="none" strike="noStrike" cap="none">
                  <a:solidFill>
                    <a:schemeClr val="lt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2</a:t>
              </a:r>
              <a:endParaRPr sz="4400" b="1" i="0" u="sng" strike="noStrike" cap="non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AEB0E49-DE4A-3C84-1F04-C71A6C663F42}"/>
              </a:ext>
            </a:extLst>
          </p:cNvPr>
          <p:cNvGrpSpPr/>
          <p:nvPr/>
        </p:nvGrpSpPr>
        <p:grpSpPr>
          <a:xfrm>
            <a:off x="1432800" y="10149540"/>
            <a:ext cx="21334572" cy="1140792"/>
            <a:chOff x="1432800" y="10149540"/>
            <a:chExt cx="21334572" cy="1140792"/>
          </a:xfrm>
        </p:grpSpPr>
        <p:sp>
          <p:nvSpPr>
            <p:cNvPr id="385" name="Google Shape;385;g172eb7ea97b_0_103"/>
            <p:cNvSpPr txBox="1"/>
            <p:nvPr/>
          </p:nvSpPr>
          <p:spPr>
            <a:xfrm>
              <a:off x="2195772" y="10498332"/>
              <a:ext cx="20571600" cy="79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6000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 u="none" strike="noStrike" cap="none" dirty="0">
                  <a:solidFill>
                    <a:srgbClr val="98BF0D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CheckSig per </a:t>
              </a:r>
              <a:r>
                <a:rPr lang="en-US" sz="6000" u="none" strike="noStrike" cap="none" dirty="0" err="1">
                  <a:solidFill>
                    <a:srgbClr val="98BF0D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consulenti</a:t>
              </a:r>
              <a:r>
                <a:rPr lang="en-US" sz="6000" u="none" strike="noStrike" cap="none" dirty="0">
                  <a:solidFill>
                    <a:srgbClr val="98BF0D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e advisor</a:t>
              </a:r>
              <a:endParaRPr sz="6000" u="none" strike="noStrike" cap="none" dirty="0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dirty="0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La gamma </a:t>
              </a:r>
              <a:r>
                <a:rPr lang="en-US" sz="4800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completa</a:t>
              </a:r>
              <a:r>
                <a:rPr lang="en-US" sz="4800" dirty="0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4800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dei</a:t>
              </a:r>
              <a:r>
                <a:rPr lang="en-US" sz="4800" dirty="0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4800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servizi</a:t>
              </a:r>
              <a:r>
                <a:rPr lang="en-US" sz="4800" dirty="0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in </a:t>
              </a:r>
              <a:r>
                <a:rPr lang="en-US" sz="4800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ambito</a:t>
              </a:r>
              <a:r>
                <a:rPr lang="en-US" sz="4800" dirty="0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4800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cripto</a:t>
              </a:r>
              <a:endParaRPr dirty="0"/>
            </a:p>
          </p:txBody>
        </p:sp>
        <p:sp>
          <p:nvSpPr>
            <p:cNvPr id="389" name="Google Shape;389;g172eb7ea97b_0_103"/>
            <p:cNvSpPr txBox="1"/>
            <p:nvPr/>
          </p:nvSpPr>
          <p:spPr>
            <a:xfrm>
              <a:off x="1432800" y="10149540"/>
              <a:ext cx="792000" cy="792000"/>
            </a:xfrm>
            <a:prstGeom prst="rect">
              <a:avLst/>
            </a:prstGeom>
            <a:solidFill>
              <a:srgbClr val="211F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Public Sans"/>
                  <a:sym typeface="Public Sans"/>
                </a:rPr>
                <a:t>3</a:t>
              </a:r>
              <a:endParaRPr dirty="0"/>
            </a:p>
          </p:txBody>
        </p:sp>
      </p:grpSp>
      <p:sp>
        <p:nvSpPr>
          <p:cNvPr id="390" name="Google Shape;390;g172eb7ea97b_0_103"/>
          <p:cNvSpPr txBox="1">
            <a:spLocks noGrp="1"/>
          </p:cNvSpPr>
          <p:nvPr>
            <p:ph type="sldNum" idx="12"/>
          </p:nvPr>
        </p:nvSpPr>
        <p:spPr>
          <a:xfrm>
            <a:off x="22204680" y="12770916"/>
            <a:ext cx="713100" cy="4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ublic Sans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4408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4"/>
          <p:cNvSpPr txBox="1">
            <a:spLocks noGrp="1"/>
          </p:cNvSpPr>
          <p:nvPr>
            <p:ph type="title"/>
          </p:nvPr>
        </p:nvSpPr>
        <p:spPr>
          <a:xfrm>
            <a:off x="1343954" y="845598"/>
            <a:ext cx="21971004" cy="2243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11F1E"/>
              </a:buClr>
              <a:buSzPts val="12000"/>
              <a:buFont typeface="DM Serif Display"/>
              <a:buNone/>
            </a:pPr>
            <a:r>
              <a:rPr lang="en-US"/>
              <a:t>Bisogni: le 4C di Cripto</a:t>
            </a:r>
            <a:endParaRPr/>
          </a:p>
        </p:txBody>
      </p:sp>
      <p:sp>
        <p:nvSpPr>
          <p:cNvPr id="278" name="Google Shape;278;p34"/>
          <p:cNvSpPr txBox="1"/>
          <p:nvPr/>
        </p:nvSpPr>
        <p:spPr>
          <a:xfrm>
            <a:off x="1343954" y="648771"/>
            <a:ext cx="20234978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Public Sans"/>
              <a:buNone/>
            </a:pPr>
            <a:r>
              <a:rPr lang="en-US" sz="4400" b="1" i="0" u="none" strike="noStrike" cap="none" dirty="0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I </a:t>
            </a:r>
            <a:r>
              <a:rPr lang="en-US" sz="4400" b="1" i="0" u="none" strike="noStrike" cap="none" dirty="0" err="1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bisogni</a:t>
            </a:r>
            <a:r>
              <a:rPr lang="en-US" sz="4400" b="1" i="0" u="none" strike="noStrike" cap="none" dirty="0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 degli </a:t>
            </a:r>
            <a:r>
              <a:rPr lang="en-US" sz="4400" b="1" i="0" u="none" strike="noStrike" cap="none" dirty="0" err="1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investitori</a:t>
            </a:r>
            <a:endParaRPr sz="4400" b="0" i="0" u="sng" strike="noStrike" cap="none" dirty="0">
              <a:solidFill>
                <a:srgbClr val="211F1E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279" name="Google Shape;279;p34"/>
          <p:cNvSpPr txBox="1"/>
          <p:nvPr/>
        </p:nvSpPr>
        <p:spPr>
          <a:xfrm>
            <a:off x="671323" y="765567"/>
            <a:ext cx="558408" cy="558408"/>
          </a:xfrm>
          <a:prstGeom prst="rect">
            <a:avLst/>
          </a:prstGeom>
          <a:solidFill>
            <a:srgbClr val="211F1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Public Sans"/>
              <a:buNone/>
            </a:pPr>
            <a:r>
              <a:rPr lang="en-US" sz="4400" b="1" i="0" u="none" strike="noStrike" cap="none" dirty="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2</a:t>
            </a:r>
            <a:endParaRPr sz="4400" b="1" i="0" u="sng" strike="noStrike" cap="none" dirty="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280" name="Google Shape;280;p34"/>
          <p:cNvSpPr txBox="1">
            <a:spLocks noGrp="1"/>
          </p:cNvSpPr>
          <p:nvPr>
            <p:ph type="sldNum" idx="12"/>
          </p:nvPr>
        </p:nvSpPr>
        <p:spPr>
          <a:xfrm>
            <a:off x="22204680" y="12770916"/>
            <a:ext cx="712959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ublic Sans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35CA9C-F2B7-478F-A7B4-4FBE33CD3655}"/>
              </a:ext>
            </a:extLst>
          </p:cNvPr>
          <p:cNvGrpSpPr/>
          <p:nvPr/>
        </p:nvGrpSpPr>
        <p:grpSpPr>
          <a:xfrm>
            <a:off x="1390651" y="4632661"/>
            <a:ext cx="4605678" cy="4573398"/>
            <a:chOff x="1390651" y="4632661"/>
            <a:chExt cx="4605678" cy="4573398"/>
          </a:xfrm>
        </p:grpSpPr>
        <p:sp>
          <p:nvSpPr>
            <p:cNvPr id="281" name="Google Shape;281;p34"/>
            <p:cNvSpPr/>
            <p:nvPr/>
          </p:nvSpPr>
          <p:spPr>
            <a:xfrm>
              <a:off x="1390651" y="6692550"/>
              <a:ext cx="4605678" cy="9335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b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800"/>
                <a:buFont typeface="Public Sans"/>
                <a:buNone/>
              </a:pPr>
              <a:r>
                <a:rPr lang="en-US" sz="5300" b="1" i="0" u="none" strike="noStrike" cap="none" dirty="0" err="1">
                  <a:solidFill>
                    <a:srgbClr val="97BE0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Comprendere</a:t>
              </a:r>
              <a:endParaRPr sz="5300" b="1" i="0" u="none" strike="noStrike" cap="none" dirty="0">
                <a:solidFill>
                  <a:srgbClr val="97BE0E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  <p:sp>
          <p:nvSpPr>
            <p:cNvPr id="285" name="Google Shape;285;p34"/>
            <p:cNvSpPr/>
            <p:nvPr/>
          </p:nvSpPr>
          <p:spPr>
            <a:xfrm>
              <a:off x="1390651" y="7626139"/>
              <a:ext cx="4605678" cy="15799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Public Sans"/>
                <a:buNone/>
              </a:pPr>
              <a:r>
                <a:rPr lang="en-US" sz="4800" b="0" i="0" u="none" strike="noStrike" cap="none" dirty="0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e </a:t>
              </a:r>
              <a:r>
                <a:rPr lang="en-US" sz="4800" b="0" i="0" u="none" strike="noStrike" cap="none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rimanere</a:t>
              </a:r>
              <a:r>
                <a:rPr lang="en-US" sz="4800" b="0" i="0" u="none" strike="noStrike" cap="none" dirty="0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4800" b="0" i="0" u="none" strike="noStrike" cap="none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informati</a:t>
              </a:r>
              <a:endParaRPr sz="2400" b="0" i="0" u="none" strike="noStrike" cap="none" dirty="0">
                <a:solidFill>
                  <a:srgbClr val="211F1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89" name="Google Shape;289;p3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390651" y="4632661"/>
              <a:ext cx="1648788" cy="164878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BAF8D83-A6BC-79A9-E4E2-A4117151F67E}"/>
              </a:ext>
            </a:extLst>
          </p:cNvPr>
          <p:cNvGrpSpPr/>
          <p:nvPr/>
        </p:nvGrpSpPr>
        <p:grpSpPr>
          <a:xfrm>
            <a:off x="7015491" y="4632660"/>
            <a:ext cx="4605679" cy="6050726"/>
            <a:chOff x="7015491" y="4632660"/>
            <a:chExt cx="4605679" cy="6050726"/>
          </a:xfrm>
        </p:grpSpPr>
        <p:sp>
          <p:nvSpPr>
            <p:cNvPr id="282" name="Google Shape;282;p34"/>
            <p:cNvSpPr/>
            <p:nvPr/>
          </p:nvSpPr>
          <p:spPr>
            <a:xfrm>
              <a:off x="7015492" y="6692550"/>
              <a:ext cx="4605678" cy="9335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b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300" b="1" i="0" u="none" strike="noStrike" cap="none">
                  <a:solidFill>
                    <a:srgbClr val="97BE0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Comprare</a:t>
              </a:r>
              <a:endParaRPr sz="5300" b="1" i="0" u="none" strike="noStrike" cap="none">
                <a:solidFill>
                  <a:srgbClr val="97BE0E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  <p:sp>
          <p:nvSpPr>
            <p:cNvPr id="286" name="Google Shape;286;p34"/>
            <p:cNvSpPr/>
            <p:nvPr/>
          </p:nvSpPr>
          <p:spPr>
            <a:xfrm>
              <a:off x="7015492" y="7626139"/>
              <a:ext cx="4605678" cy="3057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Public Sans"/>
                <a:buNone/>
              </a:pPr>
              <a:r>
                <a:rPr lang="en-US" sz="4800" b="0" i="0" u="none" strike="noStrike" cap="none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e vendere importi rilevanti con facilità e sicurezza</a:t>
              </a:r>
              <a:endParaRPr sz="2400" b="0" i="0" u="none" strike="noStrike" cap="none">
                <a:solidFill>
                  <a:srgbClr val="211F1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90" name="Google Shape;290;p3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015491" y="4632660"/>
              <a:ext cx="1648788" cy="164878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2A8CCF5-9423-A7DA-9AD5-8D80AA7A7A9F}"/>
              </a:ext>
            </a:extLst>
          </p:cNvPr>
          <p:cNvGrpSpPr/>
          <p:nvPr/>
        </p:nvGrpSpPr>
        <p:grpSpPr>
          <a:xfrm>
            <a:off x="12640329" y="4632660"/>
            <a:ext cx="4605681" cy="5312062"/>
            <a:chOff x="12640329" y="4632660"/>
            <a:chExt cx="4605681" cy="5312062"/>
          </a:xfrm>
        </p:grpSpPr>
        <p:sp>
          <p:nvSpPr>
            <p:cNvPr id="283" name="Google Shape;283;p34"/>
            <p:cNvSpPr/>
            <p:nvPr/>
          </p:nvSpPr>
          <p:spPr>
            <a:xfrm>
              <a:off x="12640332" y="6692550"/>
              <a:ext cx="4605678" cy="9335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b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300" b="1" i="0" u="none" strike="noStrike" cap="none" dirty="0" err="1">
                  <a:solidFill>
                    <a:srgbClr val="97BE0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Custodire</a:t>
              </a:r>
              <a:endParaRPr sz="5300" b="1" i="0" u="none" strike="noStrike" cap="none" dirty="0">
                <a:solidFill>
                  <a:srgbClr val="97BE0E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  <p:sp>
          <p:nvSpPr>
            <p:cNvPr id="287" name="Google Shape;287;p34"/>
            <p:cNvSpPr/>
            <p:nvPr/>
          </p:nvSpPr>
          <p:spPr>
            <a:xfrm>
              <a:off x="12640332" y="7626139"/>
              <a:ext cx="4605678" cy="23185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Public Sans"/>
                <a:buNone/>
              </a:pPr>
              <a:r>
                <a:rPr lang="en-US" sz="4800" b="0" i="0" u="none" strike="noStrike" cap="none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anche</a:t>
              </a:r>
              <a:r>
                <a:rPr lang="en-US" sz="4800" b="0" i="0" u="none" strike="noStrike" cap="none" dirty="0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per le </a:t>
              </a:r>
              <a:r>
                <a:rPr lang="en-US" sz="4800" b="0" i="0" u="none" strike="noStrike" cap="none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generazioni</a:t>
              </a:r>
              <a:r>
                <a:rPr lang="en-US" sz="4800" b="0" i="0" u="none" strike="noStrike" cap="none" dirty="0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future</a:t>
              </a:r>
              <a:endParaRPr sz="2400" b="0" i="0" u="none" strike="noStrike" cap="none" dirty="0">
                <a:solidFill>
                  <a:srgbClr val="211F1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91" name="Google Shape;291;p3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640329" y="4632660"/>
              <a:ext cx="1648788" cy="164878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C484F78-17CF-534F-8368-180D253A470B}"/>
              </a:ext>
            </a:extLst>
          </p:cNvPr>
          <p:cNvGrpSpPr/>
          <p:nvPr/>
        </p:nvGrpSpPr>
        <p:grpSpPr>
          <a:xfrm>
            <a:off x="18265172" y="4632660"/>
            <a:ext cx="4605678" cy="4573399"/>
            <a:chOff x="18265172" y="4632660"/>
            <a:chExt cx="4605678" cy="4573399"/>
          </a:xfrm>
        </p:grpSpPr>
        <p:sp>
          <p:nvSpPr>
            <p:cNvPr id="284" name="Google Shape;284;p34"/>
            <p:cNvSpPr/>
            <p:nvPr/>
          </p:nvSpPr>
          <p:spPr>
            <a:xfrm>
              <a:off x="18265172" y="6692550"/>
              <a:ext cx="4605678" cy="9335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b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300" b="1" i="0" u="none" strike="noStrike" cap="none">
                  <a:solidFill>
                    <a:srgbClr val="97BE0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Compliance</a:t>
              </a:r>
              <a:endParaRPr sz="5300" b="1" i="0" u="none" strike="noStrike" cap="none">
                <a:solidFill>
                  <a:srgbClr val="97BE0E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  <p:sp>
          <p:nvSpPr>
            <p:cNvPr id="288" name="Google Shape;288;p34"/>
            <p:cNvSpPr/>
            <p:nvPr/>
          </p:nvSpPr>
          <p:spPr>
            <a:xfrm>
              <a:off x="18265172" y="7626139"/>
              <a:ext cx="4605678" cy="15799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Public Sans"/>
                <a:buNone/>
              </a:pPr>
              <a:r>
                <a:rPr lang="en-US" sz="4800" b="0" i="0" u="none" strike="noStrike" cap="none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alla norme e al fisco</a:t>
              </a:r>
              <a:endParaRPr sz="2400" b="0" i="0" u="none" strike="noStrike" cap="none">
                <a:solidFill>
                  <a:srgbClr val="211F1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92" name="Google Shape;292;p3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8265172" y="4632660"/>
              <a:ext cx="1648788" cy="164878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5"/>
          <p:cNvSpPr txBox="1">
            <a:spLocks noGrp="1"/>
          </p:cNvSpPr>
          <p:nvPr>
            <p:ph type="title"/>
          </p:nvPr>
        </p:nvSpPr>
        <p:spPr>
          <a:xfrm>
            <a:off x="1343954" y="845598"/>
            <a:ext cx="21971004" cy="2243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11F1E"/>
              </a:buClr>
              <a:buSzPts val="12000"/>
              <a:buFont typeface="DM Serif Display"/>
              <a:buNone/>
            </a:pPr>
            <a:r>
              <a:rPr lang="en-US"/>
              <a:t>Perchè la custodia è complessa?</a:t>
            </a:r>
            <a:endParaRPr/>
          </a:p>
        </p:txBody>
      </p:sp>
      <p:sp>
        <p:nvSpPr>
          <p:cNvPr id="298" name="Google Shape;298;p35"/>
          <p:cNvSpPr txBox="1"/>
          <p:nvPr/>
        </p:nvSpPr>
        <p:spPr>
          <a:xfrm>
            <a:off x="1343954" y="648771"/>
            <a:ext cx="20234978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Public Sans"/>
              <a:buNone/>
            </a:pPr>
            <a:r>
              <a:rPr lang="en-US" sz="4400" b="1" i="0" u="none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I bisogni degli investitori</a:t>
            </a:r>
            <a:endParaRPr sz="4400" b="0" i="0" u="sng" strike="noStrike" cap="none">
              <a:solidFill>
                <a:srgbClr val="211F1E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299" name="Google Shape;299;p35"/>
          <p:cNvSpPr txBox="1"/>
          <p:nvPr/>
        </p:nvSpPr>
        <p:spPr>
          <a:xfrm>
            <a:off x="671323" y="765567"/>
            <a:ext cx="558408" cy="558408"/>
          </a:xfrm>
          <a:prstGeom prst="rect">
            <a:avLst/>
          </a:prstGeom>
          <a:solidFill>
            <a:srgbClr val="211F1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Public Sans"/>
              <a:buNone/>
            </a:pPr>
            <a:r>
              <a:rPr lang="en-US" sz="4400" b="1" i="0" u="none" strike="noStrike" cap="non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2</a:t>
            </a:r>
            <a:endParaRPr sz="4400" b="1" i="0" u="sng" strike="noStrike" cap="none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300" name="Google Shape;300;p35"/>
          <p:cNvSpPr txBox="1">
            <a:spLocks noGrp="1"/>
          </p:cNvSpPr>
          <p:nvPr>
            <p:ph type="sldNum" idx="12"/>
          </p:nvPr>
        </p:nvSpPr>
        <p:spPr>
          <a:xfrm>
            <a:off x="22204680" y="12770916"/>
            <a:ext cx="712959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ublic Sans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pic>
        <p:nvPicPr>
          <p:cNvPr id="301" name="Google Shape;301;p35" descr="two 10 and 20 banknotes on floor"/>
          <p:cNvPicPr preferRelativeResize="0"/>
          <p:nvPr/>
        </p:nvPicPr>
        <p:blipFill rotWithShape="1">
          <a:blip r:embed="rId3">
            <a:alphaModFix/>
          </a:blip>
          <a:srcRect l="5532" r="5532"/>
          <a:stretch/>
        </p:blipFill>
        <p:spPr>
          <a:xfrm>
            <a:off x="1623355" y="3320025"/>
            <a:ext cx="5834899" cy="437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5" descr="gold and black metal tool"/>
          <p:cNvPicPr preferRelativeResize="0"/>
          <p:nvPr/>
        </p:nvPicPr>
        <p:blipFill rotWithShape="1">
          <a:blip r:embed="rId4">
            <a:alphaModFix/>
          </a:blip>
          <a:srcRect l="5532" r="5532"/>
          <a:stretch/>
        </p:blipFill>
        <p:spPr>
          <a:xfrm>
            <a:off x="16710955" y="3320025"/>
            <a:ext cx="5834899" cy="437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5"/>
          <p:cNvPicPr preferRelativeResize="0"/>
          <p:nvPr/>
        </p:nvPicPr>
        <p:blipFill rotWithShape="1">
          <a:blip r:embed="rId5">
            <a:alphaModFix/>
          </a:blip>
          <a:srcRect l="5532" r="5532"/>
          <a:stretch/>
        </p:blipFill>
        <p:spPr>
          <a:xfrm>
            <a:off x="9167154" y="3320025"/>
            <a:ext cx="5834899" cy="43761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4" name="Google Shape;304;p35"/>
          <p:cNvGrpSpPr/>
          <p:nvPr/>
        </p:nvGrpSpPr>
        <p:grpSpPr>
          <a:xfrm>
            <a:off x="1623351" y="7467611"/>
            <a:ext cx="5834903" cy="4814336"/>
            <a:chOff x="1623351" y="7467611"/>
            <a:chExt cx="5834903" cy="4814336"/>
          </a:xfrm>
        </p:grpSpPr>
        <p:pic>
          <p:nvPicPr>
            <p:cNvPr id="305" name="Google Shape;305;p35" descr="person holding black android smartphone"/>
            <p:cNvPicPr preferRelativeResize="0"/>
            <p:nvPr/>
          </p:nvPicPr>
          <p:blipFill rotWithShape="1">
            <a:blip r:embed="rId6">
              <a:alphaModFix/>
            </a:blip>
            <a:srcRect l="5466" r="5466"/>
            <a:stretch/>
          </p:blipFill>
          <p:spPr>
            <a:xfrm>
              <a:off x="1623354" y="7905772"/>
              <a:ext cx="5834900" cy="43761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6" name="Google Shape;306;p35"/>
            <p:cNvGrpSpPr/>
            <p:nvPr/>
          </p:nvGrpSpPr>
          <p:grpSpPr>
            <a:xfrm>
              <a:off x="1623351" y="7467611"/>
              <a:ext cx="5834900" cy="666750"/>
              <a:chOff x="967529" y="6048375"/>
              <a:chExt cx="5834900" cy="666750"/>
            </a:xfrm>
          </p:grpSpPr>
          <p:cxnSp>
            <p:nvCxnSpPr>
              <p:cNvPr id="307" name="Google Shape;307;p35"/>
              <p:cNvCxnSpPr/>
              <p:nvPr/>
            </p:nvCxnSpPr>
            <p:spPr>
              <a:xfrm>
                <a:off x="967529" y="6381750"/>
                <a:ext cx="5834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BD70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308" name="Google Shape;308;p35"/>
              <p:cNvSpPr/>
              <p:nvPr/>
            </p:nvSpPr>
            <p:spPr>
              <a:xfrm>
                <a:off x="3551604" y="6048375"/>
                <a:ext cx="666750" cy="666750"/>
              </a:xfrm>
              <a:prstGeom prst="ellipse">
                <a:avLst/>
              </a:prstGeom>
              <a:solidFill>
                <a:srgbClr val="211F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309;p35"/>
              <p:cNvSpPr/>
              <p:nvPr/>
            </p:nvSpPr>
            <p:spPr>
              <a:xfrm rot="5400000">
                <a:off x="3756963" y="6223277"/>
                <a:ext cx="256032" cy="412196"/>
              </a:xfrm>
              <a:prstGeom prst="chevron">
                <a:avLst>
                  <a:gd name="adj" fmla="val 50000"/>
                </a:avLst>
              </a:prstGeom>
              <a:solidFill>
                <a:srgbClr val="ABD70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10" name="Google Shape;310;p35"/>
          <p:cNvGrpSpPr/>
          <p:nvPr/>
        </p:nvGrpSpPr>
        <p:grpSpPr>
          <a:xfrm>
            <a:off x="9167153" y="7467611"/>
            <a:ext cx="5834900" cy="4814336"/>
            <a:chOff x="9167153" y="7467611"/>
            <a:chExt cx="5834900" cy="4814336"/>
          </a:xfrm>
        </p:grpSpPr>
        <p:pic>
          <p:nvPicPr>
            <p:cNvPr id="311" name="Google Shape;311;p35" descr="The Best Wall Safe Options for the Home in 2022 - Bob Vila"/>
            <p:cNvPicPr preferRelativeResize="0"/>
            <p:nvPr/>
          </p:nvPicPr>
          <p:blipFill rotWithShape="1">
            <a:blip r:embed="rId7">
              <a:alphaModFix/>
            </a:blip>
            <a:srcRect l="5500" r="5499"/>
            <a:stretch/>
          </p:blipFill>
          <p:spPr>
            <a:xfrm>
              <a:off x="9167153" y="7905772"/>
              <a:ext cx="5834900" cy="43761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2" name="Google Shape;312;p35"/>
            <p:cNvGrpSpPr/>
            <p:nvPr/>
          </p:nvGrpSpPr>
          <p:grpSpPr>
            <a:xfrm>
              <a:off x="9167153" y="7467611"/>
              <a:ext cx="5834900" cy="666750"/>
              <a:chOff x="967529" y="6048375"/>
              <a:chExt cx="5834900" cy="666750"/>
            </a:xfrm>
          </p:grpSpPr>
          <p:cxnSp>
            <p:nvCxnSpPr>
              <p:cNvPr id="313" name="Google Shape;313;p35"/>
              <p:cNvCxnSpPr/>
              <p:nvPr/>
            </p:nvCxnSpPr>
            <p:spPr>
              <a:xfrm>
                <a:off x="967529" y="6381750"/>
                <a:ext cx="5834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BD70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314" name="Google Shape;314;p35"/>
              <p:cNvSpPr/>
              <p:nvPr/>
            </p:nvSpPr>
            <p:spPr>
              <a:xfrm>
                <a:off x="3551604" y="6048375"/>
                <a:ext cx="666750" cy="666750"/>
              </a:xfrm>
              <a:prstGeom prst="ellipse">
                <a:avLst/>
              </a:prstGeom>
              <a:solidFill>
                <a:srgbClr val="211F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35"/>
              <p:cNvSpPr/>
              <p:nvPr/>
            </p:nvSpPr>
            <p:spPr>
              <a:xfrm rot="5400000">
                <a:off x="3756963" y="6223277"/>
                <a:ext cx="256032" cy="412196"/>
              </a:xfrm>
              <a:prstGeom prst="chevron">
                <a:avLst>
                  <a:gd name="adj" fmla="val 50000"/>
                </a:avLst>
              </a:prstGeom>
              <a:solidFill>
                <a:srgbClr val="ABD70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16" name="Google Shape;316;p35"/>
          <p:cNvGrpSpPr/>
          <p:nvPr/>
        </p:nvGrpSpPr>
        <p:grpSpPr>
          <a:xfrm>
            <a:off x="16710952" y="7467611"/>
            <a:ext cx="5834902" cy="4814336"/>
            <a:chOff x="16710952" y="7467611"/>
            <a:chExt cx="5834902" cy="4814336"/>
          </a:xfrm>
        </p:grpSpPr>
        <p:pic>
          <p:nvPicPr>
            <p:cNvPr id="317" name="Google Shape;317;p35" descr="brown wooden door with brass door knob"/>
            <p:cNvPicPr preferRelativeResize="0"/>
            <p:nvPr/>
          </p:nvPicPr>
          <p:blipFill rotWithShape="1">
            <a:blip r:embed="rId8">
              <a:alphaModFix/>
            </a:blip>
            <a:srcRect t="23461" b="23461"/>
            <a:stretch/>
          </p:blipFill>
          <p:spPr>
            <a:xfrm>
              <a:off x="16710954" y="7905772"/>
              <a:ext cx="5834900" cy="43761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8" name="Google Shape;318;p35"/>
            <p:cNvGrpSpPr/>
            <p:nvPr/>
          </p:nvGrpSpPr>
          <p:grpSpPr>
            <a:xfrm>
              <a:off x="16710952" y="7467611"/>
              <a:ext cx="5834900" cy="666750"/>
              <a:chOff x="967529" y="6048375"/>
              <a:chExt cx="5834900" cy="666750"/>
            </a:xfrm>
          </p:grpSpPr>
          <p:cxnSp>
            <p:nvCxnSpPr>
              <p:cNvPr id="319" name="Google Shape;319;p35"/>
              <p:cNvCxnSpPr/>
              <p:nvPr/>
            </p:nvCxnSpPr>
            <p:spPr>
              <a:xfrm>
                <a:off x="967529" y="6381750"/>
                <a:ext cx="58349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BD70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320" name="Google Shape;320;p35"/>
              <p:cNvSpPr/>
              <p:nvPr/>
            </p:nvSpPr>
            <p:spPr>
              <a:xfrm>
                <a:off x="3551604" y="6048375"/>
                <a:ext cx="666750" cy="666750"/>
              </a:xfrm>
              <a:prstGeom prst="ellipse">
                <a:avLst/>
              </a:prstGeom>
              <a:solidFill>
                <a:srgbClr val="211F1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35"/>
              <p:cNvSpPr/>
              <p:nvPr/>
            </p:nvSpPr>
            <p:spPr>
              <a:xfrm rot="5400000">
                <a:off x="3756963" y="6223277"/>
                <a:ext cx="256032" cy="412196"/>
              </a:xfrm>
              <a:prstGeom prst="chevron">
                <a:avLst>
                  <a:gd name="adj" fmla="val 50000"/>
                </a:avLst>
              </a:prstGeom>
              <a:solidFill>
                <a:srgbClr val="ABD70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0"/>
          <p:cNvSpPr txBox="1">
            <a:spLocks noGrp="1"/>
          </p:cNvSpPr>
          <p:nvPr>
            <p:ph type="title"/>
          </p:nvPr>
        </p:nvSpPr>
        <p:spPr>
          <a:xfrm>
            <a:off x="1343954" y="1440771"/>
            <a:ext cx="21971004" cy="2243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 fontScale="90000"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11F1E"/>
              </a:buClr>
              <a:buSzPct val="111111"/>
              <a:buFont typeface="DM Serif Display"/>
              <a:buNone/>
            </a:pPr>
            <a:r>
              <a:rPr lang="en-US"/>
              <a:t>Il protocollo di custodia Bitcoin più trasparente e sicuro al mondo</a:t>
            </a:r>
            <a:endParaRPr/>
          </a:p>
        </p:txBody>
      </p:sp>
      <p:sp>
        <p:nvSpPr>
          <p:cNvPr id="398" name="Google Shape;398;p40"/>
          <p:cNvSpPr txBox="1">
            <a:spLocks noGrp="1"/>
          </p:cNvSpPr>
          <p:nvPr>
            <p:ph type="sldNum" idx="12"/>
          </p:nvPr>
        </p:nvSpPr>
        <p:spPr>
          <a:xfrm>
            <a:off x="22204680" y="12770916"/>
            <a:ext cx="712959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ublic Sans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pic>
        <p:nvPicPr>
          <p:cNvPr id="399" name="Google Shape;399;p40" descr="CheckSig rejects security-by-obscurity, adopting a public custody protocol: two cold storage levels, three multi-sig authorization stages, time-locked withdrawals, and five independent companies involved." title="CheckSig custody: secure and transparent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7475" y="4476731"/>
            <a:ext cx="9582739" cy="7187043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40">
            <a:hlinkClick r:id="rId5"/>
          </p:cNvPr>
          <p:cNvSpPr txBox="1"/>
          <p:nvPr/>
        </p:nvSpPr>
        <p:spPr>
          <a:xfrm>
            <a:off x="1522994" y="11663775"/>
            <a:ext cx="9071700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1" i="0" u="sng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Video</a:t>
            </a:r>
            <a:r>
              <a:rPr lang="en-US" sz="2600" b="1" i="0" u="none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 | </a:t>
            </a:r>
            <a:r>
              <a:rPr lang="en-US" sz="2600" b="1" i="0" u="sng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Protocollo</a:t>
            </a:r>
            <a:endParaRPr sz="2600" b="1" i="0" u="none" strike="noStrike" cap="none">
              <a:solidFill>
                <a:srgbClr val="211F1E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401" name="Google Shape;401;p40"/>
          <p:cNvSpPr txBox="1"/>
          <p:nvPr/>
        </p:nvSpPr>
        <p:spPr>
          <a:xfrm>
            <a:off x="11567886" y="4476731"/>
            <a:ext cx="11854889" cy="7331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</a:pPr>
            <a:r>
              <a:rPr lang="en-US" sz="3600" b="1" i="0" u="none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Protocollo aperto</a:t>
            </a:r>
            <a:r>
              <a:rPr lang="en-US" sz="3600" b="0" i="0" u="none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, patent pending, aderente alla Crypto Open Patent Alliance 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211F1E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</a:pPr>
            <a:r>
              <a:rPr lang="en-US" sz="3600" b="0" i="0" u="none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Nessuna security by obscurity: </a:t>
            </a:r>
            <a:r>
              <a:rPr lang="en-US" sz="3600" b="1" i="0" u="none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pubblicamente documentato</a:t>
            </a:r>
            <a:r>
              <a:rPr lang="en-US" sz="3600" b="0" i="0" u="none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 nei dettagli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211F1E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</a:pPr>
            <a:r>
              <a:rPr lang="en-US" sz="3600" b="0" i="0" u="none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Soluzione </a:t>
            </a:r>
            <a:r>
              <a:rPr lang="en-US" sz="3600" b="1" i="0" u="none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multifirma</a:t>
            </a:r>
            <a:r>
              <a:rPr lang="en-US" sz="3600" b="0" i="0" u="none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 e </a:t>
            </a:r>
            <a:r>
              <a:rPr lang="en-US" sz="3600" b="1" i="0" u="none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multifase</a:t>
            </a:r>
            <a:r>
              <a:rPr lang="en-US" sz="3600" b="0" i="0" u="none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 (11 firme), </a:t>
            </a:r>
            <a:r>
              <a:rPr lang="en-US" sz="3600" b="1" i="0" u="none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multilivello</a:t>
            </a:r>
            <a:r>
              <a:rPr lang="en-US" sz="3600" b="0" i="0" u="none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 (frozen e cold), con aperture a tempo, </a:t>
            </a:r>
            <a:r>
              <a:rPr lang="en-US" sz="3600" b="1" i="0" u="none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customizzabile</a:t>
            </a:r>
            <a:r>
              <a:rPr lang="en-US" sz="3600" b="0" i="0" u="none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 per singolo intermediario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211F1E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•"/>
            </a:pPr>
            <a:r>
              <a:rPr lang="en-US" sz="3600" b="0" i="0" u="none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Piena certezza sulla presenza effettiva dei fondi, grazie alla </a:t>
            </a:r>
            <a:r>
              <a:rPr lang="en-US" sz="3600" b="1" i="0" u="none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prova di riserva pubblica </a:t>
            </a:r>
            <a:r>
              <a:rPr lang="en-US" sz="3600" b="0" i="0" u="none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crittografica</a:t>
            </a:r>
            <a:endParaRPr/>
          </a:p>
        </p:txBody>
      </p:sp>
      <p:sp>
        <p:nvSpPr>
          <p:cNvPr id="2" name="Google Shape;278;p34">
            <a:extLst>
              <a:ext uri="{FF2B5EF4-FFF2-40B4-BE49-F238E27FC236}">
                <a16:creationId xmlns:a16="http://schemas.microsoft.com/office/drawing/2014/main" id="{2274D849-D4CB-9B9E-18AB-7A9EF27531A1}"/>
              </a:ext>
            </a:extLst>
          </p:cNvPr>
          <p:cNvSpPr txBox="1"/>
          <p:nvPr/>
        </p:nvSpPr>
        <p:spPr>
          <a:xfrm>
            <a:off x="1343954" y="648771"/>
            <a:ext cx="20234978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Public Sans"/>
              <a:buNone/>
            </a:pPr>
            <a:r>
              <a:rPr lang="en-US" sz="4400" b="1" i="0" u="none" strike="noStrike" cap="none" dirty="0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I </a:t>
            </a:r>
            <a:r>
              <a:rPr lang="en-US" sz="4400" b="1" i="0" u="none" strike="noStrike" cap="none" dirty="0" err="1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bisogni</a:t>
            </a:r>
            <a:r>
              <a:rPr lang="en-US" sz="4400" b="1" i="0" u="none" strike="noStrike" cap="none" dirty="0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 degli </a:t>
            </a:r>
            <a:r>
              <a:rPr lang="en-US" sz="4400" b="1" i="0" u="none" strike="noStrike" cap="none" dirty="0" err="1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investitori</a:t>
            </a:r>
            <a:endParaRPr sz="4400" b="0" i="0" u="sng" strike="noStrike" cap="none" dirty="0">
              <a:solidFill>
                <a:srgbClr val="211F1E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3" name="Google Shape;279;p34">
            <a:extLst>
              <a:ext uri="{FF2B5EF4-FFF2-40B4-BE49-F238E27FC236}">
                <a16:creationId xmlns:a16="http://schemas.microsoft.com/office/drawing/2014/main" id="{1F911BFF-6C9A-5D6F-5138-651E84BB64C6}"/>
              </a:ext>
            </a:extLst>
          </p:cNvPr>
          <p:cNvSpPr txBox="1"/>
          <p:nvPr/>
        </p:nvSpPr>
        <p:spPr>
          <a:xfrm>
            <a:off x="671323" y="765567"/>
            <a:ext cx="558408" cy="558408"/>
          </a:xfrm>
          <a:prstGeom prst="rect">
            <a:avLst/>
          </a:prstGeom>
          <a:solidFill>
            <a:srgbClr val="211F1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Public Sans"/>
              <a:buNone/>
            </a:pPr>
            <a:r>
              <a:rPr lang="en-US" sz="4400" b="1" i="0" u="none" strike="noStrike" cap="none" dirty="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2</a:t>
            </a:r>
            <a:endParaRPr sz="4400" b="1" i="0" u="sng" strike="noStrike" cap="none" dirty="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8"/>
          <p:cNvSpPr txBox="1">
            <a:spLocks noGrp="1"/>
          </p:cNvSpPr>
          <p:nvPr>
            <p:ph type="title"/>
          </p:nvPr>
        </p:nvSpPr>
        <p:spPr>
          <a:xfrm>
            <a:off x="1343954" y="845598"/>
            <a:ext cx="21971004" cy="2243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 fontScale="90000"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11F1E"/>
              </a:buClr>
              <a:buSzPct val="111111"/>
              <a:buFont typeface="DM Serif Display"/>
              <a:buNone/>
            </a:pPr>
            <a:r>
              <a:rPr lang="en-US"/>
              <a:t>Must have nella scelta di un custode</a:t>
            </a:r>
            <a:endParaRPr/>
          </a:p>
        </p:txBody>
      </p:sp>
      <p:sp>
        <p:nvSpPr>
          <p:cNvPr id="366" name="Google Shape;366;p38"/>
          <p:cNvSpPr txBox="1">
            <a:spLocks noGrp="1"/>
          </p:cNvSpPr>
          <p:nvPr>
            <p:ph type="sldNum" idx="12"/>
          </p:nvPr>
        </p:nvSpPr>
        <p:spPr>
          <a:xfrm>
            <a:off x="22204680" y="12770916"/>
            <a:ext cx="712959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ublic Sans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A157D8A-87E6-0BC3-C30F-C6B2AF8D642E}"/>
              </a:ext>
            </a:extLst>
          </p:cNvPr>
          <p:cNvGrpSpPr/>
          <p:nvPr/>
        </p:nvGrpSpPr>
        <p:grpSpPr>
          <a:xfrm>
            <a:off x="1993900" y="5023624"/>
            <a:ext cx="5302250" cy="6706045"/>
            <a:chOff x="1993900" y="5023624"/>
            <a:chExt cx="5302250" cy="6706045"/>
          </a:xfrm>
        </p:grpSpPr>
        <p:pic>
          <p:nvPicPr>
            <p:cNvPr id="367" name="Google Shape;367;p3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390900" y="6234246"/>
              <a:ext cx="2508250" cy="2508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8" name="Google Shape;368;p38"/>
            <p:cNvSpPr/>
            <p:nvPr/>
          </p:nvSpPr>
          <p:spPr>
            <a:xfrm>
              <a:off x="2186156" y="5023624"/>
              <a:ext cx="4917738" cy="8412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b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800"/>
                <a:buFont typeface="Public Sans"/>
                <a:buNone/>
              </a:pPr>
              <a:r>
                <a:rPr lang="en-US" sz="4800" b="1" i="0" u="none" strike="noStrike" cap="none" dirty="0" err="1">
                  <a:solidFill>
                    <a:srgbClr val="98BF0D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Prova</a:t>
              </a:r>
              <a:r>
                <a:rPr lang="en-US" sz="4800" b="1" i="0" u="none" strike="noStrike" cap="none" dirty="0">
                  <a:solidFill>
                    <a:srgbClr val="98BF0D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di </a:t>
              </a:r>
              <a:r>
                <a:rPr lang="en-US" sz="4800" b="1" i="0" u="none" strike="noStrike" cap="none" dirty="0" err="1">
                  <a:solidFill>
                    <a:srgbClr val="98BF0D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riserva</a:t>
              </a:r>
              <a:endParaRPr sz="1400" b="0" i="0" u="none" strike="noStrike" cap="none" dirty="0">
                <a:solidFill>
                  <a:srgbClr val="98BF0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38"/>
            <p:cNvSpPr/>
            <p:nvPr/>
          </p:nvSpPr>
          <p:spPr>
            <a:xfrm>
              <a:off x="1993900" y="8857088"/>
              <a:ext cx="5302250" cy="28725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b" anchorCtr="0">
              <a:spAutoFit/>
            </a:bodyPr>
            <a:lstStyle/>
            <a:p>
              <a: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11F1E"/>
                </a:buClr>
                <a:buSzPts val="4800"/>
              </a:pPr>
              <a:r>
                <a:rPr lang="en-US" sz="3600" b="0" i="0" u="none" strike="noStrike" cap="none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Certezza</a:t>
              </a:r>
              <a:r>
                <a:rPr lang="en-US" sz="3600" b="0" i="0" u="none" strike="noStrike" cap="none" dirty="0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600" b="0" i="0" u="none" strike="noStrike" cap="none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della</a:t>
              </a:r>
              <a:r>
                <a:rPr lang="en-US" sz="3600" b="0" i="0" u="none" strike="noStrike" cap="none" dirty="0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600" b="0" i="0" u="none" strike="noStrike" cap="none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reale</a:t>
              </a:r>
              <a:r>
                <a:rPr lang="en-US" sz="3600" b="0" i="0" u="none" strike="noStrike" cap="none" dirty="0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600" b="0" i="0" u="none" strike="noStrike" cap="none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presenza</a:t>
              </a:r>
              <a:r>
                <a:rPr lang="en-US" sz="3600" b="0" i="0" u="none" strike="noStrike" cap="none" dirty="0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600" b="0" i="0" u="none" strike="noStrike" cap="none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dei</a:t>
              </a:r>
              <a:r>
                <a:rPr lang="en-US" sz="3600" b="0" i="0" u="none" strike="noStrike" cap="none" dirty="0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600" b="0" i="0" u="none" strike="noStrike" cap="none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fondi</a:t>
              </a:r>
              <a:r>
                <a:rPr lang="en-US" sz="3600" b="0" i="0" u="none" strike="noStrike" cap="none" dirty="0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600" b="0" i="0" u="none" strike="noStrike" cap="none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onchain</a:t>
              </a:r>
              <a:r>
                <a:rPr lang="en-US" sz="3600" b="0" i="0" u="none" strike="noStrike" cap="none" dirty="0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, senza </a:t>
              </a:r>
              <a:r>
                <a:rPr lang="en-US" sz="3600" b="0" i="0" u="none" strike="noStrike" cap="none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mai</a:t>
              </a:r>
              <a:r>
                <a:rPr lang="en-US" sz="3600" b="0" i="0" u="none" strike="noStrike" cap="none" dirty="0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alcuna “rehypothecation”</a:t>
              </a:r>
              <a:endParaRPr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9CC39E1-6E4A-7BA3-D7BC-4374D902117D}"/>
              </a:ext>
            </a:extLst>
          </p:cNvPr>
          <p:cNvGrpSpPr/>
          <p:nvPr/>
        </p:nvGrpSpPr>
        <p:grpSpPr>
          <a:xfrm>
            <a:off x="9388475" y="4284960"/>
            <a:ext cx="5302250" cy="6890711"/>
            <a:chOff x="9388475" y="4284960"/>
            <a:chExt cx="5302250" cy="6890711"/>
          </a:xfrm>
        </p:grpSpPr>
        <p:pic>
          <p:nvPicPr>
            <p:cNvPr id="370" name="Google Shape;370;p3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785475" y="6234246"/>
              <a:ext cx="2508250" cy="2508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1" name="Google Shape;371;p38"/>
            <p:cNvSpPr/>
            <p:nvPr/>
          </p:nvSpPr>
          <p:spPr>
            <a:xfrm>
              <a:off x="9580731" y="4284960"/>
              <a:ext cx="4917738" cy="15799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b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800"/>
                <a:buFont typeface="Public Sans"/>
                <a:buNone/>
              </a:pPr>
              <a:r>
                <a:rPr lang="en-US" sz="4800" b="1" i="0" u="none" strike="noStrike" cap="none" dirty="0">
                  <a:solidFill>
                    <a:srgbClr val="98BF0D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Audit </a:t>
              </a:r>
              <a:r>
                <a:rPr lang="en-US" sz="4800" b="1" i="0" u="none" strike="noStrike" cap="none" dirty="0" err="1">
                  <a:solidFill>
                    <a:srgbClr val="98BF0D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independenti</a:t>
              </a:r>
              <a:endParaRPr sz="1400" b="0" i="0" u="none" strike="noStrike" cap="none" dirty="0">
                <a:solidFill>
                  <a:srgbClr val="98BF0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38"/>
            <p:cNvSpPr/>
            <p:nvPr/>
          </p:nvSpPr>
          <p:spPr>
            <a:xfrm>
              <a:off x="9388475" y="9411085"/>
              <a:ext cx="5302250" cy="17645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b" anchorCtr="0">
              <a:spAutoFit/>
            </a:bodyPr>
            <a:lstStyle/>
            <a:p>
              <a: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11F1E"/>
                </a:buClr>
                <a:buSzPts val="4800"/>
              </a:pPr>
              <a:r>
                <a:rPr lang="en-US" sz="3600" b="0" i="0" u="none" strike="noStrike" cap="none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Attestazioni</a:t>
              </a:r>
              <a:r>
                <a:rPr lang="en-US" sz="3600" b="0" i="0" u="none" strike="noStrike" cap="none" dirty="0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SOC1 e SOC2 di </a:t>
              </a:r>
              <a:r>
                <a:rPr lang="en-US" sz="3600" b="0" i="0" u="none" strike="noStrike" cap="none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tipo</a:t>
              </a:r>
              <a:r>
                <a:rPr lang="en-US" sz="3600" b="0" i="0" u="none" strike="noStrike" cap="none" dirty="0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II da Deloitte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4AAA0B1-9793-A87E-63B1-C7F73FC9A102}"/>
              </a:ext>
            </a:extLst>
          </p:cNvPr>
          <p:cNvGrpSpPr/>
          <p:nvPr/>
        </p:nvGrpSpPr>
        <p:grpSpPr>
          <a:xfrm>
            <a:off x="16783050" y="4284960"/>
            <a:ext cx="5302250" cy="5782716"/>
            <a:chOff x="16783050" y="4284960"/>
            <a:chExt cx="5302250" cy="5782716"/>
          </a:xfrm>
        </p:grpSpPr>
        <p:pic>
          <p:nvPicPr>
            <p:cNvPr id="373" name="Google Shape;373;p3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8180050" y="6234246"/>
              <a:ext cx="2508250" cy="2508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4" name="Google Shape;374;p38"/>
            <p:cNvSpPr/>
            <p:nvPr/>
          </p:nvSpPr>
          <p:spPr>
            <a:xfrm>
              <a:off x="16975308" y="4284960"/>
              <a:ext cx="4917738" cy="15799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b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800"/>
                <a:buFont typeface="Public Sans"/>
                <a:buNone/>
              </a:pPr>
              <a:r>
                <a:rPr lang="en-US" sz="4800" b="1" i="0" u="none" strike="noStrike" cap="none" dirty="0" err="1">
                  <a:solidFill>
                    <a:srgbClr val="98BF0D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Coperture</a:t>
              </a:r>
              <a:r>
                <a:rPr lang="en-US" sz="4800" b="1" i="0" u="none" strike="noStrike" cap="none" dirty="0">
                  <a:solidFill>
                    <a:srgbClr val="98BF0D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4800" b="1" i="0" u="none" strike="noStrike" cap="none" dirty="0" err="1">
                  <a:solidFill>
                    <a:srgbClr val="98BF0D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assicurative</a:t>
              </a:r>
              <a:endParaRPr sz="1400" b="0" i="0" u="none" strike="noStrike" cap="none" dirty="0">
                <a:solidFill>
                  <a:srgbClr val="98BF0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38"/>
            <p:cNvSpPr/>
            <p:nvPr/>
          </p:nvSpPr>
          <p:spPr>
            <a:xfrm>
              <a:off x="16783050" y="8857088"/>
              <a:ext cx="5302250" cy="12105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b" anchorCtr="0">
              <a:spAutoFit/>
            </a:bodyPr>
            <a:lstStyle/>
            <a:p>
              <a: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11F1E"/>
                </a:buClr>
                <a:buSzPts val="4800"/>
              </a:pPr>
              <a:r>
                <a:rPr lang="en-US" sz="3600" b="0" i="0" u="none" strike="noStrike" cap="none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Coperture</a:t>
              </a:r>
              <a:r>
                <a:rPr lang="en-US" sz="3600" b="0" i="0" u="none" strike="noStrike" cap="none" dirty="0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600" b="0" i="0" u="none" strike="noStrike" cap="none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assicurative</a:t>
              </a:r>
              <a:r>
                <a:rPr lang="en-US" sz="3600" b="0" i="0" u="none" strike="noStrike" cap="none" dirty="0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3600" b="0" i="0" u="none" strike="noStrike" cap="none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multicripto</a:t>
              </a:r>
              <a:r>
                <a:rPr lang="en-US" sz="3600" b="0" i="0" u="none" strike="noStrike" cap="none" dirty="0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da Generali</a:t>
              </a:r>
            </a:p>
          </p:txBody>
        </p:sp>
      </p:grpSp>
      <p:sp>
        <p:nvSpPr>
          <p:cNvPr id="2" name="Google Shape;278;p34">
            <a:extLst>
              <a:ext uri="{FF2B5EF4-FFF2-40B4-BE49-F238E27FC236}">
                <a16:creationId xmlns:a16="http://schemas.microsoft.com/office/drawing/2014/main" id="{6E103AF3-7381-2FB7-D8C4-9D301300A9FA}"/>
              </a:ext>
            </a:extLst>
          </p:cNvPr>
          <p:cNvSpPr txBox="1"/>
          <p:nvPr/>
        </p:nvSpPr>
        <p:spPr>
          <a:xfrm>
            <a:off x="1343954" y="648771"/>
            <a:ext cx="20234978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Public Sans"/>
              <a:buNone/>
            </a:pPr>
            <a:r>
              <a:rPr lang="en-US" sz="4400" b="1" i="0" u="none" strike="noStrike" cap="none" dirty="0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I </a:t>
            </a:r>
            <a:r>
              <a:rPr lang="en-US" sz="4400" b="1" i="0" u="none" strike="noStrike" cap="none" dirty="0" err="1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bisogni</a:t>
            </a:r>
            <a:r>
              <a:rPr lang="en-US" sz="4400" b="1" i="0" u="none" strike="noStrike" cap="none" dirty="0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 degli </a:t>
            </a:r>
            <a:r>
              <a:rPr lang="en-US" sz="4400" b="1" i="0" u="none" strike="noStrike" cap="none" dirty="0" err="1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investitori</a:t>
            </a:r>
            <a:endParaRPr sz="4400" b="0" i="0" u="sng" strike="noStrike" cap="none" dirty="0">
              <a:solidFill>
                <a:srgbClr val="211F1E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3" name="Google Shape;279;p34">
            <a:extLst>
              <a:ext uri="{FF2B5EF4-FFF2-40B4-BE49-F238E27FC236}">
                <a16:creationId xmlns:a16="http://schemas.microsoft.com/office/drawing/2014/main" id="{1E6CD21E-F9B1-EF47-B607-3D1C5F3EEE19}"/>
              </a:ext>
            </a:extLst>
          </p:cNvPr>
          <p:cNvSpPr txBox="1"/>
          <p:nvPr/>
        </p:nvSpPr>
        <p:spPr>
          <a:xfrm>
            <a:off x="671323" y="765567"/>
            <a:ext cx="558408" cy="558408"/>
          </a:xfrm>
          <a:prstGeom prst="rect">
            <a:avLst/>
          </a:prstGeom>
          <a:solidFill>
            <a:srgbClr val="211F1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Public Sans"/>
              <a:buNone/>
            </a:pPr>
            <a:r>
              <a:rPr lang="en-US" sz="4400" b="1" i="0" u="none" strike="noStrike" cap="none" dirty="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2</a:t>
            </a:r>
            <a:endParaRPr sz="4400" b="1" i="0" u="sng" strike="noStrike" cap="none" dirty="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172eb7ea97b_0_16"/>
          <p:cNvSpPr txBox="1">
            <a:spLocks noGrp="1"/>
          </p:cNvSpPr>
          <p:nvPr>
            <p:ph type="sldNum" idx="12"/>
          </p:nvPr>
        </p:nvSpPr>
        <p:spPr>
          <a:xfrm>
            <a:off x="22204680" y="12770916"/>
            <a:ext cx="713100" cy="4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ublic Sans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53" name="Google Shape;53;g172eb7ea97b_0_16"/>
          <p:cNvSpPr txBox="1"/>
          <p:nvPr/>
        </p:nvSpPr>
        <p:spPr>
          <a:xfrm>
            <a:off x="6771926" y="1274125"/>
            <a:ext cx="13585500" cy="41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Public Sans"/>
              <a:buNone/>
            </a:pPr>
            <a:r>
              <a:rPr lang="en-US" sz="8800">
                <a:solidFill>
                  <a:srgbClr val="ABD70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Ferdinando Ametrano</a:t>
            </a:r>
            <a:endParaRPr sz="8800" b="0" i="0" u="none" strike="noStrike" cap="none">
              <a:solidFill>
                <a:srgbClr val="ABD70F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Public Sans"/>
              <a:buNone/>
            </a:pPr>
            <a:r>
              <a:rPr lang="en-US" sz="8800">
                <a:solidFill>
                  <a:srgbClr val="211F1E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Co-founder &amp; CEO</a:t>
            </a:r>
            <a:endParaRPr sz="8800" b="0" i="0" u="none" strike="noStrike" cap="none">
              <a:solidFill>
                <a:srgbClr val="211F1E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Public Sans"/>
              <a:buNone/>
            </a:pPr>
            <a:r>
              <a:rPr lang="en-US" sz="8800">
                <a:solidFill>
                  <a:srgbClr val="7F7F7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ferdinando</a:t>
            </a:r>
            <a:r>
              <a:rPr lang="en-US" sz="8800" b="0" i="0" u="none" strike="noStrike" cap="none">
                <a:solidFill>
                  <a:srgbClr val="7F7F7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@checksig.com</a:t>
            </a:r>
            <a:endParaRPr sz="8800" b="0" i="0" u="none" strike="noStrike" cap="none">
              <a:solidFill>
                <a:srgbClr val="7F7F7F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54" name="Google Shape;54;g172eb7ea97b_0_16"/>
          <p:cNvSpPr txBox="1"/>
          <p:nvPr/>
        </p:nvSpPr>
        <p:spPr>
          <a:xfrm>
            <a:off x="7468750" y="7112275"/>
            <a:ext cx="138273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Public Sans"/>
              <a:buNone/>
            </a:pPr>
            <a:r>
              <a:rPr lang="en-US" sz="7800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Bitcoin dal 2014</a:t>
            </a:r>
            <a:endParaRPr sz="7800" b="0" i="0" u="sng" strike="noStrike" cap="none">
              <a:solidFill>
                <a:srgbClr val="211F1E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cxnSp>
        <p:nvCxnSpPr>
          <p:cNvPr id="55" name="Google Shape;55;g172eb7ea97b_0_16"/>
          <p:cNvCxnSpPr/>
          <p:nvPr/>
        </p:nvCxnSpPr>
        <p:spPr>
          <a:xfrm>
            <a:off x="6967249" y="9886569"/>
            <a:ext cx="0" cy="1137600"/>
          </a:xfrm>
          <a:prstGeom prst="straightConnector1">
            <a:avLst/>
          </a:prstGeom>
          <a:noFill/>
          <a:ln w="25400" cap="flat" cmpd="sng">
            <a:solidFill>
              <a:srgbClr val="211F1E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56" name="Google Shape;56;g172eb7ea97b_0_16"/>
          <p:cNvCxnSpPr/>
          <p:nvPr/>
        </p:nvCxnSpPr>
        <p:spPr>
          <a:xfrm>
            <a:off x="6946312" y="6654993"/>
            <a:ext cx="0" cy="2207700"/>
          </a:xfrm>
          <a:prstGeom prst="straightConnector1">
            <a:avLst/>
          </a:prstGeom>
          <a:noFill/>
          <a:ln w="25400" cap="flat" cmpd="sng">
            <a:solidFill>
              <a:srgbClr val="211F1E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57" name="Google Shape;57;g172eb7ea97b_0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3575" y="1274125"/>
            <a:ext cx="4155900" cy="415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g172eb7ea97b_0_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23632" y="7859729"/>
            <a:ext cx="1109865" cy="1136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g172eb7ea97b_0_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09404" y="7889909"/>
            <a:ext cx="1109865" cy="1075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g172eb7ea97b_0_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23622" y="6521937"/>
            <a:ext cx="2495849" cy="1181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g172eb7ea97b_0_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19412" y="9886575"/>
            <a:ext cx="3033876" cy="340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g172eb7ea97b_0_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19413" y="10420392"/>
            <a:ext cx="3005098" cy="759183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g172eb7ea97b_0_16"/>
          <p:cNvSpPr txBox="1"/>
          <p:nvPr/>
        </p:nvSpPr>
        <p:spPr>
          <a:xfrm>
            <a:off x="7489688" y="9886575"/>
            <a:ext cx="138273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Public Sans"/>
              <a:buNone/>
            </a:pPr>
            <a:r>
              <a:rPr lang="en-US" sz="7800">
                <a:solidFill>
                  <a:srgbClr val="1F1D1C"/>
                </a:solidFill>
                <a:latin typeface="Public Sans"/>
                <a:ea typeface="Public Sans"/>
                <a:cs typeface="Public Sans"/>
                <a:sym typeface="Public Sans"/>
              </a:rPr>
              <a:t>20 anni nel mondo bancario</a:t>
            </a:r>
            <a:endParaRPr sz="7800" b="0" i="0" u="sng" strike="noStrike" cap="none">
              <a:solidFill>
                <a:srgbClr val="1F1D1C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7"/>
          <p:cNvSpPr txBox="1">
            <a:spLocks noGrp="1"/>
          </p:cNvSpPr>
          <p:nvPr>
            <p:ph type="title"/>
          </p:nvPr>
        </p:nvSpPr>
        <p:spPr>
          <a:xfrm>
            <a:off x="1343954" y="845598"/>
            <a:ext cx="21971004" cy="2243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 fontScale="90000"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11F1E"/>
              </a:buClr>
              <a:buSzPct val="100000"/>
              <a:buFont typeface="DM Serif Display"/>
              <a:buNone/>
            </a:pPr>
            <a:r>
              <a:rPr lang="en-US"/>
              <a:t>Offerta finanziaria cripto: le basi</a:t>
            </a:r>
            <a:endParaRPr/>
          </a:p>
        </p:txBody>
      </p:sp>
      <p:sp>
        <p:nvSpPr>
          <p:cNvPr id="344" name="Google Shape;344;p37"/>
          <p:cNvSpPr txBox="1">
            <a:spLocks noGrp="1"/>
          </p:cNvSpPr>
          <p:nvPr>
            <p:ph type="sldNum" idx="12"/>
          </p:nvPr>
        </p:nvSpPr>
        <p:spPr>
          <a:xfrm>
            <a:off x="22204680" y="12770916"/>
            <a:ext cx="712959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ublic Sans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sp>
        <p:nvSpPr>
          <p:cNvPr id="345" name="Google Shape;345;p37"/>
          <p:cNvSpPr/>
          <p:nvPr/>
        </p:nvSpPr>
        <p:spPr>
          <a:xfrm>
            <a:off x="1343954" y="10697029"/>
            <a:ext cx="9739086" cy="1175657"/>
          </a:xfrm>
          <a:prstGeom prst="rect">
            <a:avLst/>
          </a:prstGeom>
          <a:solidFill>
            <a:srgbClr val="4646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Custodia sicura</a:t>
            </a:r>
            <a:endParaRPr sz="4800" b="0" i="0" u="none" strike="noStrike" cap="none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346" name="Google Shape;346;p37"/>
          <p:cNvSpPr/>
          <p:nvPr/>
        </p:nvSpPr>
        <p:spPr>
          <a:xfrm>
            <a:off x="1786640" y="9898743"/>
            <a:ext cx="8853715" cy="725290"/>
          </a:xfrm>
          <a:prstGeom prst="rect">
            <a:avLst/>
          </a:prstGeom>
          <a:solidFill>
            <a:srgbClr val="4646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Accesso al mercato</a:t>
            </a:r>
            <a:endParaRPr sz="4800" b="0" i="0" u="none" strike="noStrike" cap="none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347" name="Google Shape;347;p37"/>
          <p:cNvSpPr/>
          <p:nvPr/>
        </p:nvSpPr>
        <p:spPr>
          <a:xfrm rot="-5400000">
            <a:off x="1153601" y="6967550"/>
            <a:ext cx="4194600" cy="1159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Best execution</a:t>
            </a:r>
            <a:endParaRPr sz="330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348" name="Google Shape;348;p37"/>
          <p:cNvSpPr/>
          <p:nvPr/>
        </p:nvSpPr>
        <p:spPr>
          <a:xfrm rot="-5400000">
            <a:off x="4166775" y="6989325"/>
            <a:ext cx="4194600" cy="1159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Conformità </a:t>
            </a:r>
            <a:endParaRPr sz="330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fiscale</a:t>
            </a:r>
            <a:endParaRPr sz="1100"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349" name="Google Shape;349;p37"/>
          <p:cNvSpPr/>
          <p:nvPr/>
        </p:nvSpPr>
        <p:spPr>
          <a:xfrm rot="-5400000">
            <a:off x="5696134" y="6989325"/>
            <a:ext cx="4194600" cy="1159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Passaggio </a:t>
            </a:r>
            <a:endParaRPr sz="330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generazionale</a:t>
            </a:r>
            <a:endParaRPr sz="1100"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350" name="Google Shape;350;p37"/>
          <p:cNvSpPr/>
          <p:nvPr/>
        </p:nvSpPr>
        <p:spPr>
          <a:xfrm rot="-5400000">
            <a:off x="7225493" y="6989325"/>
            <a:ext cx="4194600" cy="1159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i="0" u="none" strike="noStrike" cap="non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…</a:t>
            </a:r>
            <a:endParaRPr sz="1100"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351" name="Google Shape;351;p37"/>
          <p:cNvSpPr/>
          <p:nvPr/>
        </p:nvSpPr>
        <p:spPr>
          <a:xfrm>
            <a:off x="1343954" y="3582734"/>
            <a:ext cx="9739087" cy="1613379"/>
          </a:xfrm>
          <a:prstGeom prst="triangle">
            <a:avLst>
              <a:gd name="adj" fmla="val 50000"/>
            </a:avLst>
          </a:prstGeom>
          <a:solidFill>
            <a:srgbClr val="9E9E9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Relazione</a:t>
            </a:r>
            <a:endParaRPr sz="4800" b="0" i="0" u="none" strike="noStrike" cap="none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352" name="Google Shape;352;p37"/>
          <p:cNvSpPr txBox="1"/>
          <p:nvPr/>
        </p:nvSpPr>
        <p:spPr>
          <a:xfrm>
            <a:off x="14633852" y="10282187"/>
            <a:ext cx="5373129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00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Public Sans"/>
              <a:buNone/>
            </a:pPr>
            <a:r>
              <a:rPr lang="en-US" sz="5400" b="1">
                <a:solidFill>
                  <a:srgbClr val="98BF0D"/>
                </a:solidFill>
                <a:latin typeface="Public Sans"/>
                <a:ea typeface="Public Sans"/>
                <a:cs typeface="Public Sans"/>
                <a:sym typeface="Public Sans"/>
              </a:rPr>
              <a:t>Partner</a:t>
            </a:r>
            <a:r>
              <a:rPr lang="en-US" sz="5400" b="1" i="0" u="none" strike="noStrike" cap="none">
                <a:solidFill>
                  <a:srgbClr val="98BF0D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5400" b="0" i="0" u="none" strike="noStrike" cap="none">
                <a:solidFill>
                  <a:srgbClr val="98BF0D"/>
                </a:solidFill>
                <a:latin typeface="Public Sans"/>
                <a:ea typeface="Public Sans"/>
                <a:cs typeface="Public Sans"/>
                <a:sym typeface="Public Sans"/>
              </a:rPr>
              <a:t>abilitante</a:t>
            </a:r>
            <a:endParaRPr sz="5400" b="0" i="0" u="sng" strike="noStrike" cap="none">
              <a:solidFill>
                <a:srgbClr val="211F1E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353" name="Google Shape;353;p37"/>
          <p:cNvSpPr txBox="1"/>
          <p:nvPr/>
        </p:nvSpPr>
        <p:spPr>
          <a:xfrm>
            <a:off x="14633852" y="7031199"/>
            <a:ext cx="7877805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00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Public Sans"/>
              <a:buNone/>
            </a:pPr>
            <a:r>
              <a:rPr lang="en-US" sz="5400" b="1">
                <a:solidFill>
                  <a:srgbClr val="98BF0D"/>
                </a:solidFill>
                <a:latin typeface="Public Sans"/>
                <a:ea typeface="Public Sans"/>
                <a:cs typeface="Public Sans"/>
                <a:sym typeface="Public Sans"/>
              </a:rPr>
              <a:t>Servizi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Public Sans"/>
              <a:buNone/>
            </a:pPr>
            <a:r>
              <a:rPr lang="en-US" sz="5400" b="0" i="0" u="none" strike="noStrike" cap="none">
                <a:solidFill>
                  <a:srgbClr val="98BF0D"/>
                </a:solidFill>
                <a:latin typeface="Public Sans"/>
                <a:ea typeface="Public Sans"/>
                <a:cs typeface="Public Sans"/>
                <a:sym typeface="Public Sans"/>
              </a:rPr>
              <a:t>tradizionali e innovativi</a:t>
            </a:r>
            <a:endParaRPr sz="5400" b="1" i="0" u="sng" strike="noStrike" cap="none">
              <a:solidFill>
                <a:srgbClr val="211F1E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354" name="Google Shape;354;p37"/>
          <p:cNvSpPr txBox="1"/>
          <p:nvPr/>
        </p:nvSpPr>
        <p:spPr>
          <a:xfrm>
            <a:off x="14633852" y="4070285"/>
            <a:ext cx="84063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000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Public Sans"/>
              <a:buNone/>
            </a:pPr>
            <a:r>
              <a:rPr lang="en-US" sz="5400" b="1">
                <a:solidFill>
                  <a:srgbClr val="98BF0D"/>
                </a:solidFill>
                <a:latin typeface="Public Sans"/>
                <a:ea typeface="Public Sans"/>
                <a:cs typeface="Public Sans"/>
                <a:sym typeface="Public Sans"/>
              </a:rPr>
              <a:t>Rapporto </a:t>
            </a:r>
            <a:endParaRPr sz="5400" b="1">
              <a:solidFill>
                <a:srgbClr val="98BF0D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Public Sans"/>
              <a:buNone/>
            </a:pPr>
            <a:r>
              <a:rPr lang="en-US" sz="5400">
                <a:solidFill>
                  <a:srgbClr val="98BF0D"/>
                </a:solidFill>
                <a:latin typeface="Public Sans"/>
                <a:ea typeface="Public Sans"/>
                <a:cs typeface="Public Sans"/>
                <a:sym typeface="Public Sans"/>
              </a:rPr>
              <a:t>consulente-investitore</a:t>
            </a:r>
            <a:endParaRPr/>
          </a:p>
        </p:txBody>
      </p:sp>
      <p:cxnSp>
        <p:nvCxnSpPr>
          <p:cNvPr id="355" name="Google Shape;355;p37"/>
          <p:cNvCxnSpPr/>
          <p:nvPr/>
        </p:nvCxnSpPr>
        <p:spPr>
          <a:xfrm rot="10800000">
            <a:off x="9902596" y="4466285"/>
            <a:ext cx="4731256" cy="0"/>
          </a:xfrm>
          <a:prstGeom prst="straightConnector1">
            <a:avLst/>
          </a:prstGeom>
          <a:noFill/>
          <a:ln w="38100" cap="flat" cmpd="sng">
            <a:solidFill>
              <a:srgbClr val="98BF0D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6" name="Google Shape;356;p37"/>
          <p:cNvCxnSpPr/>
          <p:nvPr/>
        </p:nvCxnSpPr>
        <p:spPr>
          <a:xfrm rot="10800000">
            <a:off x="10169852" y="7507027"/>
            <a:ext cx="4464000" cy="0"/>
          </a:xfrm>
          <a:prstGeom prst="straightConnector1">
            <a:avLst/>
          </a:prstGeom>
          <a:noFill/>
          <a:ln w="38100" cap="flat" cmpd="sng">
            <a:solidFill>
              <a:srgbClr val="98BF0D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7" name="Google Shape;357;p37"/>
          <p:cNvCxnSpPr/>
          <p:nvPr/>
        </p:nvCxnSpPr>
        <p:spPr>
          <a:xfrm rot="10800000">
            <a:off x="11461443" y="10678187"/>
            <a:ext cx="3172409" cy="0"/>
          </a:xfrm>
          <a:prstGeom prst="straightConnector1">
            <a:avLst/>
          </a:prstGeom>
          <a:noFill/>
          <a:ln w="38100" cap="flat" cmpd="sng">
            <a:solidFill>
              <a:srgbClr val="98BF0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8" name="Google Shape;358;p37"/>
          <p:cNvSpPr/>
          <p:nvPr/>
        </p:nvSpPr>
        <p:spPr>
          <a:xfrm rot="-5400000">
            <a:off x="2637425" y="6967550"/>
            <a:ext cx="4194600" cy="1159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Analisi portafoglio cripto</a:t>
            </a:r>
            <a:endParaRPr sz="330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4" name="Google Shape;278;p34">
            <a:extLst>
              <a:ext uri="{FF2B5EF4-FFF2-40B4-BE49-F238E27FC236}">
                <a16:creationId xmlns:a16="http://schemas.microsoft.com/office/drawing/2014/main" id="{0F8A9697-562F-6919-C013-808034C10409}"/>
              </a:ext>
            </a:extLst>
          </p:cNvPr>
          <p:cNvSpPr txBox="1"/>
          <p:nvPr/>
        </p:nvSpPr>
        <p:spPr>
          <a:xfrm>
            <a:off x="1343954" y="648771"/>
            <a:ext cx="20234978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Public Sans"/>
              <a:buNone/>
            </a:pPr>
            <a:r>
              <a:rPr lang="en-US" sz="4400" b="1" i="0" u="none" strike="noStrike" cap="none" dirty="0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I </a:t>
            </a:r>
            <a:r>
              <a:rPr lang="en-US" sz="4400" b="1" i="0" u="none" strike="noStrike" cap="none" dirty="0" err="1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bisogni</a:t>
            </a:r>
            <a:r>
              <a:rPr lang="en-US" sz="4400" b="1" i="0" u="none" strike="noStrike" cap="none" dirty="0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 degli </a:t>
            </a:r>
            <a:r>
              <a:rPr lang="en-US" sz="4400" b="1" i="0" u="none" strike="noStrike" cap="none" dirty="0" err="1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investitori</a:t>
            </a:r>
            <a:endParaRPr sz="4400" b="0" i="0" u="sng" strike="noStrike" cap="none" dirty="0">
              <a:solidFill>
                <a:srgbClr val="211F1E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5" name="Google Shape;279;p34">
            <a:extLst>
              <a:ext uri="{FF2B5EF4-FFF2-40B4-BE49-F238E27FC236}">
                <a16:creationId xmlns:a16="http://schemas.microsoft.com/office/drawing/2014/main" id="{D570375E-EC88-A700-D486-C33A7B0ACDF4}"/>
              </a:ext>
            </a:extLst>
          </p:cNvPr>
          <p:cNvSpPr txBox="1"/>
          <p:nvPr/>
        </p:nvSpPr>
        <p:spPr>
          <a:xfrm>
            <a:off x="671323" y="765567"/>
            <a:ext cx="558408" cy="558408"/>
          </a:xfrm>
          <a:prstGeom prst="rect">
            <a:avLst/>
          </a:prstGeom>
          <a:solidFill>
            <a:srgbClr val="211F1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Public Sans"/>
              <a:buNone/>
            </a:pPr>
            <a:r>
              <a:rPr lang="en-US" sz="4400" b="1" i="0" u="none" strike="noStrike" cap="none" dirty="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2</a:t>
            </a:r>
            <a:endParaRPr sz="4400" b="1" i="0" u="sng" strike="noStrike" cap="none" dirty="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43"/>
          <p:cNvSpPr txBox="1">
            <a:spLocks noGrp="1"/>
          </p:cNvSpPr>
          <p:nvPr>
            <p:ph type="title"/>
          </p:nvPr>
        </p:nvSpPr>
        <p:spPr>
          <a:xfrm>
            <a:off x="1343954" y="845598"/>
            <a:ext cx="21971004" cy="2243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 fontScale="90000"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11F1E"/>
              </a:buClr>
              <a:buSzPct val="100000"/>
              <a:buFont typeface="DM Serif Display"/>
              <a:buNone/>
            </a:pPr>
            <a:r>
              <a:rPr lang="en-US" dirty="0" err="1"/>
              <a:t>Massima</a:t>
            </a:r>
            <a:r>
              <a:rPr lang="en-US" dirty="0"/>
              <a:t> </a:t>
            </a:r>
            <a:r>
              <a:rPr lang="en-US" dirty="0" err="1"/>
              <a:t>garanzia</a:t>
            </a:r>
            <a:r>
              <a:rPr lang="en-US" dirty="0"/>
              <a:t> per </a:t>
            </a:r>
            <a:r>
              <a:rPr lang="en-US" dirty="0" err="1"/>
              <a:t>l’investitore</a:t>
            </a:r>
            <a:endParaRPr dirty="0"/>
          </a:p>
        </p:txBody>
      </p:sp>
      <p:sp>
        <p:nvSpPr>
          <p:cNvPr id="452" name="Google Shape;452;p43"/>
          <p:cNvSpPr txBox="1">
            <a:spLocks noGrp="1"/>
          </p:cNvSpPr>
          <p:nvPr>
            <p:ph type="sldNum" idx="12"/>
          </p:nvPr>
        </p:nvSpPr>
        <p:spPr>
          <a:xfrm>
            <a:off x="22204680" y="12770916"/>
            <a:ext cx="712959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ublic Sans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sp>
        <p:nvSpPr>
          <p:cNvPr id="453" name="Google Shape;453;p43"/>
          <p:cNvSpPr txBox="1"/>
          <p:nvPr/>
        </p:nvSpPr>
        <p:spPr>
          <a:xfrm>
            <a:off x="1473527" y="8193773"/>
            <a:ext cx="5080332" cy="3275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182875" bIns="91425" anchor="t" anchorCtr="0">
            <a:noAutofit/>
          </a:bodyPr>
          <a:lstStyle/>
          <a:p>
            <a:pPr>
              <a:buClr>
                <a:schemeClr val="lt1"/>
              </a:buClr>
              <a:buSzPts val="2800"/>
            </a:pPr>
            <a:r>
              <a:rPr lang="en-US" sz="4000" dirty="0" err="1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Coperture</a:t>
            </a:r>
            <a:r>
              <a:rPr lang="en-US" sz="4000" dirty="0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000" dirty="0" err="1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assicurative</a:t>
            </a:r>
            <a:r>
              <a:rPr lang="en-US" sz="4000" dirty="0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000" dirty="0" err="1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multicripto</a:t>
            </a:r>
            <a:r>
              <a:rPr lang="en-US" sz="4000" dirty="0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 da Generali</a:t>
            </a:r>
            <a:endParaRPr lang="en-US" sz="2000" dirty="0">
              <a:solidFill>
                <a:srgbClr val="211F1E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457" name="Google Shape;457;p43"/>
          <p:cNvSpPr txBox="1"/>
          <p:nvPr/>
        </p:nvSpPr>
        <p:spPr>
          <a:xfrm>
            <a:off x="1473527" y="7229495"/>
            <a:ext cx="5080332" cy="964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182875" bIns="91425" anchor="t" anchorCtr="0">
            <a:noAutofit/>
          </a:bodyPr>
          <a:lstStyle/>
          <a:p>
            <a:pPr lvl="0">
              <a:buClr>
                <a:schemeClr val="lt1"/>
              </a:buClr>
              <a:buSzPts val="2800"/>
            </a:pPr>
            <a:r>
              <a:rPr lang="en-US" sz="4400" b="1" dirty="0" err="1">
                <a:solidFill>
                  <a:srgbClr val="98BF0D"/>
                </a:solidFill>
                <a:latin typeface="Public Sans"/>
                <a:ea typeface="Public Sans"/>
                <a:cs typeface="Public Sans"/>
                <a:sym typeface="Public Sans"/>
              </a:rPr>
              <a:t>Assicurato</a:t>
            </a:r>
            <a:endParaRPr sz="2400" b="1" i="0" u="none" strike="noStrike" cap="none" dirty="0">
              <a:solidFill>
                <a:srgbClr val="98BF0D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pic>
        <p:nvPicPr>
          <p:cNvPr id="461" name="Google Shape;461;p43"/>
          <p:cNvPicPr preferRelativeResize="0"/>
          <p:nvPr/>
        </p:nvPicPr>
        <p:blipFill rotWithShape="1">
          <a:blip r:embed="rId3">
            <a:alphaModFix/>
          </a:blip>
          <a:srcRect b="17052"/>
          <a:stretch/>
        </p:blipFill>
        <p:spPr>
          <a:xfrm>
            <a:off x="1142457" y="4391486"/>
            <a:ext cx="3421483" cy="28380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E486E36-9B09-99F7-FF57-0B8684D64CB5}"/>
              </a:ext>
            </a:extLst>
          </p:cNvPr>
          <p:cNvGrpSpPr/>
          <p:nvPr/>
        </p:nvGrpSpPr>
        <p:grpSpPr>
          <a:xfrm>
            <a:off x="11790884" y="4391486"/>
            <a:ext cx="5411402" cy="7077502"/>
            <a:chOff x="6553859" y="4391486"/>
            <a:chExt cx="5411402" cy="7077502"/>
          </a:xfrm>
        </p:grpSpPr>
        <p:sp>
          <p:nvSpPr>
            <p:cNvPr id="454" name="Google Shape;454;p43"/>
            <p:cNvSpPr txBox="1"/>
            <p:nvPr/>
          </p:nvSpPr>
          <p:spPr>
            <a:xfrm>
              <a:off x="6884929" y="8193773"/>
              <a:ext cx="5080332" cy="32752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75" tIns="91425" rIns="182875" bIns="91425" anchor="t" anchorCtr="0">
              <a:noAutofit/>
            </a:bodyPr>
            <a:lstStyle/>
            <a:p>
              <a:pPr lvl="0">
                <a:buClr>
                  <a:schemeClr val="lt1"/>
                </a:buClr>
                <a:buSzPts val="2800"/>
              </a:pPr>
              <a:r>
                <a:rPr lang="en-US" sz="4000" dirty="0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Crypto Asset Service Provider </a:t>
              </a:r>
              <a:r>
                <a:rPr lang="en-US" sz="4000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registrato</a:t>
              </a:r>
              <a:r>
                <a:rPr lang="en-US" sz="4000" dirty="0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4000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presso</a:t>
              </a:r>
              <a:r>
                <a:rPr lang="en-US" sz="4000" dirty="0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4000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l’OAM</a:t>
              </a:r>
              <a:endParaRPr lang="en-US" sz="2000" dirty="0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  <p:sp>
          <p:nvSpPr>
            <p:cNvPr id="458" name="Google Shape;458;p43"/>
            <p:cNvSpPr txBox="1"/>
            <p:nvPr/>
          </p:nvSpPr>
          <p:spPr>
            <a:xfrm>
              <a:off x="6884929" y="7229495"/>
              <a:ext cx="5080332" cy="9642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75" tIns="91425" rIns="18287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Arial"/>
                <a:buNone/>
              </a:pPr>
              <a:r>
                <a:rPr lang="en-US" sz="4400" b="1" i="0" u="none" strike="noStrike" cap="none" dirty="0" err="1">
                  <a:solidFill>
                    <a:srgbClr val="98BF0D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Autorizzato</a:t>
              </a:r>
              <a:endParaRPr sz="2400" b="1" i="0" u="none" strike="noStrike" cap="none" dirty="0">
                <a:solidFill>
                  <a:srgbClr val="98BF0D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  <p:pic>
          <p:nvPicPr>
            <p:cNvPr id="462" name="Google Shape;462;p43"/>
            <p:cNvPicPr preferRelativeResize="0"/>
            <p:nvPr/>
          </p:nvPicPr>
          <p:blipFill rotWithShape="1">
            <a:blip r:embed="rId4">
              <a:alphaModFix/>
            </a:blip>
            <a:srcRect b="17052"/>
            <a:stretch/>
          </p:blipFill>
          <p:spPr>
            <a:xfrm>
              <a:off x="6553859" y="4391486"/>
              <a:ext cx="3421483" cy="283800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426442B-9C73-29F0-6E1B-F98ED2851317}"/>
              </a:ext>
            </a:extLst>
          </p:cNvPr>
          <p:cNvGrpSpPr/>
          <p:nvPr/>
        </p:nvGrpSpPr>
        <p:grpSpPr>
          <a:xfrm>
            <a:off x="5412256" y="4391486"/>
            <a:ext cx="5915220" cy="7077502"/>
            <a:chOff x="11461443" y="4391486"/>
            <a:chExt cx="5915220" cy="7077502"/>
          </a:xfrm>
        </p:grpSpPr>
        <p:sp>
          <p:nvSpPr>
            <p:cNvPr id="455" name="Google Shape;455;p43"/>
            <p:cNvSpPr txBox="1"/>
            <p:nvPr/>
          </p:nvSpPr>
          <p:spPr>
            <a:xfrm>
              <a:off x="12296331" y="8193773"/>
              <a:ext cx="5080332" cy="32752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75" tIns="91425" rIns="182875" bIns="91425" anchor="t" anchorCtr="0">
              <a:noAutofit/>
            </a:bodyPr>
            <a:lstStyle/>
            <a:p>
              <a:pPr>
                <a:buClr>
                  <a:schemeClr val="lt1"/>
                </a:buClr>
                <a:buSzPts val="2800"/>
              </a:pPr>
              <a:r>
                <a:rPr lang="en-US" sz="4000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Attestazioni</a:t>
              </a:r>
              <a:r>
                <a:rPr lang="en-US" sz="4000" dirty="0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SOC1 e SOC2 di </a:t>
              </a:r>
              <a:r>
                <a:rPr lang="en-US" sz="4000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tipo</a:t>
              </a:r>
              <a:r>
                <a:rPr lang="en-US" sz="4000" dirty="0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II da Deloitte</a:t>
              </a:r>
              <a:endParaRPr lang="en-US" sz="2000" dirty="0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  <p:sp>
          <p:nvSpPr>
            <p:cNvPr id="459" name="Google Shape;459;p43"/>
            <p:cNvSpPr txBox="1"/>
            <p:nvPr/>
          </p:nvSpPr>
          <p:spPr>
            <a:xfrm>
              <a:off x="12296331" y="7229495"/>
              <a:ext cx="5080332" cy="9642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75" tIns="91425" rIns="182875" bIns="91425" anchor="t" anchorCtr="0">
              <a:noAutofit/>
            </a:bodyPr>
            <a:lstStyle/>
            <a:p>
              <a:pPr lvl="0">
                <a:buClr>
                  <a:schemeClr val="lt1"/>
                </a:buClr>
                <a:buSzPts val="2800"/>
              </a:pPr>
              <a:r>
                <a:rPr lang="en-US" sz="4400" b="1" dirty="0" err="1">
                  <a:solidFill>
                    <a:srgbClr val="98BF0D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Auditato</a:t>
              </a:r>
              <a:endParaRPr sz="2400" b="1" i="0" u="none" strike="noStrike" cap="none" dirty="0">
                <a:solidFill>
                  <a:srgbClr val="98BF0D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  <p:pic>
          <p:nvPicPr>
            <p:cNvPr id="463" name="Google Shape;463;p43"/>
            <p:cNvPicPr preferRelativeResize="0"/>
            <p:nvPr/>
          </p:nvPicPr>
          <p:blipFill rotWithShape="1">
            <a:blip r:embed="rId5">
              <a:alphaModFix/>
            </a:blip>
            <a:srcRect b="17052"/>
            <a:stretch/>
          </p:blipFill>
          <p:spPr>
            <a:xfrm>
              <a:off x="11461443" y="4391486"/>
              <a:ext cx="3421483" cy="283800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C1121D3-3562-E0D1-A286-647403E3277E}"/>
              </a:ext>
            </a:extLst>
          </p:cNvPr>
          <p:cNvGrpSpPr/>
          <p:nvPr/>
        </p:nvGrpSpPr>
        <p:grpSpPr>
          <a:xfrm>
            <a:off x="17376663" y="4560520"/>
            <a:ext cx="5411402" cy="6908468"/>
            <a:chOff x="17376663" y="4560520"/>
            <a:chExt cx="5411402" cy="6908468"/>
          </a:xfrm>
        </p:grpSpPr>
        <p:sp>
          <p:nvSpPr>
            <p:cNvPr id="456" name="Google Shape;456;p43"/>
            <p:cNvSpPr txBox="1"/>
            <p:nvPr/>
          </p:nvSpPr>
          <p:spPr>
            <a:xfrm>
              <a:off x="17707733" y="8193773"/>
              <a:ext cx="5080332" cy="32752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75" tIns="91425" rIns="18287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Arial"/>
                <a:buNone/>
              </a:pPr>
              <a:r>
                <a:rPr lang="en-US" sz="4000" b="0" i="0" u="none" strike="noStrike" cap="none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Processi e procedure per verifiche di antiriciclaggio estensive onchain e fiat</a:t>
              </a:r>
              <a:endParaRPr sz="2000" b="0" i="0" u="none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  <p:sp>
          <p:nvSpPr>
            <p:cNvPr id="460" name="Google Shape;460;p43"/>
            <p:cNvSpPr txBox="1"/>
            <p:nvPr/>
          </p:nvSpPr>
          <p:spPr>
            <a:xfrm>
              <a:off x="17707733" y="7229495"/>
              <a:ext cx="5080332" cy="9642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75" tIns="91425" rIns="18287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Arial"/>
                <a:buNone/>
              </a:pPr>
              <a:r>
                <a:rPr lang="en-US" sz="4400" b="1" i="0" u="none" strike="noStrike" cap="none">
                  <a:solidFill>
                    <a:srgbClr val="98BF0D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AML&amp;KYC</a:t>
              </a:r>
              <a:endParaRPr sz="2400" b="1" i="0" u="none" strike="noStrike" cap="none">
                <a:solidFill>
                  <a:srgbClr val="98BF0D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  <p:pic>
          <p:nvPicPr>
            <p:cNvPr id="464" name="Google Shape;464;p43"/>
            <p:cNvPicPr preferRelativeResize="0"/>
            <p:nvPr/>
          </p:nvPicPr>
          <p:blipFill rotWithShape="1">
            <a:blip r:embed="rId6">
              <a:alphaModFix/>
            </a:blip>
            <a:srcRect b="25047"/>
            <a:stretch/>
          </p:blipFill>
          <p:spPr>
            <a:xfrm>
              <a:off x="17376663" y="4560520"/>
              <a:ext cx="3110439" cy="23313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Google Shape;278;p34">
            <a:extLst>
              <a:ext uri="{FF2B5EF4-FFF2-40B4-BE49-F238E27FC236}">
                <a16:creationId xmlns:a16="http://schemas.microsoft.com/office/drawing/2014/main" id="{138E4497-A7CD-E57F-AB7A-38B7943B4D38}"/>
              </a:ext>
            </a:extLst>
          </p:cNvPr>
          <p:cNvSpPr txBox="1"/>
          <p:nvPr/>
        </p:nvSpPr>
        <p:spPr>
          <a:xfrm>
            <a:off x="1343954" y="648771"/>
            <a:ext cx="20234978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Public Sans"/>
              <a:buNone/>
            </a:pPr>
            <a:r>
              <a:rPr lang="en-US" sz="4400" b="1" i="0" u="none" strike="noStrike" cap="none" dirty="0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I </a:t>
            </a:r>
            <a:r>
              <a:rPr lang="en-US" sz="4400" b="1" i="0" u="none" strike="noStrike" cap="none" dirty="0" err="1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bisogni</a:t>
            </a:r>
            <a:r>
              <a:rPr lang="en-US" sz="4400" b="1" i="0" u="none" strike="noStrike" cap="none" dirty="0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 degli </a:t>
            </a:r>
            <a:r>
              <a:rPr lang="en-US" sz="4400" b="1" i="0" u="none" strike="noStrike" cap="none" dirty="0" err="1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investitori</a:t>
            </a:r>
            <a:endParaRPr sz="4400" b="0" i="0" u="sng" strike="noStrike" cap="none" dirty="0">
              <a:solidFill>
                <a:srgbClr val="211F1E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7" name="Google Shape;279;p34">
            <a:extLst>
              <a:ext uri="{FF2B5EF4-FFF2-40B4-BE49-F238E27FC236}">
                <a16:creationId xmlns:a16="http://schemas.microsoft.com/office/drawing/2014/main" id="{7AA5680A-A608-C180-3D62-3F0D654F50BF}"/>
              </a:ext>
            </a:extLst>
          </p:cNvPr>
          <p:cNvSpPr txBox="1"/>
          <p:nvPr/>
        </p:nvSpPr>
        <p:spPr>
          <a:xfrm>
            <a:off x="671323" y="765567"/>
            <a:ext cx="558408" cy="558408"/>
          </a:xfrm>
          <a:prstGeom prst="rect">
            <a:avLst/>
          </a:prstGeom>
          <a:solidFill>
            <a:srgbClr val="211F1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Public Sans"/>
              <a:buNone/>
            </a:pPr>
            <a:r>
              <a:rPr lang="en-US" sz="4400" b="1" i="0" u="none" strike="noStrike" cap="none" dirty="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2</a:t>
            </a:r>
            <a:endParaRPr sz="4400" b="1" i="0" u="sng" strike="noStrike" cap="none" dirty="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172eb7ea97b_0_103"/>
          <p:cNvSpPr txBox="1"/>
          <p:nvPr/>
        </p:nvSpPr>
        <p:spPr>
          <a:xfrm>
            <a:off x="1327307" y="10007240"/>
            <a:ext cx="21779400" cy="10233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Public Sans"/>
              <a:buNone/>
            </a:pPr>
            <a:endParaRPr sz="4400" b="1" i="0" u="sng" strike="noStrike" cap="none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381" name="Google Shape;381;g172eb7ea97b_0_103"/>
          <p:cNvSpPr txBox="1">
            <a:spLocks noGrp="1"/>
          </p:cNvSpPr>
          <p:nvPr>
            <p:ph type="title"/>
          </p:nvPr>
        </p:nvSpPr>
        <p:spPr>
          <a:xfrm>
            <a:off x="1343954" y="845598"/>
            <a:ext cx="21971100" cy="22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11F1E"/>
              </a:buClr>
              <a:buSzPts val="12000"/>
              <a:buFont typeface="DM Serif Display"/>
              <a:buNone/>
            </a:pPr>
            <a:r>
              <a:rPr lang="en-US"/>
              <a:t>I punti chiave</a:t>
            </a:r>
            <a:endParaRPr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6AD06DF-BD71-9A7D-F23F-E120ABE33C28}"/>
              </a:ext>
            </a:extLst>
          </p:cNvPr>
          <p:cNvGrpSpPr/>
          <p:nvPr/>
        </p:nvGrpSpPr>
        <p:grpSpPr>
          <a:xfrm>
            <a:off x="1432800" y="3950615"/>
            <a:ext cx="21334572" cy="1140792"/>
            <a:chOff x="1432800" y="3950615"/>
            <a:chExt cx="21334572" cy="1140792"/>
          </a:xfrm>
        </p:grpSpPr>
        <p:sp>
          <p:nvSpPr>
            <p:cNvPr id="382" name="Google Shape;382;g172eb7ea97b_0_103"/>
            <p:cNvSpPr txBox="1"/>
            <p:nvPr/>
          </p:nvSpPr>
          <p:spPr>
            <a:xfrm>
              <a:off x="2195772" y="4299407"/>
              <a:ext cx="20571600" cy="79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6000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600"/>
                <a:buFont typeface="Public Sans"/>
                <a:buNone/>
              </a:pPr>
              <a:r>
                <a:rPr lang="en-US" sz="6000" i="0" u="none" strike="noStrike" cap="none" dirty="0">
                  <a:solidFill>
                    <a:srgbClr val="98BF0D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Il </a:t>
              </a:r>
              <a:r>
                <a:rPr lang="en-US" sz="6000" i="0" u="none" strike="noStrike" cap="none" dirty="0" err="1">
                  <a:solidFill>
                    <a:srgbClr val="98BF0D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mercato</a:t>
              </a:r>
              <a:r>
                <a:rPr lang="en-US" sz="6000" i="0" u="none" strike="noStrike" cap="none" dirty="0">
                  <a:solidFill>
                    <a:srgbClr val="98BF0D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e la </a:t>
              </a:r>
              <a:r>
                <a:rPr lang="en-US" sz="6000" i="0" u="none" strike="noStrike" cap="none" dirty="0" err="1">
                  <a:solidFill>
                    <a:srgbClr val="98BF0D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domanda</a:t>
              </a:r>
              <a:endParaRPr sz="6000" i="0" u="none" strike="noStrike" cap="none" dirty="0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600"/>
                <a:buFont typeface="Public Sans"/>
                <a:buNone/>
              </a:pPr>
              <a:r>
                <a:rPr lang="en-US" sz="4800" b="0" i="0" u="none" strike="noStrike" cap="none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Un’asset</a:t>
              </a:r>
              <a:r>
                <a:rPr lang="en-US" sz="4800" b="0" i="0" u="none" strike="noStrike" cap="none" dirty="0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class </a:t>
              </a:r>
              <a:r>
                <a:rPr lang="en-US" sz="4800" b="0" i="0" u="none" strike="noStrike" cap="none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investibile</a:t>
              </a:r>
              <a:endParaRPr sz="4800" b="0" i="0" u="sng" strike="noStrike" cap="none" dirty="0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  <p:sp>
          <p:nvSpPr>
            <p:cNvPr id="386" name="Google Shape;386;g172eb7ea97b_0_103"/>
            <p:cNvSpPr txBox="1"/>
            <p:nvPr/>
          </p:nvSpPr>
          <p:spPr>
            <a:xfrm>
              <a:off x="1432800" y="3950615"/>
              <a:ext cx="792000" cy="792000"/>
            </a:xfrm>
            <a:prstGeom prst="rect">
              <a:avLst/>
            </a:prstGeom>
            <a:solidFill>
              <a:srgbClr val="211F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600"/>
                <a:buFont typeface="Public Sans"/>
                <a:buNone/>
              </a:pPr>
              <a:r>
                <a:rPr lang="en-US" sz="4400" b="1" i="0" u="none" strike="noStrike" cap="none" dirty="0">
                  <a:solidFill>
                    <a:schemeClr val="lt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1</a:t>
              </a:r>
              <a:endParaRPr sz="4400" b="1" i="0" u="sng" strike="noStrike" cap="none" dirty="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33669E3-1E44-9342-AAD8-AF99D575153D}"/>
              </a:ext>
            </a:extLst>
          </p:cNvPr>
          <p:cNvGrpSpPr/>
          <p:nvPr/>
        </p:nvGrpSpPr>
        <p:grpSpPr>
          <a:xfrm>
            <a:off x="1432800" y="7050078"/>
            <a:ext cx="21334572" cy="1140792"/>
            <a:chOff x="1432800" y="6016923"/>
            <a:chExt cx="21334572" cy="1140792"/>
          </a:xfrm>
        </p:grpSpPr>
        <p:sp>
          <p:nvSpPr>
            <p:cNvPr id="383" name="Google Shape;383;g172eb7ea97b_0_103"/>
            <p:cNvSpPr txBox="1"/>
            <p:nvPr/>
          </p:nvSpPr>
          <p:spPr>
            <a:xfrm>
              <a:off x="2195772" y="6365715"/>
              <a:ext cx="20571600" cy="79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6000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600"/>
                <a:buFont typeface="Public Sans"/>
                <a:buNone/>
              </a:pPr>
              <a:r>
                <a:rPr lang="en-US" sz="6000" i="0" u="none" strike="noStrike" cap="none" dirty="0">
                  <a:solidFill>
                    <a:srgbClr val="98BF0D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I </a:t>
              </a:r>
              <a:r>
                <a:rPr lang="en-US" sz="6000" i="0" u="none" strike="noStrike" cap="none" dirty="0" err="1">
                  <a:solidFill>
                    <a:srgbClr val="98BF0D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bisogni</a:t>
              </a:r>
              <a:r>
                <a:rPr lang="en-US" sz="6000" i="0" u="none" strike="noStrike" cap="none" dirty="0">
                  <a:solidFill>
                    <a:srgbClr val="98BF0D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degli </a:t>
              </a:r>
              <a:r>
                <a:rPr lang="en-US" sz="6000" i="0" u="none" strike="noStrike" cap="none" dirty="0" err="1">
                  <a:solidFill>
                    <a:srgbClr val="98BF0D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investitori</a:t>
              </a:r>
              <a:endParaRPr sz="6000" i="0" u="none" strike="noStrike" cap="none" dirty="0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600"/>
                <a:buFont typeface="Public Sans"/>
                <a:buNone/>
              </a:pPr>
              <a:r>
                <a:rPr lang="en-US" sz="4800" b="0" i="0" u="none" strike="noStrike" cap="none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Comprendere</a:t>
              </a:r>
              <a:r>
                <a:rPr lang="en-US" sz="4800" b="0" i="0" u="none" strike="noStrike" cap="none" dirty="0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, </a:t>
              </a:r>
              <a:r>
                <a:rPr lang="en-US" sz="4800" b="0" i="0" u="none" strike="noStrike" cap="none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comprare</a:t>
              </a:r>
              <a:r>
                <a:rPr lang="en-US" sz="4800" b="0" i="0" u="none" strike="noStrike" cap="none" dirty="0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, </a:t>
              </a:r>
              <a:r>
                <a:rPr lang="en-US" sz="4800" b="0" i="0" u="none" strike="noStrike" cap="none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custodire</a:t>
              </a:r>
              <a:r>
                <a:rPr lang="en-US" sz="4800" b="0" i="0" u="none" strike="noStrike" cap="none" dirty="0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, compliance</a:t>
              </a:r>
              <a:endParaRPr sz="4800" b="0" i="0" u="sng" strike="noStrike" cap="none" dirty="0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  <p:sp>
          <p:nvSpPr>
            <p:cNvPr id="387" name="Google Shape;387;g172eb7ea97b_0_103"/>
            <p:cNvSpPr txBox="1"/>
            <p:nvPr/>
          </p:nvSpPr>
          <p:spPr>
            <a:xfrm>
              <a:off x="1432800" y="6016923"/>
              <a:ext cx="792000" cy="792000"/>
            </a:xfrm>
            <a:prstGeom prst="rect">
              <a:avLst/>
            </a:prstGeom>
            <a:solidFill>
              <a:srgbClr val="211F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600"/>
                <a:buFont typeface="Public Sans"/>
                <a:buNone/>
              </a:pPr>
              <a:r>
                <a:rPr lang="en-US" sz="4400" b="1" i="0" u="none" strike="noStrike" cap="none">
                  <a:solidFill>
                    <a:schemeClr val="lt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2</a:t>
              </a:r>
              <a:endParaRPr sz="4400" b="1" i="0" u="sng" strike="noStrike" cap="non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AEB0E49-DE4A-3C84-1F04-C71A6C663F42}"/>
              </a:ext>
            </a:extLst>
          </p:cNvPr>
          <p:cNvGrpSpPr/>
          <p:nvPr/>
        </p:nvGrpSpPr>
        <p:grpSpPr>
          <a:xfrm>
            <a:off x="1432800" y="10149540"/>
            <a:ext cx="21334572" cy="1140792"/>
            <a:chOff x="1432800" y="10149540"/>
            <a:chExt cx="21334572" cy="1140792"/>
          </a:xfrm>
        </p:grpSpPr>
        <p:sp>
          <p:nvSpPr>
            <p:cNvPr id="385" name="Google Shape;385;g172eb7ea97b_0_103"/>
            <p:cNvSpPr txBox="1"/>
            <p:nvPr/>
          </p:nvSpPr>
          <p:spPr>
            <a:xfrm>
              <a:off x="2195772" y="10498332"/>
              <a:ext cx="20571600" cy="79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6000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 b="1" u="none" strike="noStrike" cap="none" dirty="0">
                  <a:solidFill>
                    <a:srgbClr val="98BF0D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CheckSig per </a:t>
              </a:r>
              <a:r>
                <a:rPr lang="en-US" sz="6000" b="1" u="none" strike="noStrike" cap="none" dirty="0" err="1">
                  <a:solidFill>
                    <a:srgbClr val="98BF0D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consulenti</a:t>
              </a:r>
              <a:r>
                <a:rPr lang="en-US" sz="6000" b="1" u="none" strike="noStrike" cap="none" dirty="0">
                  <a:solidFill>
                    <a:srgbClr val="98BF0D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e advisor</a:t>
              </a:r>
              <a:endParaRPr sz="6000" b="1" u="none" strike="noStrike" cap="none" dirty="0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La gamma </a:t>
              </a:r>
              <a:r>
                <a:rPr lang="en-US" sz="4800" b="1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completa</a:t>
              </a:r>
              <a:r>
                <a:rPr lang="en-US" sz="4800" b="1" dirty="0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4800" b="1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dei</a:t>
              </a:r>
              <a:r>
                <a:rPr lang="en-US" sz="4800" b="1" dirty="0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4800" b="1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servizi</a:t>
              </a:r>
              <a:r>
                <a:rPr lang="en-US" sz="4800" b="1" dirty="0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in </a:t>
              </a:r>
              <a:r>
                <a:rPr lang="en-US" sz="4800" b="1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ambito</a:t>
              </a:r>
              <a:r>
                <a:rPr lang="en-US" sz="4800" b="1" dirty="0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4800" b="1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cripto</a:t>
              </a:r>
              <a:endParaRPr b="1" dirty="0"/>
            </a:p>
          </p:txBody>
        </p:sp>
        <p:sp>
          <p:nvSpPr>
            <p:cNvPr id="389" name="Google Shape;389;g172eb7ea97b_0_103"/>
            <p:cNvSpPr txBox="1"/>
            <p:nvPr/>
          </p:nvSpPr>
          <p:spPr>
            <a:xfrm>
              <a:off x="1432800" y="10149540"/>
              <a:ext cx="792000" cy="792000"/>
            </a:xfrm>
            <a:prstGeom prst="rect">
              <a:avLst/>
            </a:prstGeom>
            <a:solidFill>
              <a:srgbClr val="211F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Public Sans"/>
                  <a:sym typeface="Public Sans"/>
                </a:rPr>
                <a:t>3</a:t>
              </a:r>
              <a:endParaRPr dirty="0"/>
            </a:p>
          </p:txBody>
        </p:sp>
      </p:grpSp>
      <p:sp>
        <p:nvSpPr>
          <p:cNvPr id="390" name="Google Shape;390;g172eb7ea97b_0_103"/>
          <p:cNvSpPr txBox="1">
            <a:spLocks noGrp="1"/>
          </p:cNvSpPr>
          <p:nvPr>
            <p:ph type="sldNum" idx="12"/>
          </p:nvPr>
        </p:nvSpPr>
        <p:spPr>
          <a:xfrm>
            <a:off x="22204680" y="12770916"/>
            <a:ext cx="713100" cy="4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ublic Sans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72eb7ea97b_0_122"/>
          <p:cNvSpPr txBox="1"/>
          <p:nvPr/>
        </p:nvSpPr>
        <p:spPr>
          <a:xfrm>
            <a:off x="1343954" y="648771"/>
            <a:ext cx="20235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Public Sans"/>
              <a:buNone/>
            </a:pPr>
            <a:r>
              <a:rPr lang="en-US" sz="4400" b="1" i="0" u="none" strike="noStrike" cap="none" dirty="0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CheckSig per </a:t>
            </a:r>
            <a:r>
              <a:rPr lang="en-US" sz="4400" b="1" i="0" u="none" strike="noStrike" cap="none" dirty="0" err="1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i</a:t>
            </a:r>
            <a:r>
              <a:rPr lang="en-US" sz="4400" b="1" i="0" u="none" strike="noStrike" cap="none" dirty="0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400" b="1" i="0" u="none" strike="noStrike" cap="none" dirty="0" err="1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consulenti</a:t>
            </a:r>
            <a:r>
              <a:rPr lang="en-US" sz="4400" b="1" i="0" u="none" strike="noStrike" cap="none" dirty="0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 e advisor</a:t>
            </a:r>
            <a:endParaRPr sz="4400" b="0" i="0" u="sng" strike="noStrike" cap="none" dirty="0">
              <a:solidFill>
                <a:srgbClr val="211F1E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408" name="Google Shape;408;g172eb7ea97b_0_122"/>
          <p:cNvSpPr txBox="1">
            <a:spLocks noGrp="1"/>
          </p:cNvSpPr>
          <p:nvPr>
            <p:ph type="sldNum" idx="12"/>
          </p:nvPr>
        </p:nvSpPr>
        <p:spPr>
          <a:xfrm>
            <a:off x="22204680" y="12770916"/>
            <a:ext cx="713100" cy="4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ublic Sans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sp>
        <p:nvSpPr>
          <p:cNvPr id="409" name="Google Shape;409;g172eb7ea97b_0_122"/>
          <p:cNvSpPr txBox="1">
            <a:spLocks noGrp="1"/>
          </p:cNvSpPr>
          <p:nvPr>
            <p:ph type="title"/>
          </p:nvPr>
        </p:nvSpPr>
        <p:spPr>
          <a:xfrm>
            <a:off x="1343954" y="845598"/>
            <a:ext cx="21971100" cy="22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11F1E"/>
              </a:buClr>
              <a:buSzPts val="13333"/>
              <a:buFont typeface="DM Serif Display"/>
              <a:buNone/>
            </a:pPr>
            <a:r>
              <a:rPr lang="en-US" dirty="0"/>
              <a:t>Accesso </a:t>
            </a:r>
            <a:r>
              <a:rPr lang="en-US" dirty="0" err="1"/>
              <a:t>sicuro</a:t>
            </a:r>
            <a:r>
              <a:rPr lang="en-US" dirty="0"/>
              <a:t> al mondo </a:t>
            </a:r>
            <a:r>
              <a:rPr lang="en-US" dirty="0" err="1"/>
              <a:t>cripto</a:t>
            </a:r>
            <a:endParaRPr dirty="0"/>
          </a:p>
        </p:txBody>
      </p:sp>
      <p:sp>
        <p:nvSpPr>
          <p:cNvPr id="410" name="Google Shape;410;g172eb7ea97b_0_122"/>
          <p:cNvSpPr/>
          <p:nvPr/>
        </p:nvSpPr>
        <p:spPr>
          <a:xfrm>
            <a:off x="6550722" y="4850614"/>
            <a:ext cx="3275700" cy="6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Public Sans"/>
              <a:buNone/>
            </a:pPr>
            <a:r>
              <a:rPr lang="en-US" sz="3600" b="1" i="0" u="none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Comprendere</a:t>
            </a:r>
            <a:endParaRPr sz="1050" b="0" i="0" u="none" strike="noStrike" cap="none">
              <a:solidFill>
                <a:srgbClr val="211F1E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pic>
        <p:nvPicPr>
          <p:cNvPr id="411" name="Google Shape;411;g172eb7ea97b_0_1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50723" y="3931672"/>
            <a:ext cx="915304" cy="915304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g172eb7ea97b_0_122"/>
          <p:cNvSpPr/>
          <p:nvPr/>
        </p:nvSpPr>
        <p:spPr>
          <a:xfrm>
            <a:off x="10828768" y="4850614"/>
            <a:ext cx="3275700" cy="6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Public Sans"/>
              <a:buNone/>
            </a:pPr>
            <a:r>
              <a:rPr lang="en-US" sz="3600" b="1" i="0" u="none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Comprare</a:t>
            </a:r>
            <a:endParaRPr sz="1050" b="0" i="0" u="none" strike="noStrike" cap="none">
              <a:solidFill>
                <a:srgbClr val="211F1E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pic>
        <p:nvPicPr>
          <p:cNvPr id="413" name="Google Shape;413;g172eb7ea97b_0_1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28768" y="3931671"/>
            <a:ext cx="915304" cy="915304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g172eb7ea97b_0_122"/>
          <p:cNvSpPr/>
          <p:nvPr/>
        </p:nvSpPr>
        <p:spPr>
          <a:xfrm>
            <a:off x="15030613" y="4850614"/>
            <a:ext cx="3275700" cy="6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Public Sans"/>
              <a:buNone/>
            </a:pPr>
            <a:r>
              <a:rPr lang="en-US" sz="3600" b="1" i="0" u="none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Custodire</a:t>
            </a:r>
            <a:endParaRPr sz="1050" b="0" i="0" u="none" strike="noStrike" cap="none">
              <a:solidFill>
                <a:srgbClr val="211F1E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pic>
        <p:nvPicPr>
          <p:cNvPr id="415" name="Google Shape;415;g172eb7ea97b_0_1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030612" y="3931671"/>
            <a:ext cx="915304" cy="915304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g172eb7ea97b_0_122"/>
          <p:cNvSpPr/>
          <p:nvPr/>
        </p:nvSpPr>
        <p:spPr>
          <a:xfrm>
            <a:off x="19232458" y="4850614"/>
            <a:ext cx="3275700" cy="6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Public Sans"/>
              <a:buNone/>
            </a:pPr>
            <a:r>
              <a:rPr lang="en-US" sz="3600" b="1" i="0" u="none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Compliance</a:t>
            </a:r>
            <a:endParaRPr sz="1050" b="0" i="0" u="none" strike="noStrike" cap="none">
              <a:solidFill>
                <a:srgbClr val="211F1E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pic>
        <p:nvPicPr>
          <p:cNvPr id="417" name="Google Shape;417;g172eb7ea97b_0_1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232459" y="3931671"/>
            <a:ext cx="915304" cy="915304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g172eb7ea97b_0_122"/>
          <p:cNvSpPr txBox="1"/>
          <p:nvPr/>
        </p:nvSpPr>
        <p:spPr>
          <a:xfrm>
            <a:off x="1295400" y="6276475"/>
            <a:ext cx="45720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 dirty="0" err="1">
                <a:solidFill>
                  <a:srgbClr val="97BE0E"/>
                </a:solidFill>
                <a:latin typeface="Public Sans"/>
                <a:ea typeface="Public Sans"/>
                <a:cs typeface="Public Sans"/>
                <a:sym typeface="Public Sans"/>
              </a:rPr>
              <a:t>Servizi</a:t>
            </a:r>
            <a:r>
              <a:rPr lang="en-US" sz="3800" b="1" dirty="0">
                <a:solidFill>
                  <a:srgbClr val="97BE0E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800" b="1" dirty="0" err="1">
                <a:solidFill>
                  <a:srgbClr val="97BE0E"/>
                </a:solidFill>
                <a:latin typeface="Public Sans"/>
                <a:ea typeface="Public Sans"/>
                <a:cs typeface="Public Sans"/>
                <a:sym typeface="Public Sans"/>
              </a:rPr>
              <a:t>cripto</a:t>
            </a:r>
            <a:r>
              <a:rPr lang="en-US" sz="3700" b="1" dirty="0">
                <a:solidFill>
                  <a:srgbClr val="97BE0E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700" dirty="0">
                <a:latin typeface="Public Sans Light"/>
                <a:ea typeface="Public Sans Light"/>
                <a:cs typeface="Public Sans Light"/>
                <a:sym typeface="Public Sans Light"/>
              </a:rPr>
              <a:t>senza </a:t>
            </a:r>
            <a:r>
              <a:rPr lang="en-US" sz="3700" dirty="0" err="1">
                <a:latin typeface="Public Sans Light"/>
                <a:ea typeface="Public Sans Light"/>
                <a:cs typeface="Public Sans Light"/>
                <a:sym typeface="Public Sans Light"/>
              </a:rPr>
              <a:t>disintermediazione</a:t>
            </a:r>
            <a:r>
              <a:rPr lang="en-US" sz="3700" dirty="0">
                <a:latin typeface="Public Sans Light"/>
                <a:ea typeface="Public Sans Light"/>
                <a:cs typeface="Public Sans Light"/>
                <a:sym typeface="Public Sans Light"/>
              </a:rPr>
              <a:t> per </a:t>
            </a:r>
            <a:r>
              <a:rPr lang="en-US" sz="3700" dirty="0" err="1">
                <a:latin typeface="Public Sans Light"/>
                <a:ea typeface="Public Sans Light"/>
                <a:cs typeface="Public Sans Light"/>
                <a:sym typeface="Public Sans Light"/>
              </a:rPr>
              <a:t>consulenti</a:t>
            </a:r>
            <a:r>
              <a:rPr lang="en-US" sz="3700" dirty="0">
                <a:latin typeface="Public Sans Light"/>
                <a:ea typeface="Public Sans Light"/>
                <a:cs typeface="Public Sans Light"/>
                <a:sym typeface="Public Sans Light"/>
              </a:rPr>
              <a:t> </a:t>
            </a:r>
            <a:endParaRPr sz="3700" dirty="0">
              <a:latin typeface="Public Sans Light"/>
              <a:ea typeface="Public Sans Light"/>
              <a:cs typeface="Public Sans Light"/>
              <a:sym typeface="Public Sans Light"/>
            </a:endParaRPr>
          </a:p>
        </p:txBody>
      </p:sp>
      <p:sp>
        <p:nvSpPr>
          <p:cNvPr id="419" name="Google Shape;419;g172eb7ea97b_0_122"/>
          <p:cNvSpPr txBox="1"/>
          <p:nvPr/>
        </p:nvSpPr>
        <p:spPr>
          <a:xfrm>
            <a:off x="1295400" y="9095875"/>
            <a:ext cx="45720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>
                <a:solidFill>
                  <a:srgbClr val="97BE0E"/>
                </a:solidFill>
                <a:latin typeface="Public Sans"/>
                <a:ea typeface="Public Sans"/>
                <a:cs typeface="Public Sans"/>
                <a:sym typeface="Public Sans"/>
              </a:rPr>
              <a:t>Cassaforte</a:t>
            </a:r>
            <a:r>
              <a:rPr lang="en-US" sz="3700" b="1">
                <a:solidFill>
                  <a:srgbClr val="97BE0E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700">
                <a:latin typeface="Public Sans Light"/>
                <a:ea typeface="Public Sans Light"/>
                <a:cs typeface="Public Sans Light"/>
                <a:sym typeface="Public Sans Light"/>
              </a:rPr>
              <a:t>per investitori Private in Bitcoin e cripto</a:t>
            </a:r>
            <a:endParaRPr sz="3700">
              <a:latin typeface="Public Sans Light"/>
              <a:ea typeface="Public Sans Light"/>
              <a:cs typeface="Public Sans Light"/>
              <a:sym typeface="Public Sans Light"/>
            </a:endParaRPr>
          </a:p>
        </p:txBody>
      </p:sp>
      <p:sp>
        <p:nvSpPr>
          <p:cNvPr id="420" name="Google Shape;420;g172eb7ea97b_0_122"/>
          <p:cNvSpPr txBox="1"/>
          <p:nvPr/>
        </p:nvSpPr>
        <p:spPr>
          <a:xfrm>
            <a:off x="6073725" y="9263425"/>
            <a:ext cx="3753900" cy="1512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Formazione e informazione</a:t>
            </a:r>
            <a:endParaRPr sz="3800" b="1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421" name="Google Shape;421;g172eb7ea97b_0_122"/>
          <p:cNvSpPr txBox="1"/>
          <p:nvPr/>
        </p:nvSpPr>
        <p:spPr>
          <a:xfrm>
            <a:off x="10336549" y="9263425"/>
            <a:ext cx="3753900" cy="1512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Compravendita assistita</a:t>
            </a:r>
            <a:endParaRPr sz="3800" b="1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422" name="Google Shape;422;g172eb7ea97b_0_122"/>
          <p:cNvSpPr txBox="1"/>
          <p:nvPr/>
        </p:nvSpPr>
        <p:spPr>
          <a:xfrm>
            <a:off x="14600478" y="9263425"/>
            <a:ext cx="3753900" cy="1512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Conti di custodia</a:t>
            </a:r>
            <a:endParaRPr sz="3800" b="1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423" name="Google Shape;423;g172eb7ea97b_0_122"/>
          <p:cNvSpPr txBox="1"/>
          <p:nvPr/>
        </p:nvSpPr>
        <p:spPr>
          <a:xfrm>
            <a:off x="18863302" y="9263425"/>
            <a:ext cx="3753900" cy="15120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Tax </a:t>
            </a:r>
            <a:endParaRPr sz="3800" b="1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reporting</a:t>
            </a:r>
            <a:endParaRPr sz="3800" b="1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424" name="Google Shape;424;g172eb7ea97b_0_122"/>
          <p:cNvSpPr txBox="1"/>
          <p:nvPr/>
        </p:nvSpPr>
        <p:spPr>
          <a:xfrm>
            <a:off x="6073725" y="6367825"/>
            <a:ext cx="3753900" cy="1512000"/>
          </a:xfrm>
          <a:prstGeom prst="rect">
            <a:avLst/>
          </a:prstGeom>
          <a:solidFill>
            <a:srgbClr val="464646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Consulting</a:t>
            </a:r>
            <a:endParaRPr sz="3800" b="1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425" name="Google Shape;425;g172eb7ea97b_0_122"/>
          <p:cNvSpPr txBox="1"/>
          <p:nvPr/>
        </p:nvSpPr>
        <p:spPr>
          <a:xfrm>
            <a:off x="10336549" y="6367825"/>
            <a:ext cx="3753900" cy="1512000"/>
          </a:xfrm>
          <a:prstGeom prst="rect">
            <a:avLst/>
          </a:prstGeom>
          <a:solidFill>
            <a:srgbClr val="464646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Best </a:t>
            </a:r>
            <a:endParaRPr sz="3800" b="1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execution</a:t>
            </a:r>
            <a:endParaRPr sz="3800" b="1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426" name="Google Shape;426;g172eb7ea97b_0_122"/>
          <p:cNvSpPr txBox="1"/>
          <p:nvPr/>
        </p:nvSpPr>
        <p:spPr>
          <a:xfrm>
            <a:off x="14600478" y="6367825"/>
            <a:ext cx="3753900" cy="1512000"/>
          </a:xfrm>
          <a:prstGeom prst="rect">
            <a:avLst/>
          </a:prstGeom>
          <a:solidFill>
            <a:srgbClr val="464646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Custodia </a:t>
            </a:r>
            <a:endParaRPr sz="3800" b="1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sicura</a:t>
            </a:r>
            <a:endParaRPr sz="3800" b="1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800" b="1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427" name="Google Shape;427;g172eb7ea97b_0_122"/>
          <p:cNvSpPr txBox="1"/>
          <p:nvPr/>
        </p:nvSpPr>
        <p:spPr>
          <a:xfrm>
            <a:off x="18863302" y="6367825"/>
            <a:ext cx="3753900" cy="1512000"/>
          </a:xfrm>
          <a:prstGeom prst="rect">
            <a:avLst/>
          </a:prstGeom>
          <a:solidFill>
            <a:srgbClr val="464646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Conformità regolamentare</a:t>
            </a:r>
            <a:endParaRPr sz="3800" b="1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800" b="1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2" name="Google Shape;343;p37">
            <a:extLst>
              <a:ext uri="{FF2B5EF4-FFF2-40B4-BE49-F238E27FC236}">
                <a16:creationId xmlns:a16="http://schemas.microsoft.com/office/drawing/2014/main" id="{6E574D0D-D113-3088-43B7-7AC3151C1111}"/>
              </a:ext>
            </a:extLst>
          </p:cNvPr>
          <p:cNvSpPr txBox="1"/>
          <p:nvPr/>
        </p:nvSpPr>
        <p:spPr>
          <a:xfrm>
            <a:off x="671323" y="765567"/>
            <a:ext cx="558408" cy="558408"/>
          </a:xfrm>
          <a:prstGeom prst="rect">
            <a:avLst/>
          </a:prstGeom>
          <a:solidFill>
            <a:srgbClr val="211F1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Public Sans"/>
              <a:buNone/>
            </a:pPr>
            <a:r>
              <a:rPr lang="en-US" sz="4400" b="1" i="0" u="none" strike="noStrike" cap="none" dirty="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3</a:t>
            </a:r>
            <a:endParaRPr sz="4400" b="1" i="0" u="sng" strike="noStrike" cap="none" dirty="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172eb7ea97b_4_0"/>
          <p:cNvSpPr txBox="1">
            <a:spLocks noGrp="1"/>
          </p:cNvSpPr>
          <p:nvPr>
            <p:ph type="title"/>
          </p:nvPr>
        </p:nvSpPr>
        <p:spPr>
          <a:xfrm>
            <a:off x="1343950" y="845600"/>
            <a:ext cx="8570100" cy="44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11F1E"/>
              </a:buClr>
              <a:buSzPts val="12000"/>
              <a:buFont typeface="DM Serif Display"/>
              <a:buNone/>
            </a:pPr>
            <a:r>
              <a:rPr lang="en-US" dirty="0"/>
              <a:t>Al </a:t>
            </a:r>
            <a:r>
              <a:rPr lang="en-US" dirty="0" err="1"/>
              <a:t>fianco</a:t>
            </a:r>
            <a:r>
              <a:rPr lang="en-US" dirty="0"/>
              <a:t> del </a:t>
            </a:r>
            <a:r>
              <a:rPr lang="en-US" dirty="0" err="1"/>
              <a:t>consulente</a:t>
            </a:r>
            <a:endParaRPr dirty="0"/>
          </a:p>
        </p:txBody>
      </p:sp>
      <p:sp>
        <p:nvSpPr>
          <p:cNvPr id="433" name="Google Shape;433;g172eb7ea97b_4_0"/>
          <p:cNvSpPr txBox="1"/>
          <p:nvPr/>
        </p:nvSpPr>
        <p:spPr>
          <a:xfrm>
            <a:off x="1343954" y="648771"/>
            <a:ext cx="20235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Public Sans"/>
              <a:buNone/>
            </a:pPr>
            <a:r>
              <a:rPr lang="en-US" sz="4400" b="1" i="0" u="none" strike="noStrike" cap="none" dirty="0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CheckSig per </a:t>
            </a:r>
            <a:r>
              <a:rPr lang="en-US" sz="4400" b="1" i="0" u="none" strike="noStrike" cap="none" dirty="0" err="1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i</a:t>
            </a:r>
            <a:r>
              <a:rPr lang="en-US" sz="4400" b="1" i="0" u="none" strike="noStrike" cap="none" dirty="0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400" b="1" i="0" u="none" strike="noStrike" cap="none" dirty="0" err="1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consulenti</a:t>
            </a:r>
            <a:r>
              <a:rPr lang="en-US" sz="4400" b="1" i="0" u="none" strike="noStrike" cap="none" dirty="0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 e advisor</a:t>
            </a:r>
            <a:endParaRPr lang="en-US" sz="4400" b="0" i="0" u="sng" strike="noStrike" cap="none" dirty="0">
              <a:solidFill>
                <a:srgbClr val="211F1E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435" name="Google Shape;435;g172eb7ea97b_4_0"/>
          <p:cNvSpPr txBox="1">
            <a:spLocks noGrp="1"/>
          </p:cNvSpPr>
          <p:nvPr>
            <p:ph type="sldNum" idx="12"/>
          </p:nvPr>
        </p:nvSpPr>
        <p:spPr>
          <a:xfrm>
            <a:off x="22204680" y="12770916"/>
            <a:ext cx="713100" cy="4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ublic Sans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sp>
        <p:nvSpPr>
          <p:cNvPr id="436" name="Google Shape;436;g172eb7ea97b_4_0"/>
          <p:cNvSpPr/>
          <p:nvPr/>
        </p:nvSpPr>
        <p:spPr>
          <a:xfrm>
            <a:off x="14094354" y="657725"/>
            <a:ext cx="6075900" cy="5765700"/>
          </a:xfrm>
          <a:prstGeom prst="ellipse">
            <a:avLst/>
          </a:prstGeom>
          <a:gradFill>
            <a:gsLst>
              <a:gs pos="0">
                <a:srgbClr val="8CA494"/>
              </a:gs>
              <a:gs pos="100000">
                <a:srgbClr val="737373"/>
              </a:gs>
            </a:gsLst>
            <a:lin ang="5400012" scaled="0"/>
          </a:gra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g172eb7ea97b_4_0"/>
          <p:cNvSpPr/>
          <p:nvPr/>
        </p:nvSpPr>
        <p:spPr>
          <a:xfrm>
            <a:off x="11024925" y="3540254"/>
            <a:ext cx="6075900" cy="5765700"/>
          </a:xfrm>
          <a:prstGeom prst="ellipse">
            <a:avLst/>
          </a:prstGeom>
          <a:gradFill>
            <a:gsLst>
              <a:gs pos="0">
                <a:srgbClr val="8CA494"/>
              </a:gs>
              <a:gs pos="100000">
                <a:srgbClr val="737373"/>
              </a:gs>
            </a:gsLst>
            <a:lin ang="5400012" scaled="0"/>
          </a:gra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g172eb7ea97b_4_0"/>
          <p:cNvSpPr/>
          <p:nvPr/>
        </p:nvSpPr>
        <p:spPr>
          <a:xfrm>
            <a:off x="14094342" y="6395060"/>
            <a:ext cx="6075900" cy="5765700"/>
          </a:xfrm>
          <a:prstGeom prst="ellipse">
            <a:avLst/>
          </a:prstGeom>
          <a:gradFill>
            <a:gsLst>
              <a:gs pos="0">
                <a:srgbClr val="8CA494"/>
              </a:gs>
              <a:gs pos="100000">
                <a:srgbClr val="737373"/>
              </a:gs>
            </a:gsLst>
            <a:lin ang="5400012" scaled="0"/>
          </a:gra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g172eb7ea97b_4_0"/>
          <p:cNvSpPr/>
          <p:nvPr/>
        </p:nvSpPr>
        <p:spPr>
          <a:xfrm>
            <a:off x="17143149" y="3540164"/>
            <a:ext cx="6075900" cy="5765700"/>
          </a:xfrm>
          <a:prstGeom prst="ellipse">
            <a:avLst/>
          </a:prstGeom>
          <a:gradFill>
            <a:gsLst>
              <a:gs pos="0">
                <a:srgbClr val="8CA494"/>
              </a:gs>
              <a:gs pos="100000">
                <a:srgbClr val="737373"/>
              </a:gs>
            </a:gsLst>
            <a:lin ang="5400012" scaled="0"/>
          </a:gra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g172eb7ea97b_4_0"/>
          <p:cNvSpPr txBox="1"/>
          <p:nvPr/>
        </p:nvSpPr>
        <p:spPr>
          <a:xfrm>
            <a:off x="18811157" y="5472881"/>
            <a:ext cx="4194600" cy="18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3200" b="1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Massima</a:t>
            </a:r>
            <a:r>
              <a:rPr lang="en-US" sz="3200" b="1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semplicità</a:t>
            </a:r>
            <a:r>
              <a:rPr lang="en-US" sz="3200" b="1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operativa</a:t>
            </a:r>
            <a:r>
              <a:rPr lang="en-US" sz="3200" b="1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grazie</a:t>
            </a:r>
            <a:r>
              <a:rPr lang="en-US" sz="32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al </a:t>
            </a:r>
            <a:r>
              <a:rPr lang="en-US" sz="3200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gestore</a:t>
            </a:r>
            <a:r>
              <a:rPr lang="en-US" sz="32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personale</a:t>
            </a:r>
            <a:r>
              <a:rPr lang="en-US" sz="32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a </a:t>
            </a:r>
            <a:r>
              <a:rPr lang="en-US" sz="3200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supporto</a:t>
            </a:r>
            <a:r>
              <a:rPr lang="en-US" sz="32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del </a:t>
            </a:r>
            <a:r>
              <a:rPr lang="en-US" sz="3200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consulente</a:t>
            </a:r>
            <a:r>
              <a:rPr lang="en-US" sz="32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e del </a:t>
            </a:r>
            <a:r>
              <a:rPr lang="en-US" sz="3200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cliente</a:t>
            </a:r>
            <a:r>
              <a:rPr lang="en-US" sz="32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finale</a:t>
            </a:r>
            <a:endParaRPr sz="3200" i="0" u="none" strike="noStrike" cap="none" dirty="0">
              <a:solidFill>
                <a:srgbClr val="FFFFFF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441" name="Google Shape;441;g172eb7ea97b_4_0"/>
          <p:cNvSpPr txBox="1"/>
          <p:nvPr/>
        </p:nvSpPr>
        <p:spPr>
          <a:xfrm>
            <a:off x="15034992" y="1494131"/>
            <a:ext cx="4194600" cy="18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3200" b="1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Formazione</a:t>
            </a:r>
            <a:r>
              <a:rPr lang="en-US" sz="32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professionale</a:t>
            </a:r>
            <a:r>
              <a:rPr lang="en-US" sz="32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per </a:t>
            </a:r>
            <a:r>
              <a:rPr lang="en-US" sz="3200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supportare</a:t>
            </a:r>
            <a:r>
              <a:rPr lang="en-US" sz="32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l’investitore</a:t>
            </a:r>
            <a:r>
              <a:rPr lang="en-US" sz="32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nella</a:t>
            </a:r>
            <a:r>
              <a:rPr lang="en-US" sz="32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comprensione</a:t>
            </a:r>
            <a:r>
              <a:rPr lang="en-US" sz="32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del mondo </a:t>
            </a:r>
            <a:r>
              <a:rPr lang="en-US" sz="3200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cripto</a:t>
            </a:r>
            <a:endParaRPr sz="3200" i="0" u="none" strike="noStrike" cap="none" dirty="0">
              <a:solidFill>
                <a:srgbClr val="FFFFFF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pic>
        <p:nvPicPr>
          <p:cNvPr id="442" name="Google Shape;442;g172eb7ea97b_4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42250" y="4582650"/>
            <a:ext cx="3468900" cy="3468900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43" name="Google Shape;443;g172eb7ea97b_4_0"/>
          <p:cNvSpPr txBox="1"/>
          <p:nvPr/>
        </p:nvSpPr>
        <p:spPr>
          <a:xfrm>
            <a:off x="14750005" y="9248074"/>
            <a:ext cx="4194600" cy="18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3200" b="1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Conti di custodia </a:t>
            </a:r>
            <a:r>
              <a:rPr lang="en-US" sz="32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per le </a:t>
            </a:r>
            <a:r>
              <a:rPr lang="en-US" sz="3200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tue</a:t>
            </a:r>
            <a:r>
              <a:rPr lang="en-US" sz="32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esigenze</a:t>
            </a:r>
            <a:r>
              <a:rPr lang="en-US" sz="32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: </a:t>
            </a:r>
            <a:r>
              <a:rPr lang="en-US" sz="3200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personali</a:t>
            </a:r>
            <a:r>
              <a:rPr lang="en-US" sz="32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lang="en-US" sz="3200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cointestati</a:t>
            </a:r>
            <a:r>
              <a:rPr lang="en-US" sz="32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, </a:t>
            </a:r>
            <a:r>
              <a:rPr lang="en-US" sz="3200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societari</a:t>
            </a:r>
            <a:r>
              <a:rPr lang="en-US" sz="32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e </a:t>
            </a:r>
            <a:r>
              <a:rPr lang="en-US" sz="3200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fiduciari</a:t>
            </a:r>
            <a:endParaRPr sz="3200" dirty="0">
              <a:solidFill>
                <a:srgbClr val="FFFFFF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444" name="Google Shape;444;g172eb7ea97b_4_0"/>
          <p:cNvSpPr txBox="1"/>
          <p:nvPr/>
        </p:nvSpPr>
        <p:spPr>
          <a:xfrm>
            <a:off x="11045535" y="5164132"/>
            <a:ext cx="4194600" cy="18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3200" b="1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Rapporto</a:t>
            </a:r>
            <a:r>
              <a:rPr lang="en-US" sz="3200" b="1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consulente-investitore</a:t>
            </a:r>
            <a:r>
              <a:rPr lang="en-US" sz="3200" b="1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guidato</a:t>
            </a:r>
            <a:r>
              <a:rPr lang="en-US" sz="32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dal </a:t>
            </a:r>
            <a:r>
              <a:rPr lang="en-US" sz="3200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consulente</a:t>
            </a:r>
            <a:r>
              <a:rPr lang="en-US" sz="32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, con il </a:t>
            </a:r>
            <a:r>
              <a:rPr lang="en-US" sz="3200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supporto</a:t>
            </a:r>
            <a:r>
              <a:rPr lang="en-US" sz="32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CheckSig </a:t>
            </a:r>
            <a:r>
              <a:rPr lang="en-US" sz="3200" dirty="0" err="1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dietro</a:t>
            </a:r>
            <a:r>
              <a:rPr lang="en-US" sz="32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le quinte</a:t>
            </a:r>
            <a:endParaRPr sz="3200" i="0" u="none" strike="noStrike" cap="none" dirty="0">
              <a:solidFill>
                <a:srgbClr val="FFFFFF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4" name="Google Shape;343;p37">
            <a:extLst>
              <a:ext uri="{FF2B5EF4-FFF2-40B4-BE49-F238E27FC236}">
                <a16:creationId xmlns:a16="http://schemas.microsoft.com/office/drawing/2014/main" id="{85FEF106-FAE2-1A6E-C38A-720240AEF156}"/>
              </a:ext>
            </a:extLst>
          </p:cNvPr>
          <p:cNvSpPr txBox="1"/>
          <p:nvPr/>
        </p:nvSpPr>
        <p:spPr>
          <a:xfrm>
            <a:off x="671323" y="765567"/>
            <a:ext cx="558408" cy="558408"/>
          </a:xfrm>
          <a:prstGeom prst="rect">
            <a:avLst/>
          </a:prstGeom>
          <a:solidFill>
            <a:srgbClr val="211F1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Public Sans"/>
              <a:buNone/>
            </a:pPr>
            <a:r>
              <a:rPr lang="en-US" sz="4400" b="1" i="0" u="none" strike="noStrike" cap="none" dirty="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3</a:t>
            </a:r>
            <a:endParaRPr sz="4400" b="1" i="0" u="sng" strike="noStrike" cap="none" dirty="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44C5E3-5F13-A5DE-A243-16BF8BC86E60}"/>
              </a:ext>
            </a:extLst>
          </p:cNvPr>
          <p:cNvSpPr txBox="1"/>
          <p:nvPr/>
        </p:nvSpPr>
        <p:spPr>
          <a:xfrm>
            <a:off x="950527" y="8146469"/>
            <a:ext cx="117847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6000" dirty="0"/>
              <a:t> </a:t>
            </a:r>
            <a:r>
              <a:rPr lang="en-GB" sz="6000" dirty="0" err="1"/>
              <a:t>professionalità</a:t>
            </a:r>
            <a:endParaRPr lang="en-GB" sz="6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6000" dirty="0"/>
              <a:t> </a:t>
            </a:r>
            <a:r>
              <a:rPr lang="en-GB" sz="6000" dirty="0" err="1"/>
              <a:t>trasparenza</a:t>
            </a:r>
            <a:endParaRPr lang="en-GB" sz="6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6000" dirty="0"/>
              <a:t> </a:t>
            </a:r>
            <a:r>
              <a:rPr lang="en-GB" sz="6000" dirty="0" err="1"/>
              <a:t>sicurezza</a:t>
            </a:r>
            <a:r>
              <a:rPr lang="en-GB" sz="6000" dirty="0"/>
              <a:t> per </a:t>
            </a:r>
            <a:r>
              <a:rPr lang="en-GB" sz="6000" dirty="0" err="1"/>
              <a:t>voi</a:t>
            </a:r>
            <a:r>
              <a:rPr lang="en-GB" sz="6000" dirty="0"/>
              <a:t> e i </a:t>
            </a:r>
            <a:r>
              <a:rPr lang="en-GB" sz="6000" dirty="0" err="1"/>
              <a:t>vostri</a:t>
            </a:r>
            <a:r>
              <a:rPr lang="en-GB" sz="6000" dirty="0"/>
              <a:t> </a:t>
            </a:r>
            <a:r>
              <a:rPr lang="en-GB" sz="6000" dirty="0" err="1"/>
              <a:t>clienti</a:t>
            </a:r>
            <a:endParaRPr lang="en-IT" sz="6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" grpId="0" animBg="1"/>
      <p:bldP spid="437" grpId="0" animBg="1"/>
      <p:bldP spid="438" grpId="0" animBg="1"/>
      <p:bldP spid="439" grpId="0" animBg="1"/>
      <p:bldP spid="440" grpId="0"/>
      <p:bldP spid="441" grpId="0"/>
      <p:bldP spid="443" grpId="0"/>
      <p:bldP spid="44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45"/>
          <p:cNvSpPr txBox="1">
            <a:spLocks noGrp="1"/>
          </p:cNvSpPr>
          <p:nvPr>
            <p:ph type="title"/>
          </p:nvPr>
        </p:nvSpPr>
        <p:spPr>
          <a:xfrm>
            <a:off x="1343954" y="1278255"/>
            <a:ext cx="21971004" cy="2243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11F1E"/>
              </a:buClr>
              <a:buSzPts val="12000"/>
              <a:buFont typeface="DM Serif Display"/>
              <a:buNone/>
            </a:pPr>
            <a:r>
              <a:rPr lang="en-US" sz="9600" dirty="0" err="1"/>
              <a:t>Un’opportunità</a:t>
            </a:r>
            <a:r>
              <a:rPr lang="en-US" sz="9600" dirty="0"/>
              <a:t> </a:t>
            </a:r>
            <a:r>
              <a:rPr lang="en-US" sz="9600" dirty="0" err="1"/>
              <a:t>storica</a:t>
            </a:r>
            <a:endParaRPr dirty="0"/>
          </a:p>
        </p:txBody>
      </p:sp>
      <p:sp>
        <p:nvSpPr>
          <p:cNvPr id="470" name="Google Shape;470;p45"/>
          <p:cNvSpPr txBox="1">
            <a:spLocks noGrp="1"/>
          </p:cNvSpPr>
          <p:nvPr>
            <p:ph type="sldNum" idx="12"/>
          </p:nvPr>
        </p:nvSpPr>
        <p:spPr>
          <a:xfrm>
            <a:off x="22204680" y="12770916"/>
            <a:ext cx="712959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ublic Sans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  <p:sp>
        <p:nvSpPr>
          <p:cNvPr id="471" name="Google Shape;471;p45"/>
          <p:cNvSpPr txBox="1"/>
          <p:nvPr/>
        </p:nvSpPr>
        <p:spPr>
          <a:xfrm>
            <a:off x="9014975" y="4634200"/>
            <a:ext cx="12521400" cy="660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18287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5400" dirty="0" err="1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Offrire</a:t>
            </a:r>
            <a:r>
              <a:rPr lang="en-US" sz="5400" dirty="0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5400" dirty="0" err="1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una</a:t>
            </a:r>
            <a:r>
              <a:rPr lang="en-US" sz="5400" dirty="0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 gamma </a:t>
            </a:r>
            <a:r>
              <a:rPr lang="en-US" sz="5400" dirty="0" err="1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completa</a:t>
            </a:r>
            <a:r>
              <a:rPr lang="en-US" sz="5400" dirty="0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 di </a:t>
            </a:r>
            <a:r>
              <a:rPr lang="en-US" sz="5400" dirty="0" err="1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servizi</a:t>
            </a:r>
            <a:r>
              <a:rPr lang="en-US" sz="5400" dirty="0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5400" dirty="0" err="1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cripto</a:t>
            </a:r>
            <a:r>
              <a:rPr lang="en-US" sz="5400" dirty="0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5400" dirty="0" err="1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alla</a:t>
            </a:r>
            <a:r>
              <a:rPr lang="en-US" sz="5400" dirty="0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 propria </a:t>
            </a:r>
            <a:r>
              <a:rPr lang="en-US" sz="5400" b="0" i="0" u="none" strike="noStrike" cap="none" dirty="0" err="1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clientela</a:t>
            </a:r>
            <a:r>
              <a:rPr lang="en-US" sz="5400" dirty="0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5400" b="0" i="0" u="none" strike="noStrike" cap="none" dirty="0" err="1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nel</a:t>
            </a:r>
            <a:r>
              <a:rPr lang="en-US" sz="5400" b="0" i="0" u="none" strike="noStrike" cap="none" dirty="0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5400" b="0" i="0" u="none" strike="noStrike" cap="none" dirty="0" err="1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perimetro</a:t>
            </a:r>
            <a:r>
              <a:rPr lang="en-US" sz="5400" b="0" i="0" u="none" strike="noStrike" cap="none" dirty="0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 de</a:t>
            </a:r>
            <a:r>
              <a:rPr lang="en-US" sz="5400" dirty="0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l </a:t>
            </a:r>
            <a:r>
              <a:rPr lang="en-US" sz="5400" dirty="0" err="1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rapporto</a:t>
            </a:r>
            <a:r>
              <a:rPr lang="en-US" sz="5400" dirty="0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 di</a:t>
            </a:r>
            <a:r>
              <a:rPr lang="en-US" sz="5400" b="0" i="0" u="none" strike="noStrike" cap="none" dirty="0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5400" dirty="0" err="1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consulenza</a:t>
            </a:r>
            <a:r>
              <a:rPr lang="en-US" sz="5400" b="0" i="0" u="none" strike="noStrike" cap="none" dirty="0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, </a:t>
            </a:r>
            <a:endParaRPr sz="5400" b="0" i="0" u="none" strike="noStrike" cap="none" dirty="0">
              <a:solidFill>
                <a:srgbClr val="211F1E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5400" b="1" i="0" u="none" strike="noStrike" cap="none" dirty="0" err="1">
                <a:solidFill>
                  <a:srgbClr val="97BE0E"/>
                </a:solidFill>
                <a:latin typeface="Public Sans"/>
                <a:ea typeface="Public Sans"/>
                <a:cs typeface="Public Sans"/>
                <a:sym typeface="Public Sans"/>
              </a:rPr>
              <a:t>dando</a:t>
            </a:r>
            <a:r>
              <a:rPr lang="en-US" sz="5400" b="1" i="0" u="none" strike="noStrike" cap="none" dirty="0">
                <a:solidFill>
                  <a:srgbClr val="97BE0E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5400" b="1" dirty="0">
                <a:solidFill>
                  <a:srgbClr val="97BE0E"/>
                </a:solidFill>
                <a:latin typeface="Public Sans"/>
                <a:ea typeface="Public Sans"/>
                <a:cs typeface="Public Sans"/>
                <a:sym typeface="Public Sans"/>
              </a:rPr>
              <a:t>accesso </a:t>
            </a:r>
            <a:r>
              <a:rPr lang="en-US" sz="5400" b="1" dirty="0" err="1">
                <a:solidFill>
                  <a:srgbClr val="97BE0E"/>
                </a:solidFill>
                <a:latin typeface="Public Sans"/>
                <a:ea typeface="Public Sans"/>
                <a:cs typeface="Public Sans"/>
                <a:sym typeface="Public Sans"/>
              </a:rPr>
              <a:t>sicuro</a:t>
            </a:r>
            <a:r>
              <a:rPr lang="en-US" sz="5400" b="1" dirty="0">
                <a:solidFill>
                  <a:srgbClr val="97BE0E"/>
                </a:solidFill>
                <a:latin typeface="Public Sans"/>
                <a:ea typeface="Public Sans"/>
                <a:cs typeface="Public Sans"/>
                <a:sym typeface="Public Sans"/>
              </a:rPr>
              <a:t> e </a:t>
            </a:r>
            <a:r>
              <a:rPr lang="en-US" sz="5400" b="1" dirty="0" err="1">
                <a:solidFill>
                  <a:srgbClr val="97BE0E"/>
                </a:solidFill>
                <a:latin typeface="Public Sans"/>
                <a:ea typeface="Public Sans"/>
                <a:cs typeface="Public Sans"/>
                <a:sym typeface="Public Sans"/>
              </a:rPr>
              <a:t>regolamentato</a:t>
            </a:r>
            <a:r>
              <a:rPr lang="en-US" sz="5400" b="1" dirty="0">
                <a:solidFill>
                  <a:srgbClr val="97BE0E"/>
                </a:solidFill>
                <a:latin typeface="Public Sans"/>
                <a:ea typeface="Public Sans"/>
                <a:cs typeface="Public Sans"/>
                <a:sym typeface="Public Sans"/>
              </a:rPr>
              <a:t> al mondo </a:t>
            </a:r>
            <a:r>
              <a:rPr lang="en-US" sz="5400" b="1" dirty="0" err="1">
                <a:solidFill>
                  <a:srgbClr val="97BE0E"/>
                </a:solidFill>
                <a:latin typeface="Public Sans"/>
                <a:ea typeface="Public Sans"/>
                <a:cs typeface="Public Sans"/>
                <a:sym typeface="Public Sans"/>
              </a:rPr>
              <a:t>cripto</a:t>
            </a:r>
            <a:r>
              <a:rPr lang="en-US" sz="5400" b="1" dirty="0">
                <a:solidFill>
                  <a:srgbClr val="97BE0E"/>
                </a:solidFill>
                <a:latin typeface="Public Sans"/>
                <a:ea typeface="Public Sans"/>
                <a:cs typeface="Public Sans"/>
                <a:sym typeface="Public Sans"/>
              </a:rPr>
              <a:t> e </a:t>
            </a:r>
            <a:r>
              <a:rPr lang="en-US" sz="5400" b="1" i="0" u="none" strike="noStrike" cap="none" dirty="0" err="1">
                <a:solidFill>
                  <a:srgbClr val="97BE0E"/>
                </a:solidFill>
                <a:latin typeface="Public Sans"/>
                <a:ea typeface="Public Sans"/>
                <a:cs typeface="Public Sans"/>
                <a:sym typeface="Public Sans"/>
              </a:rPr>
              <a:t>riducendo</a:t>
            </a:r>
            <a:r>
              <a:rPr lang="en-US" sz="5400" b="1" i="0" u="none" strike="noStrike" cap="none" dirty="0">
                <a:solidFill>
                  <a:srgbClr val="97BE0E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5400" b="1" i="0" u="none" strike="noStrike" cap="none" dirty="0" err="1">
                <a:solidFill>
                  <a:srgbClr val="97BE0E"/>
                </a:solidFill>
                <a:latin typeface="Public Sans"/>
                <a:ea typeface="Public Sans"/>
                <a:cs typeface="Public Sans"/>
                <a:sym typeface="Public Sans"/>
              </a:rPr>
              <a:t>i</a:t>
            </a:r>
            <a:r>
              <a:rPr lang="en-US" sz="5400" b="1" i="0" u="none" strike="noStrike" cap="none" dirty="0">
                <a:solidFill>
                  <a:srgbClr val="97BE0E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5400" b="1" i="0" u="none" strike="noStrike" cap="none" dirty="0" err="1">
                <a:solidFill>
                  <a:srgbClr val="97BE0E"/>
                </a:solidFill>
                <a:latin typeface="Public Sans"/>
                <a:ea typeface="Public Sans"/>
                <a:cs typeface="Public Sans"/>
                <a:sym typeface="Public Sans"/>
              </a:rPr>
              <a:t>rischi</a:t>
            </a:r>
            <a:r>
              <a:rPr lang="en-US" sz="5400" b="1" i="0" u="none" strike="noStrike" cap="none" dirty="0">
                <a:solidFill>
                  <a:srgbClr val="97BE0E"/>
                </a:solidFill>
                <a:latin typeface="Public Sans"/>
                <a:ea typeface="Public Sans"/>
                <a:cs typeface="Public Sans"/>
                <a:sym typeface="Public Sans"/>
              </a:rPr>
              <a:t> per </a:t>
            </a:r>
            <a:r>
              <a:rPr lang="en-US" sz="5400" b="1" dirty="0" err="1">
                <a:solidFill>
                  <a:srgbClr val="97BE0E"/>
                </a:solidFill>
                <a:latin typeface="Public Sans"/>
                <a:ea typeface="Public Sans"/>
                <a:cs typeface="Public Sans"/>
                <a:sym typeface="Public Sans"/>
              </a:rPr>
              <a:t>l’investitore</a:t>
            </a:r>
            <a:r>
              <a:rPr lang="en-US" sz="5400" b="1" dirty="0">
                <a:solidFill>
                  <a:srgbClr val="97BE0E"/>
                </a:solidFill>
                <a:latin typeface="Public Sans"/>
                <a:ea typeface="Public Sans"/>
                <a:cs typeface="Public Sans"/>
                <a:sym typeface="Public Sans"/>
              </a:rPr>
              <a:t>.</a:t>
            </a:r>
            <a:endParaRPr b="1" dirty="0">
              <a:solidFill>
                <a:srgbClr val="97BE0E"/>
              </a:solidFill>
            </a:endParaRPr>
          </a:p>
        </p:txBody>
      </p:sp>
      <p:pic>
        <p:nvPicPr>
          <p:cNvPr id="472" name="Google Shape;47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1900" y="3891701"/>
            <a:ext cx="7122702" cy="78370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433;g172eb7ea97b_4_0">
            <a:extLst>
              <a:ext uri="{FF2B5EF4-FFF2-40B4-BE49-F238E27FC236}">
                <a16:creationId xmlns:a16="http://schemas.microsoft.com/office/drawing/2014/main" id="{200873EB-9272-B133-D6F5-BA54E603FACB}"/>
              </a:ext>
            </a:extLst>
          </p:cNvPr>
          <p:cNvSpPr txBox="1"/>
          <p:nvPr/>
        </p:nvSpPr>
        <p:spPr>
          <a:xfrm>
            <a:off x="1343954" y="648771"/>
            <a:ext cx="20235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Public Sans"/>
              <a:buNone/>
            </a:pPr>
            <a:r>
              <a:rPr lang="en-US" sz="4400" b="1" i="0" u="none" strike="noStrike" cap="none" dirty="0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CheckSig per </a:t>
            </a:r>
            <a:r>
              <a:rPr lang="en-US" sz="4400" b="1" i="0" u="none" strike="noStrike" cap="none" dirty="0" err="1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i</a:t>
            </a:r>
            <a:r>
              <a:rPr lang="en-US" sz="4400" b="1" i="0" u="none" strike="noStrike" cap="none" dirty="0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4400" b="1" i="0" u="none" strike="noStrike" cap="none" dirty="0" err="1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consulenti</a:t>
            </a:r>
            <a:r>
              <a:rPr lang="en-US" sz="4400" b="1" i="0" u="none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 e advisor</a:t>
            </a:r>
            <a:endParaRPr lang="en-US" sz="4400" b="0" i="0" u="sng" strike="noStrike" cap="none" dirty="0">
              <a:solidFill>
                <a:srgbClr val="211F1E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3" name="Google Shape;343;p37">
            <a:extLst>
              <a:ext uri="{FF2B5EF4-FFF2-40B4-BE49-F238E27FC236}">
                <a16:creationId xmlns:a16="http://schemas.microsoft.com/office/drawing/2014/main" id="{394DE645-9409-9B36-A43F-01F8506007F8}"/>
              </a:ext>
            </a:extLst>
          </p:cNvPr>
          <p:cNvSpPr txBox="1"/>
          <p:nvPr/>
        </p:nvSpPr>
        <p:spPr>
          <a:xfrm>
            <a:off x="671323" y="765567"/>
            <a:ext cx="558408" cy="558408"/>
          </a:xfrm>
          <a:prstGeom prst="rect">
            <a:avLst/>
          </a:prstGeom>
          <a:solidFill>
            <a:srgbClr val="211F1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Public Sans"/>
              <a:buNone/>
            </a:pPr>
            <a:r>
              <a:rPr lang="en-US" sz="4400" b="1" i="0" u="none" strike="noStrike" cap="none" dirty="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3</a:t>
            </a:r>
            <a:endParaRPr sz="4400" b="1" i="0" u="sng" strike="noStrike" cap="none" dirty="0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g172eb7ea97b_0_42" descr="Pattern Nero.png"/>
          <p:cNvPicPr preferRelativeResize="0"/>
          <p:nvPr/>
        </p:nvPicPr>
        <p:blipFill rotWithShape="1">
          <a:blip r:embed="rId3">
            <a:alphaModFix amt="15040"/>
          </a:blip>
          <a:srcRect/>
          <a:stretch/>
        </p:blipFill>
        <p:spPr>
          <a:xfrm>
            <a:off x="16257303" y="-1"/>
            <a:ext cx="24384000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g172eb7ea97b_0_42" descr="CheckSig - _Logo Color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39497" y="12899221"/>
            <a:ext cx="1426550" cy="3062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9" name="Google Shape;479;g172eb7ea97b_0_42"/>
          <p:cNvCxnSpPr/>
          <p:nvPr/>
        </p:nvCxnSpPr>
        <p:spPr>
          <a:xfrm>
            <a:off x="1424605" y="12492259"/>
            <a:ext cx="21534900" cy="0"/>
          </a:xfrm>
          <a:prstGeom prst="straightConnector1">
            <a:avLst/>
          </a:prstGeom>
          <a:noFill/>
          <a:ln w="25400" cap="flat" cmpd="sng">
            <a:solidFill>
              <a:srgbClr val="FCF9F8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481" name="Google Shape;481;g172eb7ea97b_0_42"/>
          <p:cNvSpPr txBox="1">
            <a:spLocks noGrp="1"/>
          </p:cNvSpPr>
          <p:nvPr>
            <p:ph type="sldNum" idx="12"/>
          </p:nvPr>
        </p:nvSpPr>
        <p:spPr>
          <a:xfrm>
            <a:off x="22204680" y="12770916"/>
            <a:ext cx="713100" cy="4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ublic Sans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  <p:pic>
        <p:nvPicPr>
          <p:cNvPr id="482" name="Google Shape;482;g172eb7ea97b_0_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995375" y="5333625"/>
            <a:ext cx="5601426" cy="5601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g172eb7ea97b_0_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88449" y="5395450"/>
            <a:ext cx="5477774" cy="5477774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g172eb7ea97b_0_42"/>
          <p:cNvSpPr txBox="1"/>
          <p:nvPr/>
        </p:nvSpPr>
        <p:spPr>
          <a:xfrm>
            <a:off x="3705725" y="3965925"/>
            <a:ext cx="5601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SCARICA LA GUIDA SUI </a:t>
            </a:r>
            <a:r>
              <a:rPr lang="en-US" sz="3000" b="1">
                <a:solidFill>
                  <a:srgbClr val="97BE0E"/>
                </a:solidFill>
                <a:latin typeface="Public Sans"/>
                <a:ea typeface="Public Sans"/>
                <a:cs typeface="Public Sans"/>
                <a:sym typeface="Public Sans"/>
              </a:rPr>
              <a:t>DIGITAL ASSET</a:t>
            </a:r>
            <a:endParaRPr sz="3000" b="1">
              <a:solidFill>
                <a:srgbClr val="97BE0E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485" name="Google Shape;485;g172eb7ea97b_0_42"/>
          <p:cNvSpPr txBox="1"/>
          <p:nvPr/>
        </p:nvSpPr>
        <p:spPr>
          <a:xfrm>
            <a:off x="14068925" y="3898225"/>
            <a:ext cx="56013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REGISTRATI GRATIS AL </a:t>
            </a:r>
            <a:r>
              <a:rPr lang="en-US" sz="3000" b="1">
                <a:solidFill>
                  <a:srgbClr val="97BE0E"/>
                </a:solidFill>
                <a:latin typeface="Public Sans"/>
                <a:ea typeface="Public Sans"/>
                <a:cs typeface="Public Sans"/>
                <a:sym typeface="Public Sans"/>
              </a:rPr>
              <a:t>WORKSHOP</a:t>
            </a:r>
            <a:endParaRPr sz="3000" b="1">
              <a:solidFill>
                <a:srgbClr val="97BE0E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C71B9B-5DBE-584A-1537-30ACB3152127}"/>
              </a:ext>
            </a:extLst>
          </p:cNvPr>
          <p:cNvSpPr txBox="1"/>
          <p:nvPr/>
        </p:nvSpPr>
        <p:spPr>
          <a:xfrm>
            <a:off x="8868538" y="914400"/>
            <a:ext cx="664692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11500" dirty="0">
                <a:solidFill>
                  <a:schemeClr val="bg1"/>
                </a:solidFill>
              </a:rPr>
              <a:t>Grazie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4"/>
          <p:cNvSpPr txBox="1"/>
          <p:nvPr/>
        </p:nvSpPr>
        <p:spPr>
          <a:xfrm>
            <a:off x="14427200" y="3118535"/>
            <a:ext cx="8706300" cy="7478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Public Sans"/>
              <a:buNone/>
            </a:pPr>
            <a:r>
              <a:rPr lang="en-US" sz="9600" b="1" i="0" u="none" strike="noStrike" cap="none" dirty="0" err="1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Un’opportunità</a:t>
            </a:r>
            <a:r>
              <a:rPr lang="en-US" sz="9600" b="1" i="0" u="none" strike="noStrike" cap="none" dirty="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</a:t>
            </a:r>
            <a:r>
              <a:rPr lang="en-US" sz="9600" b="1" i="0" u="none" strike="noStrike" cap="none" dirty="0" err="1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storica</a:t>
            </a:r>
            <a:r>
              <a:rPr lang="en-US" sz="9600" b="1" i="0" u="none" strike="noStrike" cap="none" dirty="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per il mondo </a:t>
            </a:r>
            <a:r>
              <a:rPr lang="en-US" sz="9600" b="1" i="0" u="none" strike="noStrike" cap="none" dirty="0" err="1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de</a:t>
            </a:r>
            <a:r>
              <a:rPr lang="en-US" sz="9600" b="1" dirty="0" err="1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lla</a:t>
            </a:r>
            <a:r>
              <a:rPr lang="en-US" sz="9600" b="1" dirty="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</a:t>
            </a:r>
            <a:r>
              <a:rPr lang="en-US" sz="9600" b="1" dirty="0" err="1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consulenza</a:t>
            </a:r>
            <a:r>
              <a:rPr lang="en-US" sz="9600" b="1" dirty="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e advisory</a:t>
            </a:r>
            <a:endParaRPr sz="9600" b="0" i="0" u="none" strike="noStrike" cap="none" dirty="0">
              <a:solidFill>
                <a:schemeClr val="l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pic>
        <p:nvPicPr>
          <p:cNvPr id="69" name="Google Shape;69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3716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24"/>
          <p:cNvSpPr txBox="1">
            <a:spLocks noGrp="1"/>
          </p:cNvSpPr>
          <p:nvPr>
            <p:ph type="sldNum" idx="12"/>
          </p:nvPr>
        </p:nvSpPr>
        <p:spPr>
          <a:xfrm>
            <a:off x="22204680" y="12770916"/>
            <a:ext cx="712959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ublic Sans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172eb7ea97b_0_103"/>
          <p:cNvSpPr txBox="1"/>
          <p:nvPr/>
        </p:nvSpPr>
        <p:spPr>
          <a:xfrm>
            <a:off x="1327307" y="10007240"/>
            <a:ext cx="21779400" cy="10233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Public Sans"/>
              <a:buNone/>
            </a:pPr>
            <a:endParaRPr sz="4400" b="1" i="0" u="sng" strike="noStrike" cap="none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381" name="Google Shape;381;g172eb7ea97b_0_103"/>
          <p:cNvSpPr txBox="1">
            <a:spLocks noGrp="1"/>
          </p:cNvSpPr>
          <p:nvPr>
            <p:ph type="title"/>
          </p:nvPr>
        </p:nvSpPr>
        <p:spPr>
          <a:xfrm>
            <a:off x="1343954" y="845598"/>
            <a:ext cx="21971100" cy="22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11F1E"/>
              </a:buClr>
              <a:buSzPts val="12000"/>
              <a:buFont typeface="DM Serif Display"/>
              <a:buNone/>
            </a:pPr>
            <a:r>
              <a:rPr lang="en-US"/>
              <a:t>I punti chiave</a:t>
            </a:r>
            <a:endParaRPr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6AD06DF-BD71-9A7D-F23F-E120ABE33C28}"/>
              </a:ext>
            </a:extLst>
          </p:cNvPr>
          <p:cNvGrpSpPr/>
          <p:nvPr/>
        </p:nvGrpSpPr>
        <p:grpSpPr>
          <a:xfrm>
            <a:off x="1432800" y="3950615"/>
            <a:ext cx="21334572" cy="1140792"/>
            <a:chOff x="1432800" y="3950615"/>
            <a:chExt cx="21334572" cy="1140792"/>
          </a:xfrm>
        </p:grpSpPr>
        <p:sp>
          <p:nvSpPr>
            <p:cNvPr id="382" name="Google Shape;382;g172eb7ea97b_0_103"/>
            <p:cNvSpPr txBox="1"/>
            <p:nvPr/>
          </p:nvSpPr>
          <p:spPr>
            <a:xfrm>
              <a:off x="2195772" y="4299407"/>
              <a:ext cx="20571600" cy="79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6000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600"/>
                <a:buFont typeface="Public Sans"/>
                <a:buNone/>
              </a:pPr>
              <a:r>
                <a:rPr lang="en-US" sz="6000" b="1" i="0" u="none" strike="noStrike" cap="none" dirty="0">
                  <a:solidFill>
                    <a:srgbClr val="98BF0D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Il </a:t>
              </a:r>
              <a:r>
                <a:rPr lang="en-US" sz="6000" b="1" i="0" u="none" strike="noStrike" cap="none" dirty="0" err="1">
                  <a:solidFill>
                    <a:srgbClr val="98BF0D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mercato</a:t>
              </a:r>
              <a:r>
                <a:rPr lang="en-US" sz="6000" b="1" i="0" u="none" strike="noStrike" cap="none" dirty="0">
                  <a:solidFill>
                    <a:srgbClr val="98BF0D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e la </a:t>
              </a:r>
              <a:r>
                <a:rPr lang="en-US" sz="6000" b="1" i="0" u="none" strike="noStrike" cap="none" dirty="0" err="1">
                  <a:solidFill>
                    <a:srgbClr val="98BF0D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domanda</a:t>
              </a:r>
              <a:endParaRPr sz="6000" b="1" i="0" u="none" strike="noStrike" cap="none" dirty="0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600"/>
                <a:buFont typeface="Public Sans"/>
                <a:buNone/>
              </a:pPr>
              <a:r>
                <a:rPr lang="en-US" sz="4800" b="1" i="0" u="none" strike="noStrike" cap="none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Un’asset</a:t>
              </a:r>
              <a:r>
                <a:rPr lang="en-US" sz="4800" b="1" i="0" u="none" strike="noStrike" cap="none" dirty="0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class </a:t>
              </a:r>
              <a:r>
                <a:rPr lang="en-US" sz="4800" b="1" i="0" u="none" strike="noStrike" cap="none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investibile</a:t>
              </a:r>
              <a:endParaRPr sz="4800" b="1" i="0" u="sng" strike="noStrike" cap="none" dirty="0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  <p:sp>
          <p:nvSpPr>
            <p:cNvPr id="386" name="Google Shape;386;g172eb7ea97b_0_103"/>
            <p:cNvSpPr txBox="1"/>
            <p:nvPr/>
          </p:nvSpPr>
          <p:spPr>
            <a:xfrm>
              <a:off x="1432800" y="3950615"/>
              <a:ext cx="792000" cy="792000"/>
            </a:xfrm>
            <a:prstGeom prst="rect">
              <a:avLst/>
            </a:prstGeom>
            <a:solidFill>
              <a:srgbClr val="211F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600"/>
                <a:buFont typeface="Public Sans"/>
                <a:buNone/>
              </a:pPr>
              <a:r>
                <a:rPr lang="en-US" sz="4400" b="1" i="0" u="none" strike="noStrike" cap="none" dirty="0">
                  <a:solidFill>
                    <a:schemeClr val="lt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1</a:t>
              </a:r>
              <a:endParaRPr sz="4400" b="1" i="0" u="sng" strike="noStrike" cap="none" dirty="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33669E3-1E44-9342-AAD8-AF99D575153D}"/>
              </a:ext>
            </a:extLst>
          </p:cNvPr>
          <p:cNvGrpSpPr/>
          <p:nvPr/>
        </p:nvGrpSpPr>
        <p:grpSpPr>
          <a:xfrm>
            <a:off x="1432800" y="7050078"/>
            <a:ext cx="21334572" cy="1140792"/>
            <a:chOff x="1432800" y="6016923"/>
            <a:chExt cx="21334572" cy="1140792"/>
          </a:xfrm>
        </p:grpSpPr>
        <p:sp>
          <p:nvSpPr>
            <p:cNvPr id="383" name="Google Shape;383;g172eb7ea97b_0_103"/>
            <p:cNvSpPr txBox="1"/>
            <p:nvPr/>
          </p:nvSpPr>
          <p:spPr>
            <a:xfrm>
              <a:off x="2195772" y="6365715"/>
              <a:ext cx="20571600" cy="79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6000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600"/>
                <a:buFont typeface="Public Sans"/>
                <a:buNone/>
              </a:pPr>
              <a:r>
                <a:rPr lang="en-US" sz="6000" i="0" u="none" strike="noStrike" cap="none" dirty="0">
                  <a:solidFill>
                    <a:srgbClr val="98BF0D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I </a:t>
              </a:r>
              <a:r>
                <a:rPr lang="en-US" sz="6000" i="0" u="none" strike="noStrike" cap="none" dirty="0" err="1">
                  <a:solidFill>
                    <a:srgbClr val="98BF0D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bisogni</a:t>
              </a:r>
              <a:r>
                <a:rPr lang="en-US" sz="6000" i="0" u="none" strike="noStrike" cap="none" dirty="0">
                  <a:solidFill>
                    <a:srgbClr val="98BF0D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degli </a:t>
              </a:r>
              <a:r>
                <a:rPr lang="en-US" sz="6000" i="0" u="none" strike="noStrike" cap="none" dirty="0" err="1">
                  <a:solidFill>
                    <a:srgbClr val="98BF0D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investitori</a:t>
              </a:r>
              <a:endParaRPr sz="6000" i="0" u="none" strike="noStrike" cap="none" dirty="0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600"/>
                <a:buFont typeface="Public Sans"/>
                <a:buNone/>
              </a:pPr>
              <a:r>
                <a:rPr lang="en-US" sz="4800" i="0" u="none" strike="noStrike" cap="none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Comprendere</a:t>
              </a:r>
              <a:r>
                <a:rPr lang="en-US" sz="4800" i="0" u="none" strike="noStrike" cap="none" dirty="0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, </a:t>
              </a:r>
              <a:r>
                <a:rPr lang="en-US" sz="4800" i="0" u="none" strike="noStrike" cap="none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comprare</a:t>
              </a:r>
              <a:r>
                <a:rPr lang="en-US" sz="4800" i="0" u="none" strike="noStrike" cap="none" dirty="0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, </a:t>
              </a:r>
              <a:r>
                <a:rPr lang="en-US" sz="4800" i="0" u="none" strike="noStrike" cap="none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custodire</a:t>
              </a:r>
              <a:r>
                <a:rPr lang="en-US" sz="4800" i="0" u="none" strike="noStrike" cap="none" dirty="0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, compliance</a:t>
              </a:r>
              <a:endParaRPr sz="4800" i="0" u="sng" strike="noStrike" cap="none" dirty="0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  <p:sp>
          <p:nvSpPr>
            <p:cNvPr id="387" name="Google Shape;387;g172eb7ea97b_0_103"/>
            <p:cNvSpPr txBox="1"/>
            <p:nvPr/>
          </p:nvSpPr>
          <p:spPr>
            <a:xfrm>
              <a:off x="1432800" y="6016923"/>
              <a:ext cx="792000" cy="792000"/>
            </a:xfrm>
            <a:prstGeom prst="rect">
              <a:avLst/>
            </a:prstGeom>
            <a:solidFill>
              <a:srgbClr val="211F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600"/>
                <a:buFont typeface="Public Sans"/>
                <a:buNone/>
              </a:pPr>
              <a:r>
                <a:rPr lang="en-US" sz="4400" b="1" i="0" u="none" strike="noStrike" cap="none">
                  <a:solidFill>
                    <a:schemeClr val="lt1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2</a:t>
              </a:r>
              <a:endParaRPr sz="4400" b="1" i="0" u="sng" strike="noStrike" cap="non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AEB0E49-DE4A-3C84-1F04-C71A6C663F42}"/>
              </a:ext>
            </a:extLst>
          </p:cNvPr>
          <p:cNvGrpSpPr/>
          <p:nvPr/>
        </p:nvGrpSpPr>
        <p:grpSpPr>
          <a:xfrm>
            <a:off x="1432800" y="10149540"/>
            <a:ext cx="21334572" cy="1140792"/>
            <a:chOff x="1432800" y="10149540"/>
            <a:chExt cx="21334572" cy="1140792"/>
          </a:xfrm>
        </p:grpSpPr>
        <p:sp>
          <p:nvSpPr>
            <p:cNvPr id="385" name="Google Shape;385;g172eb7ea97b_0_103"/>
            <p:cNvSpPr txBox="1"/>
            <p:nvPr/>
          </p:nvSpPr>
          <p:spPr>
            <a:xfrm>
              <a:off x="2195772" y="10498332"/>
              <a:ext cx="20571600" cy="79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6000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000" u="none" strike="noStrike" cap="none" dirty="0">
                  <a:solidFill>
                    <a:srgbClr val="98BF0D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CheckSig per </a:t>
              </a:r>
              <a:r>
                <a:rPr lang="en-US" sz="6000" u="none" strike="noStrike" cap="none" dirty="0" err="1">
                  <a:solidFill>
                    <a:srgbClr val="98BF0D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consulenti</a:t>
              </a:r>
              <a:r>
                <a:rPr lang="en-US" sz="6000" u="none" strike="noStrike" cap="none" dirty="0">
                  <a:solidFill>
                    <a:srgbClr val="98BF0D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e advisor</a:t>
              </a:r>
              <a:endParaRPr sz="6000" u="none" strike="noStrike" cap="none" dirty="0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dirty="0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La gamma </a:t>
              </a:r>
              <a:r>
                <a:rPr lang="en-US" sz="4800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completa</a:t>
              </a:r>
              <a:r>
                <a:rPr lang="en-US" sz="4800" dirty="0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4800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dei</a:t>
              </a:r>
              <a:r>
                <a:rPr lang="en-US" sz="4800" dirty="0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4800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servizi</a:t>
              </a:r>
              <a:r>
                <a:rPr lang="en-US" sz="4800" dirty="0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in </a:t>
              </a:r>
              <a:r>
                <a:rPr lang="en-US" sz="4800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ambito</a:t>
              </a:r>
              <a:r>
                <a:rPr lang="en-US" sz="4800" dirty="0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4800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cripto</a:t>
              </a:r>
              <a:endParaRPr dirty="0"/>
            </a:p>
          </p:txBody>
        </p:sp>
        <p:sp>
          <p:nvSpPr>
            <p:cNvPr id="389" name="Google Shape;389;g172eb7ea97b_0_103"/>
            <p:cNvSpPr txBox="1"/>
            <p:nvPr/>
          </p:nvSpPr>
          <p:spPr>
            <a:xfrm>
              <a:off x="1432800" y="10149540"/>
              <a:ext cx="792000" cy="792000"/>
            </a:xfrm>
            <a:prstGeom prst="rect">
              <a:avLst/>
            </a:prstGeom>
            <a:solidFill>
              <a:srgbClr val="211F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chemeClr val="lt1"/>
                  </a:solidFill>
                  <a:latin typeface="Public Sans"/>
                  <a:sym typeface="Public Sans"/>
                </a:rPr>
                <a:t>3</a:t>
              </a:r>
              <a:endParaRPr dirty="0"/>
            </a:p>
          </p:txBody>
        </p:sp>
      </p:grpSp>
      <p:sp>
        <p:nvSpPr>
          <p:cNvPr id="390" name="Google Shape;390;g172eb7ea97b_0_103"/>
          <p:cNvSpPr txBox="1">
            <a:spLocks noGrp="1"/>
          </p:cNvSpPr>
          <p:nvPr>
            <p:ph type="sldNum" idx="12"/>
          </p:nvPr>
        </p:nvSpPr>
        <p:spPr>
          <a:xfrm>
            <a:off x="22204680" y="12770916"/>
            <a:ext cx="713100" cy="4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ublic Sans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27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6"/>
          <p:cNvSpPr txBox="1">
            <a:spLocks noGrp="1"/>
          </p:cNvSpPr>
          <p:nvPr>
            <p:ph type="title"/>
          </p:nvPr>
        </p:nvSpPr>
        <p:spPr>
          <a:xfrm>
            <a:off x="1343954" y="845598"/>
            <a:ext cx="21971004" cy="2243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11F1E"/>
              </a:buClr>
              <a:buSzPts val="12000"/>
              <a:buFont typeface="DM Serif Display"/>
              <a:buNone/>
            </a:pPr>
            <a:r>
              <a:rPr lang="en-US"/>
              <a:t>Una nuova asset class</a:t>
            </a:r>
            <a:endParaRPr/>
          </a:p>
        </p:txBody>
      </p:sp>
      <p:sp>
        <p:nvSpPr>
          <p:cNvPr id="91" name="Google Shape;91;p26"/>
          <p:cNvSpPr txBox="1"/>
          <p:nvPr/>
        </p:nvSpPr>
        <p:spPr>
          <a:xfrm>
            <a:off x="1343954" y="648771"/>
            <a:ext cx="20234978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Public Sans"/>
              <a:buNone/>
            </a:pPr>
            <a:r>
              <a:rPr lang="en-US" sz="4400" b="1" i="0" u="none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Il mercato e la domanda</a:t>
            </a:r>
            <a:endParaRPr sz="4400" b="0" i="0" u="sng" strike="noStrike" cap="none">
              <a:solidFill>
                <a:srgbClr val="211F1E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92" name="Google Shape;92;p26"/>
          <p:cNvSpPr txBox="1"/>
          <p:nvPr/>
        </p:nvSpPr>
        <p:spPr>
          <a:xfrm>
            <a:off x="671323" y="765567"/>
            <a:ext cx="558408" cy="558408"/>
          </a:xfrm>
          <a:prstGeom prst="rect">
            <a:avLst/>
          </a:prstGeom>
          <a:solidFill>
            <a:srgbClr val="211F1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Public Sans"/>
              <a:buNone/>
            </a:pPr>
            <a:r>
              <a:rPr lang="en-US" sz="4400" b="1" i="0" u="none" strike="noStrike" cap="non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1</a:t>
            </a:r>
            <a:endParaRPr sz="4400" b="1" i="0" u="sng" strike="noStrike" cap="none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93" name="Google Shape;93;p26"/>
          <p:cNvSpPr txBox="1">
            <a:spLocks noGrp="1"/>
          </p:cNvSpPr>
          <p:nvPr>
            <p:ph type="sldNum" idx="12"/>
          </p:nvPr>
        </p:nvSpPr>
        <p:spPr>
          <a:xfrm>
            <a:off x="22204680" y="12770916"/>
            <a:ext cx="712959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ublic Sans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F6A41BF-EBAA-A487-C5A4-03D53130A1BD}"/>
              </a:ext>
            </a:extLst>
          </p:cNvPr>
          <p:cNvGrpSpPr/>
          <p:nvPr/>
        </p:nvGrpSpPr>
        <p:grpSpPr>
          <a:xfrm>
            <a:off x="8952000" y="4663112"/>
            <a:ext cx="6480000" cy="3355188"/>
            <a:chOff x="8952000" y="4663112"/>
            <a:chExt cx="6480000" cy="3355188"/>
          </a:xfrm>
        </p:grpSpPr>
        <p:sp>
          <p:nvSpPr>
            <p:cNvPr id="95" name="Google Shape;95;p26"/>
            <p:cNvSpPr txBox="1"/>
            <p:nvPr/>
          </p:nvSpPr>
          <p:spPr>
            <a:xfrm>
              <a:off x="8952000" y="6311900"/>
              <a:ext cx="6480000" cy="79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600"/>
                <a:buFont typeface="Public Sans"/>
                <a:buNone/>
              </a:pPr>
              <a:r>
                <a:rPr lang="en-US" sz="4400" b="1" i="0" u="none" strike="noStrike" cap="none">
                  <a:solidFill>
                    <a:srgbClr val="98BF0D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Liquidità</a:t>
              </a:r>
              <a:endParaRPr sz="4400" b="0" i="0" u="sng" strike="noStrike" cap="none">
                <a:solidFill>
                  <a:srgbClr val="98BF0D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  <p:sp>
          <p:nvSpPr>
            <p:cNvPr id="98" name="Google Shape;98;p26"/>
            <p:cNvSpPr txBox="1"/>
            <p:nvPr/>
          </p:nvSpPr>
          <p:spPr>
            <a:xfrm>
              <a:off x="8952000" y="7226300"/>
              <a:ext cx="6480000" cy="79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600"/>
                <a:buFont typeface="Public Sans"/>
                <a:buNone/>
              </a:pPr>
              <a:r>
                <a:rPr lang="en-US" sz="4400" b="0" i="0" u="none" strike="noStrike" cap="none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Oltre</a:t>
              </a:r>
              <a:r>
                <a:rPr lang="en-US" sz="4400" b="0" i="0" u="none" strike="noStrike" cap="none" dirty="0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$30B </a:t>
              </a:r>
              <a:r>
                <a:rPr lang="en-US" sz="4400" b="0" i="0" u="none" strike="noStrike" cap="none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scambiati</a:t>
              </a:r>
              <a:r>
                <a:rPr lang="en-US" sz="4400" b="0" i="0" u="none" strike="noStrike" cap="none" dirty="0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4400" b="0" i="0" u="none" strike="noStrike" cap="none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giornalmente</a:t>
              </a:r>
              <a:r>
                <a:rPr lang="en-US" sz="4400" b="0" i="0" u="none" strike="noStrike" cap="none" dirty="0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per il solo BTC-USD, </a:t>
              </a:r>
              <a:r>
                <a:rPr lang="en-US" sz="4400" b="0" i="0" u="none" strike="noStrike" cap="none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più</a:t>
              </a:r>
              <a:r>
                <a:rPr lang="en-US" sz="4400" b="0" i="0" u="none" strike="noStrike" cap="none" dirty="0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4400" b="0" i="0" u="none" strike="noStrike" cap="none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dei</a:t>
              </a:r>
              <a:r>
                <a:rPr lang="en-US" sz="4400" b="0" i="0" u="none" strike="noStrike" cap="none" dirty="0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4400" b="0" i="0" u="none" strike="noStrike" cap="none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volumi</a:t>
              </a:r>
              <a:r>
                <a:rPr lang="en-US" sz="4400" b="0" i="0" u="none" strike="noStrike" cap="none" dirty="0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4400" b="0" i="0" u="none" strike="noStrike" cap="none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combinati</a:t>
              </a:r>
              <a:r>
                <a:rPr lang="en-US" sz="4400" b="0" i="0" u="none" strike="noStrike" cap="none" dirty="0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di GOOG, AMZN, TSLA</a:t>
              </a:r>
              <a:endParaRPr sz="4400" b="0" i="0" u="sng" strike="noStrike" cap="none" dirty="0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  <p:pic>
          <p:nvPicPr>
            <p:cNvPr id="100" name="Google Shape;100;p2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952000" y="4663112"/>
              <a:ext cx="1371600" cy="1371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2768C29-F477-0D75-E001-AB2A225F619B}"/>
              </a:ext>
            </a:extLst>
          </p:cNvPr>
          <p:cNvGrpSpPr/>
          <p:nvPr/>
        </p:nvGrpSpPr>
        <p:grpSpPr>
          <a:xfrm>
            <a:off x="1343954" y="4663112"/>
            <a:ext cx="6480000" cy="3355188"/>
            <a:chOff x="1343954" y="4663112"/>
            <a:chExt cx="6480000" cy="3355188"/>
          </a:xfrm>
        </p:grpSpPr>
        <p:sp>
          <p:nvSpPr>
            <p:cNvPr id="94" name="Google Shape;94;p26"/>
            <p:cNvSpPr txBox="1"/>
            <p:nvPr/>
          </p:nvSpPr>
          <p:spPr>
            <a:xfrm>
              <a:off x="1343954" y="6311900"/>
              <a:ext cx="6480000" cy="79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600"/>
                <a:buFont typeface="Public Sans"/>
                <a:buNone/>
              </a:pPr>
              <a:r>
                <a:rPr lang="en-US" sz="4400" b="1" i="0" u="none" strike="noStrike" cap="none" dirty="0">
                  <a:solidFill>
                    <a:srgbClr val="98BF0D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Mark-to-market</a:t>
              </a:r>
              <a:endParaRPr sz="4400" b="0" i="0" u="sng" strike="noStrike" cap="none" dirty="0">
                <a:solidFill>
                  <a:srgbClr val="98BF0D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  <p:sp>
          <p:nvSpPr>
            <p:cNvPr id="97" name="Google Shape;97;p26"/>
            <p:cNvSpPr txBox="1"/>
            <p:nvPr/>
          </p:nvSpPr>
          <p:spPr>
            <a:xfrm>
              <a:off x="1343954" y="7226300"/>
              <a:ext cx="6480000" cy="79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600"/>
                <a:buFont typeface="Public Sans"/>
                <a:buNone/>
              </a:pPr>
              <a:r>
                <a:rPr lang="en-US" sz="4400" b="0" i="0" u="none" strike="noStrike" cap="none" dirty="0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Prezzo spot </a:t>
              </a:r>
              <a:r>
                <a:rPr lang="en-US" sz="4400" b="0" i="0" u="none" strike="noStrike" cap="none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su</a:t>
              </a:r>
              <a:r>
                <a:rPr lang="en-US" sz="4400" b="0" i="0" u="none" strike="noStrike" cap="none" dirty="0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500+ exchange, </a:t>
              </a:r>
              <a:r>
                <a:rPr lang="en-US" sz="4400" b="0" i="0" u="none" strike="noStrike" cap="none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attivi</a:t>
              </a:r>
              <a:r>
                <a:rPr lang="en-US" sz="4400" b="0" i="0" u="none" strike="noStrike" cap="none" dirty="0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24/7, 365 </a:t>
              </a:r>
              <a:r>
                <a:rPr lang="en-US" sz="4400" b="0" i="0" u="none" strike="noStrike" cap="none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giorni</a:t>
              </a:r>
              <a:r>
                <a:rPr lang="en-US" sz="4400" b="0" i="0" u="none" strike="noStrike" cap="none" dirty="0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4400" b="0" i="0" u="none" strike="noStrike" cap="none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all’anno</a:t>
              </a:r>
              <a:endParaRPr sz="4400" b="0" i="0" u="sng" strike="noStrike" cap="none" dirty="0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  <p:pic>
          <p:nvPicPr>
            <p:cNvPr id="101" name="Google Shape;101;p2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43955" y="4663112"/>
              <a:ext cx="1371600" cy="1371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A69BAA0-072D-10F2-9977-BFFA187390A3}"/>
              </a:ext>
            </a:extLst>
          </p:cNvPr>
          <p:cNvGrpSpPr/>
          <p:nvPr/>
        </p:nvGrpSpPr>
        <p:grpSpPr>
          <a:xfrm>
            <a:off x="16437639" y="4663112"/>
            <a:ext cx="6480000" cy="3355188"/>
            <a:chOff x="16437639" y="4663112"/>
            <a:chExt cx="6480000" cy="3355188"/>
          </a:xfrm>
        </p:grpSpPr>
        <p:sp>
          <p:nvSpPr>
            <p:cNvPr id="96" name="Google Shape;96;p26"/>
            <p:cNvSpPr txBox="1"/>
            <p:nvPr/>
          </p:nvSpPr>
          <p:spPr>
            <a:xfrm>
              <a:off x="16437639" y="6311900"/>
              <a:ext cx="6480000" cy="79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600"/>
                <a:buFont typeface="Public Sans"/>
                <a:buNone/>
              </a:pPr>
              <a:r>
                <a:rPr lang="en-US" sz="4400" b="1" i="0" u="none" strike="noStrike" cap="none" dirty="0" err="1">
                  <a:solidFill>
                    <a:srgbClr val="98BF0D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Strumenti</a:t>
              </a:r>
              <a:r>
                <a:rPr lang="en-US" sz="4400" b="1" i="0" u="none" strike="noStrike" cap="none" dirty="0">
                  <a:solidFill>
                    <a:srgbClr val="98BF0D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4400" b="1" i="0" u="none" strike="noStrike" cap="none" dirty="0" err="1">
                  <a:solidFill>
                    <a:srgbClr val="98BF0D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derivati</a:t>
              </a:r>
              <a:endParaRPr sz="4400" b="0" i="0" u="sng" strike="noStrike" cap="none" dirty="0">
                <a:solidFill>
                  <a:srgbClr val="98BF0D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  <p:sp>
          <p:nvSpPr>
            <p:cNvPr id="99" name="Google Shape;99;p26"/>
            <p:cNvSpPr txBox="1"/>
            <p:nvPr/>
          </p:nvSpPr>
          <p:spPr>
            <a:xfrm>
              <a:off x="16437639" y="7226300"/>
              <a:ext cx="6480000" cy="79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600"/>
                <a:buFont typeface="Public Sans"/>
                <a:buNone/>
              </a:pPr>
              <a:r>
                <a:rPr lang="en-US" sz="4400" b="0" i="0" u="none" strike="noStrike" cap="none" dirty="0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Futures e </a:t>
              </a:r>
              <a:r>
                <a:rPr lang="en-US" sz="4400" b="0" i="0" u="none" strike="noStrike" cap="none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opzioni</a:t>
              </a:r>
              <a:r>
                <a:rPr lang="en-US" sz="4400" b="0" i="0" u="none" strike="noStrike" cap="none" dirty="0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  <a:r>
                <a:rPr lang="en-US" sz="4400" b="0" i="0" u="none" strike="noStrike" cap="none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su</a:t>
              </a:r>
              <a:r>
                <a:rPr lang="en-US" sz="4400" b="0" i="0" u="none" strike="noStrike" cap="none" dirty="0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BTC/ETH </a:t>
              </a:r>
              <a:r>
                <a:rPr lang="en-US" sz="4400" b="0" i="0" u="none" strike="noStrike" cap="none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quotati</a:t>
              </a:r>
              <a:r>
                <a:rPr lang="en-US" sz="4400" b="0" i="0" u="none" strike="noStrike" cap="none" dirty="0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a CME, con $54B di outstanding a </a:t>
              </a:r>
              <a:r>
                <a:rPr lang="en-US" sz="4400" b="0" i="0" u="none" strike="noStrike" cap="none" dirty="0" err="1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settembre</a:t>
              </a:r>
              <a:r>
                <a:rPr lang="en-US" sz="4400" b="0" i="0" u="none" strike="noStrike" cap="none" dirty="0">
                  <a:solidFill>
                    <a:srgbClr val="211F1E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2022</a:t>
              </a:r>
              <a:endParaRPr sz="4400" b="0" i="0" u="sng" strike="noStrike" cap="none" dirty="0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  <p:pic>
          <p:nvPicPr>
            <p:cNvPr id="102" name="Google Shape;102;p2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437639" y="4663112"/>
              <a:ext cx="1371600" cy="1371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3" name="Google Shape;103;p26"/>
          <p:cNvSpPr txBox="1"/>
          <p:nvPr/>
        </p:nvSpPr>
        <p:spPr>
          <a:xfrm>
            <a:off x="3157800" y="12843698"/>
            <a:ext cx="6480000" cy="44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Public Sans"/>
              <a:buNone/>
            </a:pPr>
            <a:r>
              <a:rPr lang="en-US" sz="2000" b="0" i="0" u="none" strike="noStrike" cap="none" dirty="0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Fonte: CME, </a:t>
            </a:r>
            <a:r>
              <a:rPr lang="en-US" sz="2000" b="0" i="0" u="none" strike="noStrike" cap="none" dirty="0" err="1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YahooFinance</a:t>
            </a:r>
            <a:endParaRPr sz="2000" b="0" i="0" u="sng" strike="noStrike" cap="none" dirty="0">
              <a:solidFill>
                <a:srgbClr val="211F1E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7"/>
          <p:cNvSpPr txBox="1">
            <a:spLocks noGrp="1"/>
          </p:cNvSpPr>
          <p:nvPr>
            <p:ph type="title"/>
          </p:nvPr>
        </p:nvSpPr>
        <p:spPr>
          <a:xfrm>
            <a:off x="1343954" y="845598"/>
            <a:ext cx="21971004" cy="2243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11F1E"/>
              </a:buClr>
              <a:buSzPts val="12000"/>
              <a:buFont typeface="DM Serif Display"/>
              <a:buNone/>
            </a:pPr>
            <a:r>
              <a:rPr lang="en-US"/>
              <a:t>Volatilità elevata, non inaudita</a:t>
            </a:r>
            <a:endParaRPr/>
          </a:p>
        </p:txBody>
      </p:sp>
      <p:sp>
        <p:nvSpPr>
          <p:cNvPr id="109" name="Google Shape;109;p27"/>
          <p:cNvSpPr txBox="1"/>
          <p:nvPr/>
        </p:nvSpPr>
        <p:spPr>
          <a:xfrm>
            <a:off x="1343954" y="648771"/>
            <a:ext cx="20234978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Public Sans"/>
              <a:buNone/>
            </a:pPr>
            <a:r>
              <a:rPr lang="en-US" sz="4400" b="1" i="0" u="none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Il mercato e la domanda</a:t>
            </a:r>
            <a:endParaRPr sz="4400" b="0" i="0" u="sng" strike="noStrike" cap="none">
              <a:solidFill>
                <a:srgbClr val="211F1E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110" name="Google Shape;110;p27"/>
          <p:cNvSpPr txBox="1"/>
          <p:nvPr/>
        </p:nvSpPr>
        <p:spPr>
          <a:xfrm>
            <a:off x="671323" y="765567"/>
            <a:ext cx="558408" cy="558408"/>
          </a:xfrm>
          <a:prstGeom prst="rect">
            <a:avLst/>
          </a:prstGeom>
          <a:solidFill>
            <a:srgbClr val="211F1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Public Sans"/>
              <a:buNone/>
            </a:pPr>
            <a:r>
              <a:rPr lang="en-US" sz="4400" b="1" i="0" u="none" strike="noStrike" cap="non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1</a:t>
            </a:r>
            <a:endParaRPr sz="4400" b="1" i="0" u="sng" strike="noStrike" cap="none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111" name="Google Shape;111;p27"/>
          <p:cNvSpPr txBox="1">
            <a:spLocks noGrp="1"/>
          </p:cNvSpPr>
          <p:nvPr>
            <p:ph type="sldNum" idx="12"/>
          </p:nvPr>
        </p:nvSpPr>
        <p:spPr>
          <a:xfrm>
            <a:off x="22204680" y="12770916"/>
            <a:ext cx="712959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ublic Sans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112" name="Google Shape;112;p27"/>
          <p:cNvSpPr txBox="1"/>
          <p:nvPr/>
        </p:nvSpPr>
        <p:spPr>
          <a:xfrm>
            <a:off x="1343954" y="3771900"/>
            <a:ext cx="11533846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Public Sans"/>
              <a:buNone/>
            </a:pPr>
            <a:r>
              <a:rPr lang="en-US" sz="4400" b="1" i="0" u="none" strike="noStrike" cap="none">
                <a:solidFill>
                  <a:srgbClr val="98BF0D"/>
                </a:solidFill>
                <a:latin typeface="Public Sans"/>
                <a:ea typeface="Public Sans"/>
                <a:cs typeface="Public Sans"/>
                <a:sym typeface="Public Sans"/>
              </a:rPr>
              <a:t>Volatilità a 1Y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Public Sans"/>
              <a:buNone/>
            </a:pPr>
            <a:r>
              <a:rPr lang="en-US" sz="4400" b="0" i="0" u="none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Dati al 30 settembre 2022</a:t>
            </a:r>
            <a:endParaRPr/>
          </a:p>
        </p:txBody>
      </p:sp>
      <p:sp>
        <p:nvSpPr>
          <p:cNvPr id="113" name="Google Shape;113;p27"/>
          <p:cNvSpPr txBox="1"/>
          <p:nvPr/>
        </p:nvSpPr>
        <p:spPr>
          <a:xfrm>
            <a:off x="3157800" y="12843698"/>
            <a:ext cx="6480000" cy="44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Public Sans"/>
              <a:buNone/>
            </a:pPr>
            <a:r>
              <a:rPr lang="en-US" sz="2000" b="0" i="0" u="none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Fonte: Digital Gold Institute</a:t>
            </a:r>
            <a:endParaRPr sz="2000" b="0" i="0" u="sng" strike="noStrike" cap="none">
              <a:solidFill>
                <a:srgbClr val="211F1E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graphicFrame>
        <p:nvGraphicFramePr>
          <p:cNvPr id="114" name="Google Shape;114;p27"/>
          <p:cNvGraphicFramePr/>
          <p:nvPr/>
        </p:nvGraphicFramePr>
        <p:xfrm>
          <a:off x="1229732" y="5246241"/>
          <a:ext cx="21833468" cy="7030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5" name="Google Shape;115;p27"/>
          <p:cNvSpPr txBox="1"/>
          <p:nvPr/>
        </p:nvSpPr>
        <p:spPr>
          <a:xfrm>
            <a:off x="18882654" y="4355991"/>
            <a:ext cx="3926546" cy="608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Public Sans"/>
              <a:buNone/>
            </a:pPr>
            <a:r>
              <a:rPr lang="en-US" sz="3600" b="0" i="0" u="none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Commodities</a:t>
            </a:r>
            <a:endParaRPr/>
          </a:p>
        </p:txBody>
      </p:sp>
      <p:sp>
        <p:nvSpPr>
          <p:cNvPr id="116" name="Google Shape;116;p27"/>
          <p:cNvSpPr txBox="1"/>
          <p:nvPr/>
        </p:nvSpPr>
        <p:spPr>
          <a:xfrm>
            <a:off x="18882654" y="5039946"/>
            <a:ext cx="3926546" cy="608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Cripto</a:t>
            </a:r>
            <a:endParaRPr/>
          </a:p>
        </p:txBody>
      </p:sp>
      <p:sp>
        <p:nvSpPr>
          <p:cNvPr id="117" name="Google Shape;117;p27"/>
          <p:cNvSpPr txBox="1"/>
          <p:nvPr/>
        </p:nvSpPr>
        <p:spPr>
          <a:xfrm>
            <a:off x="18882654" y="5703427"/>
            <a:ext cx="3926546" cy="608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Public Sans"/>
              <a:buNone/>
            </a:pPr>
            <a:r>
              <a:rPr lang="en-US" sz="3600" b="0" i="0" u="none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Hot tech</a:t>
            </a:r>
            <a:endParaRPr/>
          </a:p>
        </p:txBody>
      </p:sp>
      <p:sp>
        <p:nvSpPr>
          <p:cNvPr id="118" name="Google Shape;118;p27"/>
          <p:cNvSpPr txBox="1"/>
          <p:nvPr/>
        </p:nvSpPr>
        <p:spPr>
          <a:xfrm>
            <a:off x="18480088" y="4458921"/>
            <a:ext cx="402566" cy="402614"/>
          </a:xfrm>
          <a:prstGeom prst="rect">
            <a:avLst/>
          </a:prstGeom>
          <a:solidFill>
            <a:srgbClr val="211F1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Public Sans"/>
              <a:buNone/>
            </a:pPr>
            <a:endParaRPr sz="3600" b="0" i="0" u="none" strike="noStrike" cap="none">
              <a:solidFill>
                <a:srgbClr val="211F1E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119" name="Google Shape;119;p27"/>
          <p:cNvSpPr txBox="1"/>
          <p:nvPr/>
        </p:nvSpPr>
        <p:spPr>
          <a:xfrm>
            <a:off x="18480088" y="5142876"/>
            <a:ext cx="402566" cy="40261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>
              <a:solidFill>
                <a:srgbClr val="211F1E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120" name="Google Shape;120;p27"/>
          <p:cNvSpPr txBox="1"/>
          <p:nvPr/>
        </p:nvSpPr>
        <p:spPr>
          <a:xfrm>
            <a:off x="18480088" y="5806357"/>
            <a:ext cx="402566" cy="40261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Public Sans"/>
              <a:buNone/>
            </a:pPr>
            <a:endParaRPr sz="3600" b="0" i="0" u="none" strike="noStrike" cap="none">
              <a:solidFill>
                <a:srgbClr val="211F1E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8"/>
          <p:cNvSpPr txBox="1">
            <a:spLocks noGrp="1"/>
          </p:cNvSpPr>
          <p:nvPr>
            <p:ph type="title"/>
          </p:nvPr>
        </p:nvSpPr>
        <p:spPr>
          <a:xfrm>
            <a:off x="1343954" y="845598"/>
            <a:ext cx="21971004" cy="2243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CF9F8"/>
              </a:buClr>
              <a:buSzPts val="1800"/>
              <a:buNone/>
            </a:pPr>
            <a:r>
              <a:rPr lang="en-US"/>
              <a:t>Zoom out</a:t>
            </a:r>
            <a:endParaRPr/>
          </a:p>
        </p:txBody>
      </p:sp>
      <p:graphicFrame>
        <p:nvGraphicFramePr>
          <p:cNvPr id="126" name="Google Shape;126;p28"/>
          <p:cNvGraphicFramePr/>
          <p:nvPr/>
        </p:nvGraphicFramePr>
        <p:xfrm>
          <a:off x="1343955" y="5261163"/>
          <a:ext cx="3519620" cy="68867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7" name="Google Shape;127;p28"/>
          <p:cNvSpPr/>
          <p:nvPr/>
        </p:nvSpPr>
        <p:spPr>
          <a:xfrm>
            <a:off x="4662903" y="3070509"/>
            <a:ext cx="15058194" cy="1456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ublic Sans"/>
              <a:buNone/>
            </a:pPr>
            <a:r>
              <a:rPr lang="en-US" sz="4400" b="0" i="0" u="none" strike="noStrike" cap="none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Bitcoin Worst drawdown dell’ultimo decennio (EURBTC)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8" name="Google Shape;128;p28"/>
          <p:cNvCxnSpPr>
            <a:endCxn id="127" idx="1"/>
          </p:cNvCxnSpPr>
          <p:nvPr/>
        </p:nvCxnSpPr>
        <p:spPr>
          <a:xfrm rot="10800000" flipH="1">
            <a:off x="1528203" y="3798914"/>
            <a:ext cx="3134700" cy="6600"/>
          </a:xfrm>
          <a:prstGeom prst="straightConnector1">
            <a:avLst/>
          </a:prstGeom>
          <a:noFill/>
          <a:ln w="25400" cap="flat" cmpd="sng">
            <a:solidFill>
              <a:srgbClr val="BFBFBF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129" name="Google Shape;129;p28"/>
          <p:cNvCxnSpPr>
            <a:stCxn id="127" idx="3"/>
          </p:cNvCxnSpPr>
          <p:nvPr/>
        </p:nvCxnSpPr>
        <p:spPr>
          <a:xfrm>
            <a:off x="19721097" y="3798914"/>
            <a:ext cx="3134700" cy="6600"/>
          </a:xfrm>
          <a:prstGeom prst="straightConnector1">
            <a:avLst/>
          </a:prstGeom>
          <a:noFill/>
          <a:ln w="25400" cap="flat" cmpd="sng">
            <a:solidFill>
              <a:srgbClr val="BFBFBF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130" name="Google Shape;130;p28"/>
          <p:cNvCxnSpPr/>
          <p:nvPr/>
        </p:nvCxnSpPr>
        <p:spPr>
          <a:xfrm rot="-5400000" flipH="1">
            <a:off x="754786" y="7680734"/>
            <a:ext cx="4702500" cy="1615200"/>
          </a:xfrm>
          <a:prstGeom prst="bentConnector3">
            <a:avLst>
              <a:gd name="adj1" fmla="val -2535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triangle" w="med" len="med"/>
          </a:ln>
        </p:spPr>
      </p:cxnSp>
      <p:graphicFrame>
        <p:nvGraphicFramePr>
          <p:cNvPr id="131" name="Google Shape;131;p28"/>
          <p:cNvGraphicFramePr/>
          <p:nvPr/>
        </p:nvGraphicFramePr>
        <p:xfrm>
          <a:off x="4980414" y="5261163"/>
          <a:ext cx="3519620" cy="68867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2" name="Google Shape;132;p28"/>
          <p:cNvGraphicFramePr/>
          <p:nvPr/>
        </p:nvGraphicFramePr>
        <p:xfrm>
          <a:off x="8616873" y="5261163"/>
          <a:ext cx="3519620" cy="68867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3" name="Google Shape;133;p28"/>
          <p:cNvGraphicFramePr/>
          <p:nvPr/>
        </p:nvGraphicFramePr>
        <p:xfrm>
          <a:off x="15889791" y="5261163"/>
          <a:ext cx="3519620" cy="68867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34" name="Google Shape;134;p28"/>
          <p:cNvGraphicFramePr/>
          <p:nvPr/>
        </p:nvGraphicFramePr>
        <p:xfrm>
          <a:off x="19526250" y="5261163"/>
          <a:ext cx="3519620" cy="68867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35" name="Google Shape;135;p28"/>
          <p:cNvGraphicFramePr/>
          <p:nvPr/>
        </p:nvGraphicFramePr>
        <p:xfrm>
          <a:off x="12253332" y="5261163"/>
          <a:ext cx="3519620" cy="68867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cxnSp>
        <p:nvCxnSpPr>
          <p:cNvPr id="136" name="Google Shape;136;p28"/>
          <p:cNvCxnSpPr/>
          <p:nvPr/>
        </p:nvCxnSpPr>
        <p:spPr>
          <a:xfrm rot="-5400000" flipH="1">
            <a:off x="4882456" y="6835502"/>
            <a:ext cx="3638400" cy="1549800"/>
          </a:xfrm>
          <a:prstGeom prst="bentConnector3">
            <a:avLst>
              <a:gd name="adj1" fmla="val -23299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37" name="Google Shape;137;p28"/>
          <p:cNvCxnSpPr/>
          <p:nvPr/>
        </p:nvCxnSpPr>
        <p:spPr>
          <a:xfrm rot="-5400000" flipH="1">
            <a:off x="8219789" y="7486334"/>
            <a:ext cx="4313700" cy="1615200"/>
          </a:xfrm>
          <a:prstGeom prst="bentConnector3">
            <a:avLst>
              <a:gd name="adj1" fmla="val -27724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38" name="Google Shape;138;p28"/>
          <p:cNvCxnSpPr/>
          <p:nvPr/>
        </p:nvCxnSpPr>
        <p:spPr>
          <a:xfrm rot="-5400000" flipH="1">
            <a:off x="11725148" y="7299328"/>
            <a:ext cx="4575900" cy="1615200"/>
          </a:xfrm>
          <a:prstGeom prst="bentConnector3">
            <a:avLst>
              <a:gd name="adj1" fmla="val -19107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39" name="Google Shape;139;p28"/>
          <p:cNvCxnSpPr/>
          <p:nvPr/>
        </p:nvCxnSpPr>
        <p:spPr>
          <a:xfrm rot="-5400000" flipH="1">
            <a:off x="16273307" y="6649121"/>
            <a:ext cx="2752500" cy="1615200"/>
          </a:xfrm>
          <a:prstGeom prst="bentConnector3">
            <a:avLst>
              <a:gd name="adj1" fmla="val -41359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40" name="Google Shape;140;p28"/>
          <p:cNvCxnSpPr/>
          <p:nvPr/>
        </p:nvCxnSpPr>
        <p:spPr>
          <a:xfrm rot="-5400000" flipH="1">
            <a:off x="19603316" y="7307650"/>
            <a:ext cx="3365400" cy="1615200"/>
          </a:xfrm>
          <a:prstGeom prst="bentConnector3">
            <a:avLst>
              <a:gd name="adj1" fmla="val -44341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41" name="Google Shape;141;p28"/>
          <p:cNvSpPr/>
          <p:nvPr/>
        </p:nvSpPr>
        <p:spPr>
          <a:xfrm>
            <a:off x="2367439" y="4545080"/>
            <a:ext cx="1472650" cy="83127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-93%</a:t>
            </a:r>
            <a:endParaRPr sz="1200" dirty="0"/>
          </a:p>
        </p:txBody>
      </p:sp>
      <p:sp>
        <p:nvSpPr>
          <p:cNvPr id="142" name="Google Shape;142;p28"/>
          <p:cNvSpPr/>
          <p:nvPr/>
        </p:nvSpPr>
        <p:spPr>
          <a:xfrm>
            <a:off x="6003898" y="4545080"/>
            <a:ext cx="1472650" cy="83127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-65%</a:t>
            </a:r>
            <a:endParaRPr sz="1200" dirty="0"/>
          </a:p>
        </p:txBody>
      </p:sp>
      <p:sp>
        <p:nvSpPr>
          <p:cNvPr id="143" name="Google Shape;143;p28"/>
          <p:cNvSpPr/>
          <p:nvPr/>
        </p:nvSpPr>
        <p:spPr>
          <a:xfrm>
            <a:off x="9640357" y="4545080"/>
            <a:ext cx="1472650" cy="83127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-83%</a:t>
            </a:r>
            <a:endParaRPr sz="1200" dirty="0"/>
          </a:p>
        </p:txBody>
      </p:sp>
      <p:sp>
        <p:nvSpPr>
          <p:cNvPr id="144" name="Google Shape;144;p28"/>
          <p:cNvSpPr/>
          <p:nvPr/>
        </p:nvSpPr>
        <p:spPr>
          <a:xfrm>
            <a:off x="13276816" y="4545080"/>
            <a:ext cx="1472650" cy="83127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-83%</a:t>
            </a:r>
            <a:endParaRPr sz="1200" dirty="0"/>
          </a:p>
        </p:txBody>
      </p:sp>
      <p:sp>
        <p:nvSpPr>
          <p:cNvPr id="145" name="Google Shape;145;p28"/>
          <p:cNvSpPr/>
          <p:nvPr/>
        </p:nvSpPr>
        <p:spPr>
          <a:xfrm>
            <a:off x="16913275" y="4545080"/>
            <a:ext cx="1472650" cy="83127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-52%</a:t>
            </a:r>
            <a:endParaRPr sz="1200" dirty="0"/>
          </a:p>
        </p:txBody>
      </p:sp>
      <p:sp>
        <p:nvSpPr>
          <p:cNvPr id="146" name="Google Shape;146;p28"/>
          <p:cNvSpPr/>
          <p:nvPr/>
        </p:nvSpPr>
        <p:spPr>
          <a:xfrm>
            <a:off x="20549734" y="4545080"/>
            <a:ext cx="1472650" cy="83127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2F2F2F"/>
                </a:solidFill>
                <a:latin typeface="Arial"/>
                <a:ea typeface="Arial"/>
                <a:cs typeface="Arial"/>
                <a:sym typeface="Arial"/>
              </a:rPr>
              <a:t>-69%</a:t>
            </a:r>
            <a:endParaRPr sz="1200" dirty="0"/>
          </a:p>
        </p:txBody>
      </p:sp>
      <p:sp>
        <p:nvSpPr>
          <p:cNvPr id="147" name="Google Shape;147;p28"/>
          <p:cNvSpPr txBox="1"/>
          <p:nvPr/>
        </p:nvSpPr>
        <p:spPr>
          <a:xfrm>
            <a:off x="3342353" y="12930642"/>
            <a:ext cx="266154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Fonte: CheckSig/DGI</a:t>
            </a:r>
            <a:endParaRPr dirty="0"/>
          </a:p>
        </p:txBody>
      </p:sp>
      <p:sp>
        <p:nvSpPr>
          <p:cNvPr id="148" name="Google Shape;148;p28"/>
          <p:cNvSpPr txBox="1">
            <a:spLocks noGrp="1"/>
          </p:cNvSpPr>
          <p:nvPr>
            <p:ph type="sldNum" idx="12"/>
          </p:nvPr>
        </p:nvSpPr>
        <p:spPr>
          <a:xfrm>
            <a:off x="22204680" y="12770916"/>
            <a:ext cx="712959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ublic Sans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3"/>
          <p:cNvSpPr txBox="1"/>
          <p:nvPr/>
        </p:nvSpPr>
        <p:spPr>
          <a:xfrm>
            <a:off x="831200" y="1186733"/>
            <a:ext cx="22721600" cy="15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r>
              <a:rPr lang="it" sz="7467" b="1">
                <a:solidFill>
                  <a:schemeClr val="lt1"/>
                </a:solidFill>
                <a:latin typeface="Bai Jamjuree"/>
                <a:ea typeface="Bai Jamjuree"/>
                <a:cs typeface="Bai Jamjuree"/>
                <a:sym typeface="Bai Jamjuree"/>
              </a:rPr>
              <a:t>L’asset class del decennio, non più ignorabile dalla finanza tradizionale</a:t>
            </a:r>
            <a:endParaRPr sz="7467" b="1">
              <a:solidFill>
                <a:schemeClr val="lt1"/>
              </a:solidFill>
              <a:latin typeface="Bai Jamjuree"/>
              <a:ea typeface="Bai Jamjuree"/>
              <a:cs typeface="Bai Jamjuree"/>
              <a:sym typeface="Bai Jamjuree"/>
            </a:endParaRPr>
          </a:p>
        </p:txBody>
      </p:sp>
      <p:sp>
        <p:nvSpPr>
          <p:cNvPr id="460" name="Google Shape;460;p4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 fontScale="25000" lnSpcReduction="20000"/>
          </a:bodyPr>
          <a:lstStyle/>
          <a:p>
            <a:pPr algn="r"/>
            <a:fld id="{00000000-1234-1234-1234-123412341234}" type="slidenum">
              <a:rPr lang="it">
                <a:solidFill>
                  <a:schemeClr val="lt1"/>
                </a:solidFill>
              </a:rPr>
              <a:pPr algn="r"/>
              <a:t>8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462" name="Google Shape;46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5202" y="4373800"/>
            <a:ext cx="22225005" cy="76940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47;p28">
            <a:extLst>
              <a:ext uri="{FF2B5EF4-FFF2-40B4-BE49-F238E27FC236}">
                <a16:creationId xmlns:a16="http://schemas.microsoft.com/office/drawing/2014/main" id="{DACADB96-3EA4-DF21-AD10-0F503FEECCEA}"/>
              </a:ext>
            </a:extLst>
          </p:cNvPr>
          <p:cNvSpPr txBox="1"/>
          <p:nvPr/>
        </p:nvSpPr>
        <p:spPr>
          <a:xfrm>
            <a:off x="3342353" y="12930642"/>
            <a:ext cx="266154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Fonte: CheckSig/DGI</a:t>
            </a: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9"/>
          <p:cNvSpPr txBox="1">
            <a:spLocks noGrp="1"/>
          </p:cNvSpPr>
          <p:nvPr>
            <p:ph type="title"/>
          </p:nvPr>
        </p:nvSpPr>
        <p:spPr>
          <a:xfrm>
            <a:off x="1343954" y="845598"/>
            <a:ext cx="21971004" cy="2243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11F1E"/>
              </a:buClr>
              <a:buSzPts val="12000"/>
              <a:buFont typeface="DM Serif Display"/>
              <a:buNone/>
            </a:pPr>
            <a:r>
              <a:rPr lang="en-US"/>
              <a:t>L’interesse del mondo HNWI…</a:t>
            </a:r>
            <a:endParaRPr/>
          </a:p>
        </p:txBody>
      </p:sp>
      <p:sp>
        <p:nvSpPr>
          <p:cNvPr id="154" name="Google Shape;154;p29"/>
          <p:cNvSpPr txBox="1"/>
          <p:nvPr/>
        </p:nvSpPr>
        <p:spPr>
          <a:xfrm>
            <a:off x="1343954" y="648771"/>
            <a:ext cx="20234978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Public Sans"/>
              <a:buNone/>
            </a:pPr>
            <a:r>
              <a:rPr lang="en-US" sz="4400" b="1" i="0" u="none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Il mercato e la domanda</a:t>
            </a:r>
            <a:endParaRPr sz="4400" b="0" i="0" u="sng" strike="noStrike" cap="none">
              <a:solidFill>
                <a:srgbClr val="211F1E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155" name="Google Shape;155;p29"/>
          <p:cNvSpPr txBox="1"/>
          <p:nvPr/>
        </p:nvSpPr>
        <p:spPr>
          <a:xfrm>
            <a:off x="671323" y="765567"/>
            <a:ext cx="558408" cy="558408"/>
          </a:xfrm>
          <a:prstGeom prst="rect">
            <a:avLst/>
          </a:prstGeom>
          <a:solidFill>
            <a:srgbClr val="211F1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Public Sans"/>
              <a:buNone/>
            </a:pPr>
            <a:r>
              <a:rPr lang="en-US" sz="4400" b="1" i="0" u="none" strike="noStrike" cap="none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1</a:t>
            </a:r>
            <a:endParaRPr sz="4400" b="1" i="0" u="sng" strike="noStrike" cap="none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156" name="Google Shape;156;p29"/>
          <p:cNvSpPr txBox="1">
            <a:spLocks noGrp="1"/>
          </p:cNvSpPr>
          <p:nvPr>
            <p:ph type="sldNum" idx="12"/>
          </p:nvPr>
        </p:nvSpPr>
        <p:spPr>
          <a:xfrm>
            <a:off x="22204680" y="12770916"/>
            <a:ext cx="712959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ublic Sans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pic>
        <p:nvPicPr>
          <p:cNvPr id="157" name="Google Shape;157;p29" descr="A man sits and looks thoughtfully at his tablet."/>
          <p:cNvPicPr preferRelativeResize="0"/>
          <p:nvPr/>
        </p:nvPicPr>
        <p:blipFill rotWithShape="1">
          <a:blip r:embed="rId3">
            <a:alphaModFix/>
          </a:blip>
          <a:srcRect l="32284" t="17764" r="14446" b="22156"/>
          <a:stretch/>
        </p:blipFill>
        <p:spPr>
          <a:xfrm>
            <a:off x="18025120" y="8007864"/>
            <a:ext cx="4591060" cy="3443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9" descr="Paul Tudor Jones: da pugile a trader con 5,3 miliardi di $"/>
          <p:cNvPicPr preferRelativeResize="0"/>
          <p:nvPr/>
        </p:nvPicPr>
        <p:blipFill rotWithShape="1">
          <a:blip r:embed="rId4">
            <a:alphaModFix/>
          </a:blip>
          <a:srcRect l="4559" r="4558"/>
          <a:stretch/>
        </p:blipFill>
        <p:spPr>
          <a:xfrm>
            <a:off x="1507648" y="8007864"/>
            <a:ext cx="4591060" cy="344329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9"/>
          <p:cNvSpPr txBox="1"/>
          <p:nvPr/>
        </p:nvSpPr>
        <p:spPr>
          <a:xfrm>
            <a:off x="1507648" y="11465385"/>
            <a:ext cx="333777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ublic Sans"/>
              <a:buNone/>
            </a:pPr>
            <a:r>
              <a:rPr lang="en-US" sz="3200" b="0" i="0" u="none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Paul Tudor Jones</a:t>
            </a:r>
            <a:endParaRPr sz="1400" b="0" i="0" u="none" strike="noStrike" cap="none">
              <a:solidFill>
                <a:srgbClr val="211F1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0" name="Google Shape;160;p29" descr="Ray Dalio ha comprato Bitcoin - The Cryptonomist"/>
          <p:cNvPicPr preferRelativeResize="0"/>
          <p:nvPr/>
        </p:nvPicPr>
        <p:blipFill rotWithShape="1">
          <a:blip r:embed="rId5">
            <a:alphaModFix/>
          </a:blip>
          <a:srcRect l="5556" r="5555"/>
          <a:stretch/>
        </p:blipFill>
        <p:spPr>
          <a:xfrm>
            <a:off x="7013472" y="8007864"/>
            <a:ext cx="4591060" cy="344329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9"/>
          <p:cNvSpPr txBox="1"/>
          <p:nvPr/>
        </p:nvSpPr>
        <p:spPr>
          <a:xfrm>
            <a:off x="7013472" y="11465385"/>
            <a:ext cx="193193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ublic Sans"/>
              <a:buNone/>
            </a:pPr>
            <a:r>
              <a:rPr lang="en-US" sz="3200" b="0" i="0" u="none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Ray Dalio</a:t>
            </a:r>
            <a:endParaRPr sz="3200" b="0" i="0" u="none" strike="noStrike" cap="none">
              <a:solidFill>
                <a:srgbClr val="211F1E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pic>
        <p:nvPicPr>
          <p:cNvPr id="162" name="Google Shape;162;p29" descr="Stanley Druckenmiller: “The greatest investors make large concentrated bets  where they have a lot of conviction”"/>
          <p:cNvPicPr preferRelativeResize="0"/>
          <p:nvPr/>
        </p:nvPicPr>
        <p:blipFill rotWithShape="1">
          <a:blip r:embed="rId6">
            <a:alphaModFix/>
          </a:blip>
          <a:srcRect l="5757" r="5756"/>
          <a:stretch/>
        </p:blipFill>
        <p:spPr>
          <a:xfrm>
            <a:off x="12519296" y="8007864"/>
            <a:ext cx="4591060" cy="344329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9"/>
          <p:cNvSpPr txBox="1"/>
          <p:nvPr/>
        </p:nvSpPr>
        <p:spPr>
          <a:xfrm>
            <a:off x="12519296" y="11465385"/>
            <a:ext cx="43204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ublic Sans"/>
              <a:buNone/>
            </a:pPr>
            <a:r>
              <a:rPr lang="en-US" sz="3200" b="0" i="0" u="none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Stanley Druckenmiller</a:t>
            </a:r>
            <a:endParaRPr sz="3200" b="0" i="0" u="none" strike="noStrike" cap="none">
              <a:solidFill>
                <a:srgbClr val="211F1E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164" name="Google Shape;164;p29"/>
          <p:cNvSpPr txBox="1"/>
          <p:nvPr/>
        </p:nvSpPr>
        <p:spPr>
          <a:xfrm>
            <a:off x="18025120" y="11465385"/>
            <a:ext cx="43204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ublic Sans"/>
              <a:buNone/>
            </a:pPr>
            <a:r>
              <a:rPr lang="en-US" sz="3200" b="0" i="0" u="none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Bill Miller</a:t>
            </a:r>
            <a:endParaRPr sz="3200" b="0" i="0" u="none" strike="noStrike" cap="none">
              <a:solidFill>
                <a:srgbClr val="211F1E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pic>
        <p:nvPicPr>
          <p:cNvPr id="165" name="Google Shape;165;p29" descr="The Winklevoss Twins to Appear in the Next Season of 'Silicon Valley' | Time"/>
          <p:cNvPicPr preferRelativeResize="0"/>
          <p:nvPr/>
        </p:nvPicPr>
        <p:blipFill rotWithShape="1">
          <a:blip r:embed="rId7">
            <a:alphaModFix/>
          </a:blip>
          <a:srcRect l="5556" r="5555"/>
          <a:stretch/>
        </p:blipFill>
        <p:spPr>
          <a:xfrm>
            <a:off x="18025120" y="3597827"/>
            <a:ext cx="4591060" cy="3443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9" descr="Elon Musk ha donato $ 5 miliardi di azioni Tesla. Ma non si sa a chi"/>
          <p:cNvPicPr preferRelativeResize="0"/>
          <p:nvPr/>
        </p:nvPicPr>
        <p:blipFill rotWithShape="1">
          <a:blip r:embed="rId8">
            <a:alphaModFix/>
          </a:blip>
          <a:srcRect l="4696" r="4696"/>
          <a:stretch/>
        </p:blipFill>
        <p:spPr>
          <a:xfrm>
            <a:off x="1507648" y="3597827"/>
            <a:ext cx="4591060" cy="344329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9"/>
          <p:cNvSpPr txBox="1"/>
          <p:nvPr/>
        </p:nvSpPr>
        <p:spPr>
          <a:xfrm>
            <a:off x="1507648" y="7055349"/>
            <a:ext cx="333777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ublic Sans"/>
              <a:buNone/>
            </a:pPr>
            <a:r>
              <a:rPr lang="en-US" sz="3200" b="0" i="0" u="none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Elon Musk</a:t>
            </a:r>
            <a:endParaRPr sz="1400" b="0" i="0" u="none" strike="noStrike" cap="none">
              <a:solidFill>
                <a:srgbClr val="211F1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" name="Google Shape;168;p29" descr="MicroStrategy's Michael Saylor Accused of Evading $25 Million in Tax"/>
          <p:cNvPicPr preferRelativeResize="0"/>
          <p:nvPr/>
        </p:nvPicPr>
        <p:blipFill rotWithShape="1">
          <a:blip r:embed="rId9">
            <a:alphaModFix/>
          </a:blip>
          <a:srcRect l="15985" t="7052" r="17689" b="26620"/>
          <a:stretch/>
        </p:blipFill>
        <p:spPr>
          <a:xfrm>
            <a:off x="7010932" y="3595923"/>
            <a:ext cx="4593600" cy="344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9"/>
          <p:cNvSpPr txBox="1"/>
          <p:nvPr/>
        </p:nvSpPr>
        <p:spPr>
          <a:xfrm>
            <a:off x="7013471" y="7055389"/>
            <a:ext cx="346735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ublic Sans"/>
              <a:buNone/>
            </a:pPr>
            <a:r>
              <a:rPr lang="en-US" sz="3200" b="0" i="0" u="none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Michael Saylor</a:t>
            </a:r>
            <a:endParaRPr sz="3200" b="0" i="0" u="none" strike="noStrike" cap="none">
              <a:solidFill>
                <a:srgbClr val="211F1E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pic>
        <p:nvPicPr>
          <p:cNvPr id="170" name="Google Shape;170;p29" descr="Billionaire Mike Novogratz Reveals His Cryptocurrency Portfolio"/>
          <p:cNvPicPr preferRelativeResize="0"/>
          <p:nvPr/>
        </p:nvPicPr>
        <p:blipFill rotWithShape="1">
          <a:blip r:embed="rId10">
            <a:alphaModFix/>
          </a:blip>
          <a:srcRect l="10542" r="10542"/>
          <a:stretch/>
        </p:blipFill>
        <p:spPr>
          <a:xfrm>
            <a:off x="12519297" y="3597827"/>
            <a:ext cx="4591060" cy="344329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9"/>
          <p:cNvSpPr txBox="1"/>
          <p:nvPr/>
        </p:nvSpPr>
        <p:spPr>
          <a:xfrm>
            <a:off x="12519296" y="7055349"/>
            <a:ext cx="43204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ublic Sans"/>
              <a:buNone/>
            </a:pPr>
            <a:r>
              <a:rPr lang="en-US" sz="3200" b="0" i="0" u="none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Mike Novogratz</a:t>
            </a:r>
            <a:endParaRPr sz="3200" b="0" i="0" u="none" strike="noStrike" cap="none">
              <a:solidFill>
                <a:srgbClr val="211F1E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172" name="Google Shape;172;p29"/>
          <p:cNvSpPr txBox="1"/>
          <p:nvPr/>
        </p:nvSpPr>
        <p:spPr>
          <a:xfrm>
            <a:off x="18025120" y="7055389"/>
            <a:ext cx="432041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ublic Sans"/>
              <a:buNone/>
            </a:pPr>
            <a:r>
              <a:rPr lang="en-US" sz="3200" b="0" i="0" u="none" strike="noStrike" cap="none">
                <a:solidFill>
                  <a:srgbClr val="211F1E"/>
                </a:solidFill>
                <a:latin typeface="Public Sans"/>
                <a:ea typeface="Public Sans"/>
                <a:cs typeface="Public Sans"/>
                <a:sym typeface="Public Sans"/>
              </a:rPr>
              <a:t>The Winklevoss Twins</a:t>
            </a:r>
            <a:endParaRPr sz="3200" b="0" i="0" u="none" strike="noStrike" cap="none">
              <a:solidFill>
                <a:srgbClr val="211F1E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2421</TotalTime>
  <Words>1267</Words>
  <Application>Microsoft Office PowerPoint</Application>
  <PresentationFormat>Personalizzato</PresentationFormat>
  <Paragraphs>254</Paragraphs>
  <Slides>27</Slides>
  <Notes>27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4" baseType="lpstr">
      <vt:lpstr>Bai Jamjuree</vt:lpstr>
      <vt:lpstr>Helvetica Neue</vt:lpstr>
      <vt:lpstr>DM Serif Display</vt:lpstr>
      <vt:lpstr>Arial</vt:lpstr>
      <vt:lpstr>Public Sans</vt:lpstr>
      <vt:lpstr>Public Sans Light</vt:lpstr>
      <vt:lpstr>21_BasicWhite</vt:lpstr>
      <vt:lpstr>Criptovalute Custodia e servizi per la tutela dell’investitore</vt:lpstr>
      <vt:lpstr>Presentazione standard di PowerPoint</vt:lpstr>
      <vt:lpstr>Presentazione standard di PowerPoint</vt:lpstr>
      <vt:lpstr>I punti chiave</vt:lpstr>
      <vt:lpstr>Una nuova asset class</vt:lpstr>
      <vt:lpstr>Volatilità elevata, non inaudita</vt:lpstr>
      <vt:lpstr>Zoom out</vt:lpstr>
      <vt:lpstr>Presentazione standard di PowerPoint</vt:lpstr>
      <vt:lpstr>L’interesse del mondo HNWI…</vt:lpstr>
      <vt:lpstr>…e dei Family Office italiani</vt:lpstr>
      <vt:lpstr>Scendono in campo gli istituzionali</vt:lpstr>
      <vt:lpstr>How it started…</vt:lpstr>
      <vt:lpstr>…how it’s going</vt:lpstr>
      <vt:lpstr>Quadro normativo indirizzato</vt:lpstr>
      <vt:lpstr>I punti chiave</vt:lpstr>
      <vt:lpstr>Bisogni: le 4C di Cripto</vt:lpstr>
      <vt:lpstr>Perchè la custodia è complessa?</vt:lpstr>
      <vt:lpstr>Il protocollo di custodia Bitcoin più trasparente e sicuro al mondo</vt:lpstr>
      <vt:lpstr>Must have nella scelta di un custode</vt:lpstr>
      <vt:lpstr>Offerta finanziaria cripto: le basi</vt:lpstr>
      <vt:lpstr>Massima garanzia per l’investitore</vt:lpstr>
      <vt:lpstr>I punti chiave</vt:lpstr>
      <vt:lpstr>Accesso sicuro al mondo cripto</vt:lpstr>
      <vt:lpstr>Al fianco del consulente</vt:lpstr>
      <vt:lpstr>Un’opportunità storica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Criptovalute Quali strumenti per la tutela dell’investitore Private?</dc:title>
  <dc:creator>Michele Mandelli</dc:creator>
  <cp:lastModifiedBy>Fabrizio Vedana</cp:lastModifiedBy>
  <cp:revision>4</cp:revision>
  <dcterms:modified xsi:type="dcterms:W3CDTF">2022-10-28T09:40:34Z</dcterms:modified>
</cp:coreProperties>
</file>