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335" r:id="rId4"/>
    <p:sldId id="343" r:id="rId5"/>
    <p:sldId id="342" r:id="rId6"/>
    <p:sldId id="345" r:id="rId7"/>
    <p:sldId id="346" r:id="rId8"/>
    <p:sldId id="347" r:id="rId9"/>
    <p:sldId id="348" r:id="rId10"/>
    <p:sldId id="349" r:id="rId11"/>
    <p:sldId id="350" r:id="rId12"/>
    <p:sldId id="265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446" userDrawn="1">
          <p15:clr>
            <a:srgbClr val="A4A3A4"/>
          </p15:clr>
        </p15:guide>
        <p15:guide id="5" pos="234" userDrawn="1">
          <p15:clr>
            <a:srgbClr val="A4A3A4"/>
          </p15:clr>
        </p15:guide>
        <p15:guide id="9" orient="horz" pos="1344" userDrawn="1">
          <p15:clr>
            <a:srgbClr val="A4A3A4"/>
          </p15:clr>
        </p15:guide>
        <p15:guide id="10" pos="3840" userDrawn="1">
          <p15:clr>
            <a:srgbClr val="A4A3A4"/>
          </p15:clr>
        </p15:guide>
        <p15:guide id="11" orient="horz" pos="3974" userDrawn="1">
          <p15:clr>
            <a:srgbClr val="A4A3A4"/>
          </p15:clr>
        </p15:guide>
        <p15:guide id="12" pos="5654" userDrawn="1">
          <p15:clr>
            <a:srgbClr val="A4A3A4"/>
          </p15:clr>
        </p15:guide>
        <p15:guide id="13" orient="horz" pos="1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6C"/>
    <a:srgbClr val="00704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09"/>
    <p:restoredTop sz="96405"/>
  </p:normalViewPr>
  <p:slideViewPr>
    <p:cSldViewPr snapToGrid="0" snapToObjects="1" showGuides="1">
      <p:cViewPr varScale="1">
        <p:scale>
          <a:sx n="47" d="100"/>
          <a:sy n="47" d="100"/>
        </p:scale>
        <p:origin x="55" y="301"/>
      </p:cViewPr>
      <p:guideLst>
        <p:guide pos="7446"/>
        <p:guide pos="234"/>
        <p:guide orient="horz" pos="1344"/>
        <p:guide pos="3840"/>
        <p:guide orient="horz" pos="3974"/>
        <p:guide pos="5654"/>
        <p:guide orient="horz" pos="1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B9CFA-F3B8-F340-AA7D-5DE5FCE42EF6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6F4AD-3BE3-5E4B-9F7F-9C33C73638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06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66F4AD-3BE3-5E4B-9F7F-9C33C736385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81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C6B91C-348A-0E4D-8040-E2FD40ADB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CF5CC4-F9AA-544A-81E3-71B3797EE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6219A-5AD8-584B-8DAA-F8CC0998A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64A49E-7FC4-9F45-98BC-408139AEB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4A8ED5-FDF0-F24C-90CE-BBE211C4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1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CB0D43-1B2C-1446-A330-524F644B0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429496-2C87-E542-BF00-E7B7C982C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F91EF6-6121-1C4C-B96C-EEAEDB09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39A066-5F29-9B43-B905-E4318AE1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43E728-0202-7E4D-BF9C-7A7E95774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07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04F7B98-7D69-ED43-B7BB-716A1BD114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FC4B68-7DA8-4B41-A93F-85A1FB8D7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F45CDE-8413-5844-B29D-676496C06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CED66E-461C-6D41-8D1B-F4DA5D37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8E5C69-1B8E-F343-B45C-AD23CF36D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1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588F94-44E1-474E-9DCE-F3B1DCE13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7C75C7-5451-3943-9134-C97211451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95415A-7AB7-DB41-90AF-EB6CE1F7E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FFBFB8-2C09-5141-AA75-F72E8DD8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7E4C20-E11D-F445-B048-42119106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15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60066E-63E2-E14F-BE46-1A8B17297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63286E-E476-C847-9343-000DBCBDE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1641BC-D943-3F46-A466-5A618356E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7F5A47-D78D-BF41-930C-86A39831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235D05-DDDE-E048-8F36-D625D057D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28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2A6A2F-3D63-9045-BDA7-90E66798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690EE6-13A5-294F-A8A7-4FC6BC446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AA8B547-604F-964F-BAFB-3FD0BD6DC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C343CE-D25D-D14B-B8C9-0473D530A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80CF92-8BA1-C840-AA93-8BDD2F8A9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7DCA72-3090-424F-AE62-72C1A767E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59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155785-AC58-204F-BE5A-694AB784C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23D6BA-39F7-D84F-81F8-1BB4640A9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C37A7F6-68B7-334E-9F30-2F2DC7BF4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9C9ED7F-39C4-C44A-B94D-561B6CA7E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B75DDE-F325-B947-A0C9-B2739BD11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68EC261-7696-F144-8470-8FFAFF4E5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0EECCB6-C570-1B42-BD30-C714A0EE1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5E8CD84-0062-8249-B669-B6CA8B22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08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F4F5D-3A76-874D-8E03-B261A468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0D0EEA3-2F20-754E-8C40-A55B6973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2E5F5E5-FD34-2A4A-984B-BE3718CA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87D03AD-2636-894C-AF02-75A74EAE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3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4F96BC-0627-5347-8906-7219CB576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761228F-09A6-8741-8DCA-8A2BBDB5F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8EBD7E-8D6E-1E47-8B16-99BE48C43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69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C071C-3E90-1342-934F-7049E3FEA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B28EC9-F962-094A-A17C-F341F743D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4373A-0188-924C-82EF-265EDF290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E89FA9-0733-DF48-9855-D81D7707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C7BF61A-F088-F04F-889F-68839A8D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EE9054-6E95-5543-BD9F-E0637863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43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0C8A1A-AE97-1B44-800C-814C54290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2527E74-52DB-C04E-A2F3-4A40768EE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990DB2-2FC5-A248-9304-27A364846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A1BDC6-8C34-E347-A2E4-6B1C1D8A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FBD685-1573-604F-81DA-B61D463F0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788038-5C0C-324B-8CF1-FD827C78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38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242FB2-B116-124B-BF91-951AECBC4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32B6D0-8114-C140-B3D4-977D86E8E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101796-E6CF-AE48-981C-19F7B5DBE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B1B6C-B81D-DE4A-9927-D662A5B0135A}" type="datetimeFigureOut">
              <a:rPr lang="it-IT" smtClean="0"/>
              <a:t>29/05/2023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8F9010-C792-7546-8C08-2783859FA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B8459C-B7F6-1244-B4E6-DB9F4ACB1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F3CCD-49C5-1943-858D-C43F8813D6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96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emf"/><Relationship Id="rId7" Type="http://schemas.openxmlformats.org/officeDocument/2006/relationships/image" Target="../media/image1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20.jp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emf"/><Relationship Id="rId7" Type="http://schemas.openxmlformats.org/officeDocument/2006/relationships/image" Target="../media/image1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fif"/><Relationship Id="rId3" Type="http://schemas.openxmlformats.org/officeDocument/2006/relationships/image" Target="../media/image6.emf"/><Relationship Id="rId7" Type="http://schemas.openxmlformats.org/officeDocument/2006/relationships/image" Target="../media/image15.jfi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fif"/><Relationship Id="rId5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7.jf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>
            <a:extLst>
              <a:ext uri="{FF2B5EF4-FFF2-40B4-BE49-F238E27FC236}">
                <a16:creationId xmlns:a16="http://schemas.microsoft.com/office/drawing/2014/main" id="{786FD9B1-8F94-644A-98D9-C71A8F32E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4011" y="-32274"/>
            <a:ext cx="12458506" cy="6954819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5DC24B6-7A6C-2C4A-8BFF-C99D0B2B2C32}"/>
              </a:ext>
            </a:extLst>
          </p:cNvPr>
          <p:cNvSpPr txBox="1"/>
          <p:nvPr/>
        </p:nvSpPr>
        <p:spPr>
          <a:xfrm>
            <a:off x="1045127" y="1837706"/>
            <a:ext cx="100167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>
                <a:solidFill>
                  <a:schemeClr val="bg1"/>
                </a:solidFill>
                <a:latin typeface="CeraPRO-Medium ☞" panose="020B0600000000000000" pitchFamily="34" charset="0"/>
              </a:rPr>
              <a:t>IL TRUST</a:t>
            </a:r>
            <a:br>
              <a:rPr lang="it-IT" sz="5400" dirty="0">
                <a:solidFill>
                  <a:schemeClr val="bg1"/>
                </a:solidFill>
                <a:latin typeface="CeraPRO-Medium ☞" panose="020B0600000000000000" pitchFamily="34" charset="0"/>
              </a:rPr>
            </a:br>
            <a:r>
              <a:rPr lang="it-IT" sz="5400" dirty="0">
                <a:solidFill>
                  <a:schemeClr val="bg1"/>
                </a:solidFill>
                <a:latin typeface="CeraPRO-Medium ☞" panose="020B0600000000000000" pitchFamily="34" charset="0"/>
              </a:rPr>
              <a:t>Uno strumento unico, </a:t>
            </a:r>
            <a:br>
              <a:rPr lang="it-IT" sz="5400" dirty="0">
                <a:solidFill>
                  <a:schemeClr val="bg1"/>
                </a:solidFill>
                <a:latin typeface="CeraPRO-Medium ☞" panose="020B0600000000000000" pitchFamily="34" charset="0"/>
              </a:rPr>
            </a:br>
            <a:r>
              <a:rPr lang="it-IT" sz="5400" dirty="0">
                <a:solidFill>
                  <a:schemeClr val="bg1"/>
                </a:solidFill>
                <a:latin typeface="CeraPRO-Medium ☞" panose="020B0600000000000000" pitchFamily="34" charset="0"/>
              </a:rPr>
              <a:t>una grande opportunità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E10AC64-5DED-C24C-B0B1-52FA54FE6138}"/>
              </a:ext>
            </a:extLst>
          </p:cNvPr>
          <p:cNvSpPr txBox="1"/>
          <p:nvPr/>
        </p:nvSpPr>
        <p:spPr>
          <a:xfrm>
            <a:off x="1092852" y="5093924"/>
            <a:ext cx="10016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0460C5C-932F-CB4B-B052-E3D52834EF1F}"/>
              </a:ext>
            </a:extLst>
          </p:cNvPr>
          <p:cNvSpPr txBox="1"/>
          <p:nvPr/>
        </p:nvSpPr>
        <p:spPr>
          <a:xfrm>
            <a:off x="1092852" y="5562155"/>
            <a:ext cx="10016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eraPRO-Light ☞" panose="020B0300000000000000" pitchFamily="34" charset="0"/>
              </a:rPr>
              <a:t>Amministratore delegato di </a:t>
            </a:r>
            <a:r>
              <a:rPr lang="it-IT" sz="2000" dirty="0" err="1">
                <a:solidFill>
                  <a:schemeClr val="bg1"/>
                </a:solidFill>
                <a:latin typeface="CeraPRO-Light ☞" panose="020B0300000000000000" pitchFamily="34" charset="0"/>
              </a:rPr>
              <a:t>Argos</a:t>
            </a:r>
            <a:r>
              <a:rPr lang="it-IT" sz="2000" dirty="0">
                <a:solidFill>
                  <a:schemeClr val="bg1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067ACCF-7E5D-6B48-AF34-75C160065836}"/>
              </a:ext>
            </a:extLst>
          </p:cNvPr>
          <p:cNvCxnSpPr/>
          <p:nvPr/>
        </p:nvCxnSpPr>
        <p:spPr>
          <a:xfrm>
            <a:off x="371475" y="4808669"/>
            <a:ext cx="11449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2F37BC8B-DBB1-C94B-82ED-3E5745917D84}"/>
              </a:ext>
            </a:extLst>
          </p:cNvPr>
          <p:cNvCxnSpPr/>
          <p:nvPr/>
        </p:nvCxnSpPr>
        <p:spPr>
          <a:xfrm>
            <a:off x="371475" y="6282467"/>
            <a:ext cx="11449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67D25C14-13D3-384E-948F-980C454A072E}"/>
              </a:ext>
            </a:extLst>
          </p:cNvPr>
          <p:cNvCxnSpPr/>
          <p:nvPr/>
        </p:nvCxnSpPr>
        <p:spPr>
          <a:xfrm>
            <a:off x="371475" y="1184937"/>
            <a:ext cx="11449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AB4A1AC1-33F3-A246-923A-E74BF23B573B}"/>
              </a:ext>
            </a:extLst>
          </p:cNvPr>
          <p:cNvSpPr txBox="1"/>
          <p:nvPr/>
        </p:nvSpPr>
        <p:spPr>
          <a:xfrm>
            <a:off x="4422533" y="614876"/>
            <a:ext cx="3261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  <a:latin typeface="CeraPRO-Medium ☞" panose="020B0600000000000000" pitchFamily="34" charset="0"/>
              </a:rPr>
              <a:t>IMMOBILI E PASSAGGIO GENERAZIONALE</a:t>
            </a:r>
            <a:endParaRPr lang="it-IT" sz="1400" dirty="0">
              <a:solidFill>
                <a:schemeClr val="bg1"/>
              </a:solidFill>
              <a:latin typeface="CeraPRO-Light ☞" panose="020B0300000000000000" pitchFamily="34" charset="0"/>
            </a:endParaRPr>
          </a:p>
        </p:txBody>
      </p: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3D42BC19-495A-D248-9FA7-894AD932450A}"/>
              </a:ext>
            </a:extLst>
          </p:cNvPr>
          <p:cNvCxnSpPr/>
          <p:nvPr/>
        </p:nvCxnSpPr>
        <p:spPr>
          <a:xfrm>
            <a:off x="3506993" y="516154"/>
            <a:ext cx="0" cy="5042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C24F4501-2812-0B48-9E87-DA59065640E2}"/>
              </a:ext>
            </a:extLst>
          </p:cNvPr>
          <p:cNvCxnSpPr/>
          <p:nvPr/>
        </p:nvCxnSpPr>
        <p:spPr>
          <a:xfrm>
            <a:off x="8670662" y="516154"/>
            <a:ext cx="0" cy="5042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AA352473-0B27-2B42-96DD-5F37D06D4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0969" y="-23210"/>
            <a:ext cx="8670662" cy="599192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3DE07714-66A6-3441-9BE7-E55C0D6BED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6" y="6522439"/>
            <a:ext cx="11449050" cy="165652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03CAC9F-D679-4645-B1C8-2B6C2BB7DE5F}"/>
              </a:ext>
            </a:extLst>
          </p:cNvPr>
          <p:cNvSpPr txBox="1"/>
          <p:nvPr/>
        </p:nvSpPr>
        <p:spPr>
          <a:xfrm>
            <a:off x="4955164" y="34493"/>
            <a:ext cx="2288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bg1"/>
                </a:solidFill>
                <a:latin typeface="CeraPRO-Medium ☞" panose="020B0600000000000000" pitchFamily="34" charset="0"/>
              </a:rPr>
              <a:t>WEBINAR</a:t>
            </a:r>
            <a:r>
              <a:rPr lang="it-IT" sz="1200" dirty="0">
                <a:solidFill>
                  <a:schemeClr val="bg1"/>
                </a:solidFill>
                <a:latin typeface="CeraGR-Medium" panose="020B0600000000000000" pitchFamily="34" charset="0"/>
              </a:rPr>
              <a:t> </a:t>
            </a:r>
            <a:r>
              <a:rPr lang="it-IT" sz="1200" dirty="0">
                <a:solidFill>
                  <a:schemeClr val="bg1"/>
                </a:solidFill>
                <a:latin typeface="CeraPRO-Light ☞" panose="020B0300000000000000" pitchFamily="34" charset="0"/>
              </a:rPr>
              <a:t>ASSOHOLDING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E4881CA-67B5-BA49-A766-ACE25406A3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873" y="576734"/>
            <a:ext cx="2311833" cy="378989"/>
          </a:xfrm>
          <a:prstGeom prst="rect">
            <a:avLst/>
          </a:prstGeom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6BB85DF1-4719-44FD-8D89-12CB3292A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3569" y="255274"/>
            <a:ext cx="1619355" cy="80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223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062841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9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994387"/>
            <a:ext cx="11417301" cy="606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27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L’ATTRIBUZIONE DEL FONDO IN TRUST IN CORSO DI TRUST E AL TERMINE FINALE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8814D39D-6219-4544-9DA2-A0663523303C}"/>
              </a:ext>
            </a:extLst>
          </p:cNvPr>
          <p:cNvSpPr txBox="1"/>
          <p:nvPr/>
        </p:nvSpPr>
        <p:spPr>
          <a:xfrm>
            <a:off x="6260589" y="2060290"/>
            <a:ext cx="5544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rgbClr val="004C6C"/>
                </a:solidFill>
                <a:latin typeface="CeraPRO-Light ☞" panose="020B0300000000000000" pitchFamily="34" charset="0"/>
              </a:rPr>
              <a:t>Il trustee, al termine finale del trust, distribuisce il fondo secondo le regole dell’atto istitutivo ai beneficiari che hanno diritto.</a:t>
            </a:r>
            <a:endParaRPr lang="it-IT" b="1" dirty="0">
              <a:solidFill>
                <a:srgbClr val="004C6C"/>
              </a:solidFill>
              <a:latin typeface="CeraPRO-Light ☞" panose="020B0300000000000000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56CF17C-DEEB-43D8-AA0E-6ED338AF748B}"/>
              </a:ext>
            </a:extLst>
          </p:cNvPr>
          <p:cNvSpPr txBox="1"/>
          <p:nvPr/>
        </p:nvSpPr>
        <p:spPr>
          <a:xfrm>
            <a:off x="6202733" y="4269690"/>
            <a:ext cx="5544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rgbClr val="004C6C"/>
                </a:solidFill>
                <a:latin typeface="CeraPRO-Light ☞" panose="020B0300000000000000" pitchFamily="34" charset="0"/>
              </a:rPr>
              <a:t>Se l’atto lo prevede, il trustee attribuisce anticipatamente, ai beneficiari che ne hanno diritto e che lo richiedono, una parte del fondo in trust o di un sottofondo.</a:t>
            </a:r>
            <a:endParaRPr lang="it-IT" b="1" dirty="0">
              <a:solidFill>
                <a:srgbClr val="004C6C"/>
              </a:solidFill>
              <a:latin typeface="CeraPRO-Light ☞" panose="020B0300000000000000" pitchFamily="34" charset="0"/>
            </a:endParaRP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650F5E02-94B0-4F7E-929D-AC50AFBAE57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7291" y="2172219"/>
            <a:ext cx="709314" cy="709314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30DF0280-FCDD-4369-A27E-7024F4747D3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1847" y="2792657"/>
            <a:ext cx="657071" cy="657071"/>
          </a:xfrm>
          <a:prstGeom prst="rect">
            <a:avLst/>
          </a:prstGeom>
        </p:spPr>
      </p:pic>
      <p:cxnSp>
        <p:nvCxnSpPr>
          <p:cNvPr id="25" name="Connettore a gomito 24">
            <a:extLst>
              <a:ext uri="{FF2B5EF4-FFF2-40B4-BE49-F238E27FC236}">
                <a16:creationId xmlns:a16="http://schemas.microsoft.com/office/drawing/2014/main" id="{2EA0B752-10C5-44CA-977F-E74747F86E74}"/>
              </a:ext>
            </a:extLst>
          </p:cNvPr>
          <p:cNvCxnSpPr>
            <a:cxnSpLocks/>
          </p:cNvCxnSpPr>
          <p:nvPr/>
        </p:nvCxnSpPr>
        <p:spPr>
          <a:xfrm>
            <a:off x="2752228" y="2568122"/>
            <a:ext cx="1152027" cy="553071"/>
          </a:xfrm>
          <a:prstGeom prst="bentConnector3">
            <a:avLst>
              <a:gd name="adj1" fmla="val 41707"/>
            </a:avLst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ttore a gomito 25">
            <a:extLst>
              <a:ext uri="{FF2B5EF4-FFF2-40B4-BE49-F238E27FC236}">
                <a16:creationId xmlns:a16="http://schemas.microsoft.com/office/drawing/2014/main" id="{C2EC8553-B693-4A08-90AE-4C9B31649853}"/>
              </a:ext>
            </a:extLst>
          </p:cNvPr>
          <p:cNvCxnSpPr>
            <a:cxnSpLocks/>
          </p:cNvCxnSpPr>
          <p:nvPr/>
        </p:nvCxnSpPr>
        <p:spPr>
          <a:xfrm flipV="1">
            <a:off x="2687365" y="2061745"/>
            <a:ext cx="1093065" cy="506377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rgbClr val="00704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28E047E2-757E-4466-BA8F-5DA7A17670C4}"/>
              </a:ext>
            </a:extLst>
          </p:cNvPr>
          <p:cNvCxnSpPr>
            <a:cxnSpLocks/>
          </p:cNvCxnSpPr>
          <p:nvPr/>
        </p:nvCxnSpPr>
        <p:spPr>
          <a:xfrm>
            <a:off x="2713476" y="2568122"/>
            <a:ext cx="2142871" cy="0"/>
          </a:xfrm>
          <a:prstGeom prst="straightConnector1">
            <a:avLst/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Immagine 27">
            <a:extLst>
              <a:ext uri="{FF2B5EF4-FFF2-40B4-BE49-F238E27FC236}">
                <a16:creationId xmlns:a16="http://schemas.microsoft.com/office/drawing/2014/main" id="{3E5C514A-27FD-40A2-A3CC-FD438F29634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2295" y="2159447"/>
            <a:ext cx="734859" cy="734859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6358D419-BCCA-4174-8E59-4CFA2467C17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296" y="1783496"/>
            <a:ext cx="651161" cy="651161"/>
          </a:xfrm>
          <a:prstGeom prst="rect">
            <a:avLst/>
          </a:prstGeom>
        </p:spPr>
      </p:pic>
      <p:grpSp>
        <p:nvGrpSpPr>
          <p:cNvPr id="30" name="Gruppo 29">
            <a:extLst>
              <a:ext uri="{FF2B5EF4-FFF2-40B4-BE49-F238E27FC236}">
                <a16:creationId xmlns:a16="http://schemas.microsoft.com/office/drawing/2014/main" id="{833E3620-9BE0-447C-8DBB-3F82FC09F66E}"/>
              </a:ext>
            </a:extLst>
          </p:cNvPr>
          <p:cNvGrpSpPr/>
          <p:nvPr/>
        </p:nvGrpSpPr>
        <p:grpSpPr>
          <a:xfrm>
            <a:off x="1449932" y="1783496"/>
            <a:ext cx="1249714" cy="1542327"/>
            <a:chOff x="3139440" y="3723984"/>
            <a:chExt cx="1914047" cy="2568906"/>
          </a:xfrm>
          <a:solidFill>
            <a:srgbClr val="00704F"/>
          </a:solidFill>
        </p:grpSpPr>
        <p:sp>
          <p:nvSpPr>
            <p:cNvPr id="33" name="Rettangolo con angoli arrotondati 32">
              <a:extLst>
                <a:ext uri="{FF2B5EF4-FFF2-40B4-BE49-F238E27FC236}">
                  <a16:creationId xmlns:a16="http://schemas.microsoft.com/office/drawing/2014/main" id="{63DE47CC-E92E-4DBC-88E0-7DC2612E8A72}"/>
                </a:ext>
              </a:extLst>
            </p:cNvPr>
            <p:cNvSpPr/>
            <p:nvPr/>
          </p:nvSpPr>
          <p:spPr>
            <a:xfrm>
              <a:off x="3139441" y="3723984"/>
              <a:ext cx="1914046" cy="2568906"/>
            </a:xfrm>
            <a:prstGeom prst="roundRect">
              <a:avLst>
                <a:gd name="adj" fmla="val 10735"/>
              </a:avLst>
            </a:prstGeom>
            <a:grpFill/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it-IT" dirty="0"/>
            </a:p>
          </p:txBody>
        </p:sp>
        <p:pic>
          <p:nvPicPr>
            <p:cNvPr id="34" name="Immagine 33">
              <a:extLst>
                <a:ext uri="{FF2B5EF4-FFF2-40B4-BE49-F238E27FC236}">
                  <a16:creationId xmlns:a16="http://schemas.microsoft.com/office/drawing/2014/main" id="{C2495312-B8DE-4558-981F-0FCE3EEAE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6800" y="3990040"/>
              <a:ext cx="1237036" cy="1237036"/>
            </a:xfrm>
            <a:prstGeom prst="rect">
              <a:avLst/>
            </a:prstGeom>
            <a:grpFill/>
          </p:spPr>
        </p:pic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A44EF9EA-315E-493A-B704-B73AEA5746E5}"/>
                </a:ext>
              </a:extLst>
            </p:cNvPr>
            <p:cNvSpPr txBox="1"/>
            <p:nvPr/>
          </p:nvSpPr>
          <p:spPr>
            <a:xfrm>
              <a:off x="3139440" y="5415329"/>
              <a:ext cx="1814481" cy="334881"/>
            </a:xfrm>
            <a:prstGeom prst="rect">
              <a:avLst/>
            </a:prstGeom>
            <a:grpFill/>
          </p:spPr>
          <p:txBody>
            <a:bodyPr wrap="square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sz="2800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Trust</a:t>
              </a:r>
            </a:p>
          </p:txBody>
        </p:sp>
      </p:grp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F00B5C38-2F3F-441A-B35B-0D183D778C42}"/>
              </a:ext>
            </a:extLst>
          </p:cNvPr>
          <p:cNvCxnSpPr>
            <a:cxnSpLocks/>
          </p:cNvCxnSpPr>
          <p:nvPr/>
        </p:nvCxnSpPr>
        <p:spPr>
          <a:xfrm>
            <a:off x="1042794" y="2554659"/>
            <a:ext cx="348719" cy="0"/>
          </a:xfrm>
          <a:prstGeom prst="straightConnector1">
            <a:avLst/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8" name="Immagine 37">
            <a:extLst>
              <a:ext uri="{FF2B5EF4-FFF2-40B4-BE49-F238E27FC236}">
                <a16:creationId xmlns:a16="http://schemas.microsoft.com/office/drawing/2014/main" id="{6757DEE2-0DA7-4A2D-BF7F-2069E53D32A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0335" y="4563981"/>
            <a:ext cx="734859" cy="734859"/>
          </a:xfrm>
          <a:prstGeom prst="rect">
            <a:avLst/>
          </a:prstGeom>
        </p:spPr>
      </p:pic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1E8587F3-142C-48E1-87C0-18732455B894}"/>
              </a:ext>
            </a:extLst>
          </p:cNvPr>
          <p:cNvCxnSpPr>
            <a:cxnSpLocks/>
          </p:cNvCxnSpPr>
          <p:nvPr/>
        </p:nvCxnSpPr>
        <p:spPr>
          <a:xfrm>
            <a:off x="1020834" y="4959193"/>
            <a:ext cx="348719" cy="0"/>
          </a:xfrm>
          <a:prstGeom prst="straightConnector1">
            <a:avLst/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id="{4EE7C94B-DD64-4CE5-9605-68E6637345DB}"/>
              </a:ext>
            </a:extLst>
          </p:cNvPr>
          <p:cNvSpPr/>
          <p:nvPr/>
        </p:nvSpPr>
        <p:spPr>
          <a:xfrm>
            <a:off x="1450879" y="4235335"/>
            <a:ext cx="1249713" cy="1542327"/>
          </a:xfrm>
          <a:prstGeom prst="roundRect">
            <a:avLst>
              <a:gd name="adj" fmla="val 10735"/>
            </a:avLst>
          </a:prstGeom>
          <a:solidFill>
            <a:srgbClr val="00704F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it-IT" dirty="0"/>
          </a:p>
        </p:txBody>
      </p:sp>
      <p:pic>
        <p:nvPicPr>
          <p:cNvPr id="42" name="Immagine 41">
            <a:extLst>
              <a:ext uri="{FF2B5EF4-FFF2-40B4-BE49-F238E27FC236}">
                <a16:creationId xmlns:a16="http://schemas.microsoft.com/office/drawing/2014/main" id="{D540A973-FF98-44C6-BA89-664FD140EC77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025" y="4395070"/>
            <a:ext cx="807682" cy="742695"/>
          </a:xfrm>
          <a:prstGeom prst="rect">
            <a:avLst/>
          </a:prstGeom>
          <a:solidFill>
            <a:srgbClr val="00704F"/>
          </a:solidFill>
        </p:spPr>
      </p:pic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C325C478-054A-4FE9-AE9E-20710FA1FBCB}"/>
              </a:ext>
            </a:extLst>
          </p:cNvPr>
          <p:cNvSpPr txBox="1"/>
          <p:nvPr/>
        </p:nvSpPr>
        <p:spPr>
          <a:xfrm>
            <a:off x="1450878" y="5250789"/>
            <a:ext cx="1184706" cy="201057"/>
          </a:xfrm>
          <a:prstGeom prst="rect">
            <a:avLst/>
          </a:prstGeom>
          <a:solidFill>
            <a:srgbClr val="00704F"/>
          </a:solidFill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it-IT" sz="2800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Trust</a:t>
            </a:r>
          </a:p>
        </p:txBody>
      </p:sp>
      <p:cxnSp>
        <p:nvCxnSpPr>
          <p:cNvPr id="44" name="Connettore a gomito 43">
            <a:extLst>
              <a:ext uri="{FF2B5EF4-FFF2-40B4-BE49-F238E27FC236}">
                <a16:creationId xmlns:a16="http://schemas.microsoft.com/office/drawing/2014/main" id="{5225D73A-EB1F-40B3-9D16-E242E643019F}"/>
              </a:ext>
            </a:extLst>
          </p:cNvPr>
          <p:cNvCxnSpPr>
            <a:cxnSpLocks/>
          </p:cNvCxnSpPr>
          <p:nvPr/>
        </p:nvCxnSpPr>
        <p:spPr>
          <a:xfrm flipV="1">
            <a:off x="2686995" y="4393173"/>
            <a:ext cx="1478239" cy="598366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6" name="Immagine 45">
            <a:extLst>
              <a:ext uri="{FF2B5EF4-FFF2-40B4-BE49-F238E27FC236}">
                <a16:creationId xmlns:a16="http://schemas.microsoft.com/office/drawing/2014/main" id="{09FEF52D-D7D5-4E7B-AA1A-2794AAB4F6A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267" y="4041195"/>
            <a:ext cx="651161" cy="651161"/>
          </a:xfrm>
          <a:prstGeom prst="rect">
            <a:avLst/>
          </a:prstGeom>
        </p:spPr>
      </p:pic>
      <p:cxnSp>
        <p:nvCxnSpPr>
          <p:cNvPr id="47" name="Connettore a gomito 46">
            <a:extLst>
              <a:ext uri="{FF2B5EF4-FFF2-40B4-BE49-F238E27FC236}">
                <a16:creationId xmlns:a16="http://schemas.microsoft.com/office/drawing/2014/main" id="{BB98F248-57D6-427C-BF76-1861FB8803B2}"/>
              </a:ext>
            </a:extLst>
          </p:cNvPr>
          <p:cNvCxnSpPr>
            <a:cxnSpLocks/>
          </p:cNvCxnSpPr>
          <p:nvPr/>
        </p:nvCxnSpPr>
        <p:spPr>
          <a:xfrm>
            <a:off x="2674117" y="4991539"/>
            <a:ext cx="577083" cy="460307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Rettangolo con angoli arrotondati 48">
            <a:extLst>
              <a:ext uri="{FF2B5EF4-FFF2-40B4-BE49-F238E27FC236}">
                <a16:creationId xmlns:a16="http://schemas.microsoft.com/office/drawing/2014/main" id="{E82A2444-B41D-488E-AFB1-548A59598ED8}"/>
              </a:ext>
            </a:extLst>
          </p:cNvPr>
          <p:cNvSpPr/>
          <p:nvPr/>
        </p:nvSpPr>
        <p:spPr>
          <a:xfrm>
            <a:off x="3315604" y="5179296"/>
            <a:ext cx="1367401" cy="598366"/>
          </a:xfrm>
          <a:prstGeom prst="roundRect">
            <a:avLst>
              <a:gd name="adj" fmla="val 10735"/>
            </a:avLst>
          </a:prstGeom>
          <a:solidFill>
            <a:srgbClr val="007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b="1" dirty="0"/>
              <a:t>Sottofondo</a:t>
            </a:r>
          </a:p>
        </p:txBody>
      </p:sp>
      <p:cxnSp>
        <p:nvCxnSpPr>
          <p:cNvPr id="51" name="Connettore a gomito 50">
            <a:extLst>
              <a:ext uri="{FF2B5EF4-FFF2-40B4-BE49-F238E27FC236}">
                <a16:creationId xmlns:a16="http://schemas.microsoft.com/office/drawing/2014/main" id="{3595F509-617C-4E42-882D-D64CF9E1DE57}"/>
              </a:ext>
            </a:extLst>
          </p:cNvPr>
          <p:cNvCxnSpPr>
            <a:cxnSpLocks/>
          </p:cNvCxnSpPr>
          <p:nvPr/>
        </p:nvCxnSpPr>
        <p:spPr>
          <a:xfrm>
            <a:off x="4659457" y="5524109"/>
            <a:ext cx="495853" cy="408858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Connettore a gomito 52">
            <a:extLst>
              <a:ext uri="{FF2B5EF4-FFF2-40B4-BE49-F238E27FC236}">
                <a16:creationId xmlns:a16="http://schemas.microsoft.com/office/drawing/2014/main" id="{EFC2AE73-2E12-4F7B-8923-971334FC11CF}"/>
              </a:ext>
            </a:extLst>
          </p:cNvPr>
          <p:cNvCxnSpPr>
            <a:cxnSpLocks/>
          </p:cNvCxnSpPr>
          <p:nvPr/>
        </p:nvCxnSpPr>
        <p:spPr>
          <a:xfrm flipV="1">
            <a:off x="4608656" y="5077233"/>
            <a:ext cx="606747" cy="442189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6" name="Immagine 55">
            <a:extLst>
              <a:ext uri="{FF2B5EF4-FFF2-40B4-BE49-F238E27FC236}">
                <a16:creationId xmlns:a16="http://schemas.microsoft.com/office/drawing/2014/main" id="{3A93EE40-595B-49F0-AE4F-710CFD9BB9B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6865" y="4729026"/>
            <a:ext cx="709314" cy="709314"/>
          </a:xfrm>
          <a:prstGeom prst="rect">
            <a:avLst/>
          </a:prstGeom>
        </p:spPr>
      </p:pic>
      <p:pic>
        <p:nvPicPr>
          <p:cNvPr id="57" name="Immagine 56">
            <a:extLst>
              <a:ext uri="{FF2B5EF4-FFF2-40B4-BE49-F238E27FC236}">
                <a16:creationId xmlns:a16="http://schemas.microsoft.com/office/drawing/2014/main" id="{AB116DCE-CA01-433B-91EA-AD67FC98D57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9480" y="5666527"/>
            <a:ext cx="657071" cy="657071"/>
          </a:xfrm>
          <a:prstGeom prst="rect">
            <a:avLst/>
          </a:prstGeom>
        </p:spPr>
      </p:pic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5399CFF2-2119-47C0-AD02-2E2F3F0A5083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242C6D0E-6433-4322-AB56-7D865BBAE328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</p:spTree>
    <p:extLst>
      <p:ext uri="{BB962C8B-B14F-4D97-AF65-F5344CB8AC3E}">
        <p14:creationId xmlns:p14="http://schemas.microsoft.com/office/powerpoint/2010/main" val="38292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181372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10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18052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IL TRUSTEE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0DEDDC6-24F0-4831-B83B-FD5A2C8A8690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7F80DB8-5DA1-4969-BDA0-B771435E2B32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  <p:pic>
        <p:nvPicPr>
          <p:cNvPr id="21" name="Segnaposto immagine 2">
            <a:extLst>
              <a:ext uri="{FF2B5EF4-FFF2-40B4-BE49-F238E27FC236}">
                <a16:creationId xmlns:a16="http://schemas.microsoft.com/office/drawing/2014/main" id="{3D52539D-55E2-41C8-9B19-76D1841467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" r="1802"/>
          <a:stretch>
            <a:fillRect/>
          </a:stretch>
        </p:blipFill>
        <p:spPr>
          <a:xfrm>
            <a:off x="439002" y="2027004"/>
            <a:ext cx="3575298" cy="3708891"/>
          </a:xfrm>
          <a:prstGeom prst="rect">
            <a:avLst/>
          </a:prstGeom>
        </p:spPr>
      </p:pic>
      <p:pic>
        <p:nvPicPr>
          <p:cNvPr id="23" name="Segnaposto immagine 6">
            <a:extLst>
              <a:ext uri="{FF2B5EF4-FFF2-40B4-BE49-F238E27FC236}">
                <a16:creationId xmlns:a16="http://schemas.microsoft.com/office/drawing/2014/main" id="{43BBC261-4A72-4750-A994-7859523AB08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" r="1802"/>
          <a:stretch>
            <a:fillRect/>
          </a:stretch>
        </p:blipFill>
        <p:spPr>
          <a:xfrm>
            <a:off x="8063398" y="2044786"/>
            <a:ext cx="3575298" cy="3708891"/>
          </a:xfrm>
          <a:prstGeom prst="rect">
            <a:avLst/>
          </a:prstGeom>
        </p:spPr>
      </p:pic>
      <p:pic>
        <p:nvPicPr>
          <p:cNvPr id="28" name="Segnaposto immagine 4">
            <a:extLst>
              <a:ext uri="{FF2B5EF4-FFF2-40B4-BE49-F238E27FC236}">
                <a16:creationId xmlns:a16="http://schemas.microsoft.com/office/drawing/2014/main" id="{00281C14-BCE2-40F9-9DD7-18A754444D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" r="1802"/>
          <a:stretch>
            <a:fillRect/>
          </a:stretch>
        </p:blipFill>
        <p:spPr>
          <a:xfrm>
            <a:off x="4251200" y="2027003"/>
            <a:ext cx="3575298" cy="3708891"/>
          </a:xfrm>
          <a:prstGeom prst="rect">
            <a:avLst/>
          </a:prstGeom>
        </p:spPr>
      </p:pic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B0BF3AB6-CE6D-4FC2-A63C-EA3EB31F357C}"/>
              </a:ext>
            </a:extLst>
          </p:cNvPr>
          <p:cNvSpPr txBox="1"/>
          <p:nvPr/>
        </p:nvSpPr>
        <p:spPr>
          <a:xfrm>
            <a:off x="330199" y="5835328"/>
            <a:ext cx="113418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4C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trustee gestisce il patrimonio della famiglia ………….la protegge per quanto possibile ……………………….ne segue l’evoluzione………………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277226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7C7FDFF-2130-A54F-8A53-E8F01C469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4011" y="-32274"/>
            <a:ext cx="12458506" cy="6954819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49DC3E9-4EEB-4E45-8E48-01F1659FA3FD}"/>
              </a:ext>
            </a:extLst>
          </p:cNvPr>
          <p:cNvSpPr txBox="1"/>
          <p:nvPr/>
        </p:nvSpPr>
        <p:spPr>
          <a:xfrm>
            <a:off x="4221483" y="2576469"/>
            <a:ext cx="3733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dirty="0">
                <a:solidFill>
                  <a:schemeClr val="bg1"/>
                </a:solidFill>
                <a:latin typeface="CeraPRO-Medium ☞" panose="020B0600000000000000" pitchFamily="34" charset="0"/>
              </a:rPr>
              <a:t>GRAZIE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A0D62DD-2A94-BF40-BE94-E5CA6A337658}"/>
              </a:ext>
            </a:extLst>
          </p:cNvPr>
          <p:cNvCxnSpPr/>
          <p:nvPr/>
        </p:nvCxnSpPr>
        <p:spPr>
          <a:xfrm>
            <a:off x="371475" y="6282467"/>
            <a:ext cx="114490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836A4E1D-C33F-F143-BA41-A7B9343732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6" y="6522439"/>
            <a:ext cx="11449050" cy="16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B448049-4C58-9E42-B562-097F120C109C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7A83AAC-01EC-8745-9D48-15B07C0CAC9E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0B6FE6C6-914A-7747-83BF-F724EB7850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862" y="2833164"/>
            <a:ext cx="814211" cy="606504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852F5D9-BD4D-1C41-8F80-24F0C1EB4D94}"/>
              </a:ext>
            </a:extLst>
          </p:cNvPr>
          <p:cNvSpPr txBox="1"/>
          <p:nvPr/>
        </p:nvSpPr>
        <p:spPr>
          <a:xfrm>
            <a:off x="2439967" y="2828515"/>
            <a:ext cx="7982696" cy="1200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 algn="ctr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b="1" spc="-4" dirty="0">
                <a:solidFill>
                  <a:srgbClr val="004C6C"/>
                </a:solidFill>
                <a:latin typeface="CeraCY-Bold ☞" panose="020B0600000000000000" pitchFamily="34" charset="0"/>
                <a:cs typeface="Calibri" panose="020F0502020204030204" pitchFamily="34" charset="0"/>
              </a:rPr>
              <a:t>LA GESTIONE DEGLI ASSET IMMOBILIARI </a:t>
            </a:r>
          </a:p>
          <a:p>
            <a:pPr marL="9543" lvl="0" algn="ctr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b="1" spc="-4" dirty="0">
                <a:solidFill>
                  <a:srgbClr val="004C6C"/>
                </a:solidFill>
                <a:latin typeface="CeraCY-Bold ☞" panose="020B0600000000000000" pitchFamily="34" charset="0"/>
                <a:cs typeface="Calibri" panose="020F0502020204030204" pitchFamily="34" charset="0"/>
              </a:rPr>
              <a:t>IN TRUST</a:t>
            </a:r>
          </a:p>
        </p:txBody>
      </p:sp>
    </p:spTree>
    <p:extLst>
      <p:ext uri="{BB962C8B-B14F-4D97-AF65-F5344CB8AC3E}">
        <p14:creationId xmlns:p14="http://schemas.microsoft.com/office/powerpoint/2010/main" val="362040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181372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2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B448049-4C58-9E42-B562-097F120C109C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18052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IL TRUST – SCHEMA DI BASE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3BD0C4B9-458C-1447-9F01-486118549F21}"/>
              </a:ext>
            </a:extLst>
          </p:cNvPr>
          <p:cNvCxnSpPr>
            <a:cxnSpLocks/>
          </p:cNvCxnSpPr>
          <p:nvPr/>
        </p:nvCxnSpPr>
        <p:spPr>
          <a:xfrm flipV="1">
            <a:off x="6939905" y="2594545"/>
            <a:ext cx="4997212" cy="25192"/>
          </a:xfrm>
          <a:prstGeom prst="line">
            <a:avLst/>
          </a:prstGeom>
          <a:ln>
            <a:solidFill>
              <a:srgbClr val="004C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8814D39D-6219-4544-9DA2-A0663523303C}"/>
              </a:ext>
            </a:extLst>
          </p:cNvPr>
          <p:cNvSpPr txBox="1"/>
          <p:nvPr/>
        </p:nvSpPr>
        <p:spPr>
          <a:xfrm>
            <a:off x="6939905" y="1094375"/>
            <a:ext cx="49972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solidFill>
                  <a:srgbClr val="004C6C"/>
                </a:solidFill>
                <a:latin typeface="CeraPRO-Light ☞" panose="020B0300000000000000" pitchFamily="34" charset="0"/>
              </a:rPr>
              <a:t>I trust occorrono tutte le volte che una posizione soggettiva debba essere segregata per una finalità meritevole e l’attuazione della finalità  debba essere rimessa ad un terzo vincolato da obbligazioni fiduciarie in senso proprio.  		</a:t>
            </a:r>
          </a:p>
          <a:p>
            <a:pPr algn="just"/>
            <a:r>
              <a:rPr lang="it-IT" sz="1600" i="1" dirty="0">
                <a:solidFill>
                  <a:srgbClr val="004C6C"/>
                </a:solidFill>
                <a:latin typeface="CeraPRO-Light ☞" panose="020B0300000000000000" pitchFamily="34" charset="0"/>
              </a:rPr>
              <a:t>			Maurizio Lupoi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CB37B02A-8FEC-4B95-845C-71DEBB4E11BB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  <p:sp>
        <p:nvSpPr>
          <p:cNvPr id="25" name="CasellaDiTesto 6">
            <a:extLst>
              <a:ext uri="{FF2B5EF4-FFF2-40B4-BE49-F238E27FC236}">
                <a16:creationId xmlns:a16="http://schemas.microsoft.com/office/drawing/2014/main" id="{1854F189-AF0A-4364-B601-32A2EA0D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665" y="1988795"/>
            <a:ext cx="1839155" cy="63094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3500" dirty="0">
                <a:solidFill>
                  <a:srgbClr val="004C6C"/>
                </a:solidFill>
                <a:latin typeface="Cambria" panose="02040503050406030204" pitchFamily="18" charset="0"/>
              </a:rPr>
              <a:t>Trustee</a:t>
            </a:r>
          </a:p>
        </p:txBody>
      </p:sp>
      <p:sp>
        <p:nvSpPr>
          <p:cNvPr id="26" name="CasellaDiTesto 14">
            <a:extLst>
              <a:ext uri="{FF2B5EF4-FFF2-40B4-BE49-F238E27FC236}">
                <a16:creationId xmlns:a16="http://schemas.microsoft.com/office/drawing/2014/main" id="{9CEBA12F-66D5-43FE-8C34-046EA751E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8604" y="2659411"/>
            <a:ext cx="2393925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t-IT" altLang="it-IT" sz="3500" dirty="0">
                <a:solidFill>
                  <a:srgbClr val="004C6C"/>
                </a:solidFill>
                <a:latin typeface="Cambria" panose="02040503050406030204" pitchFamily="18" charset="0"/>
              </a:rPr>
              <a:t>amministra</a:t>
            </a:r>
          </a:p>
        </p:txBody>
      </p:sp>
      <p:sp>
        <p:nvSpPr>
          <p:cNvPr id="27" name="CasellaDiTesto 14">
            <a:extLst>
              <a:ext uri="{FF2B5EF4-FFF2-40B4-BE49-F238E27FC236}">
                <a16:creationId xmlns:a16="http://schemas.microsoft.com/office/drawing/2014/main" id="{53F7A354-0DAB-4E32-9CE6-8E97628CD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534" y="3242467"/>
            <a:ext cx="27437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t-IT" altLang="it-IT" sz="3500" dirty="0">
                <a:solidFill>
                  <a:srgbClr val="004C6C"/>
                </a:solidFill>
                <a:latin typeface="Cambria" panose="02040503050406030204" pitchFamily="18" charset="0"/>
              </a:rPr>
              <a:t>nell’interesse</a:t>
            </a:r>
          </a:p>
        </p:txBody>
      </p:sp>
      <p:sp>
        <p:nvSpPr>
          <p:cNvPr id="29" name="CasellaDiTesto 6">
            <a:extLst>
              <a:ext uri="{FF2B5EF4-FFF2-40B4-BE49-F238E27FC236}">
                <a16:creationId xmlns:a16="http://schemas.microsoft.com/office/drawing/2014/main" id="{04AE8274-2686-4BEE-8A1B-AADD1E069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2529" y="3947984"/>
            <a:ext cx="2262158" cy="63094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3500" dirty="0">
                <a:solidFill>
                  <a:srgbClr val="004C6C"/>
                </a:solidFill>
                <a:latin typeface="Cambria" panose="02040503050406030204" pitchFamily="18" charset="0"/>
              </a:rPr>
              <a:t>Beneficiari</a:t>
            </a:r>
          </a:p>
        </p:txBody>
      </p:sp>
      <p:sp>
        <p:nvSpPr>
          <p:cNvPr id="30" name="CasellaDiTesto 14">
            <a:extLst>
              <a:ext uri="{FF2B5EF4-FFF2-40B4-BE49-F238E27FC236}">
                <a16:creationId xmlns:a16="http://schemas.microsoft.com/office/drawing/2014/main" id="{3E50B117-3E19-401F-8DCF-1547DB7F0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042" y="5051472"/>
            <a:ext cx="192328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t-IT" altLang="it-IT" sz="3500" dirty="0">
                <a:solidFill>
                  <a:srgbClr val="004C6C"/>
                </a:solidFill>
                <a:latin typeface="Cambria" panose="02040503050406030204" pitchFamily="18" charset="0"/>
              </a:rPr>
              <a:t>sorveglia</a:t>
            </a:r>
          </a:p>
        </p:txBody>
      </p:sp>
      <p:sp>
        <p:nvSpPr>
          <p:cNvPr id="33" name="CasellaDiTesto 6">
            <a:extLst>
              <a:ext uri="{FF2B5EF4-FFF2-40B4-BE49-F238E27FC236}">
                <a16:creationId xmlns:a16="http://schemas.microsoft.com/office/drawing/2014/main" id="{5B79BFFF-0DA1-42C8-98CB-25FA602F8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180" y="5747782"/>
            <a:ext cx="2188228" cy="63094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it-IT" altLang="it-IT" sz="3500" dirty="0">
                <a:solidFill>
                  <a:srgbClr val="004C6C"/>
                </a:solidFill>
                <a:latin typeface="Cambria" panose="02040503050406030204" pitchFamily="18" charset="0"/>
              </a:rPr>
              <a:t>Guardiano</a:t>
            </a:r>
          </a:p>
        </p:txBody>
      </p:sp>
      <p:sp>
        <p:nvSpPr>
          <p:cNvPr id="34" name="CasellaDiTesto 6">
            <a:extLst>
              <a:ext uri="{FF2B5EF4-FFF2-40B4-BE49-F238E27FC236}">
                <a16:creationId xmlns:a16="http://schemas.microsoft.com/office/drawing/2014/main" id="{5183F1E2-B4C1-431B-BF2F-C0E0B6856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062" y="3947984"/>
            <a:ext cx="2546531" cy="63094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it-IT" altLang="it-IT" sz="3500" dirty="0">
                <a:solidFill>
                  <a:srgbClr val="004C6C"/>
                </a:solidFill>
              </a:rPr>
              <a:t>Disponente/i</a:t>
            </a:r>
          </a:p>
        </p:txBody>
      </p:sp>
      <p:sp>
        <p:nvSpPr>
          <p:cNvPr id="35" name="CasellaDiTesto 14">
            <a:extLst>
              <a:ext uri="{FF2B5EF4-FFF2-40B4-BE49-F238E27FC236}">
                <a16:creationId xmlns:a16="http://schemas.microsoft.com/office/drawing/2014/main" id="{28E19A3C-FC1C-499A-9242-5312E55BC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215" y="2974882"/>
            <a:ext cx="1914307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t-IT" altLang="it-IT" sz="3500" dirty="0">
                <a:solidFill>
                  <a:srgbClr val="004C6C"/>
                </a:solidFill>
                <a:latin typeface="Cambria" panose="02040503050406030204" pitchFamily="18" charset="0"/>
              </a:rPr>
              <a:t>istituisce</a:t>
            </a:r>
          </a:p>
        </p:txBody>
      </p:sp>
      <p:sp>
        <p:nvSpPr>
          <p:cNvPr id="36" name="Elaborazione alternativa 35">
            <a:extLst>
              <a:ext uri="{FF2B5EF4-FFF2-40B4-BE49-F238E27FC236}">
                <a16:creationId xmlns:a16="http://schemas.microsoft.com/office/drawing/2014/main" id="{0FDAB127-74F6-485C-9612-C638B22F1BA7}"/>
              </a:ext>
            </a:extLst>
          </p:cNvPr>
          <p:cNvSpPr/>
          <p:nvPr/>
        </p:nvSpPr>
        <p:spPr>
          <a:xfrm>
            <a:off x="3955090" y="3478968"/>
            <a:ext cx="2984815" cy="1512297"/>
          </a:xfrm>
          <a:prstGeom prst="flowChartAlternateProcess">
            <a:avLst/>
          </a:prstGeom>
          <a:solidFill>
            <a:srgbClr val="00704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7198"/>
          </a:p>
        </p:txBody>
      </p:sp>
      <p:sp>
        <p:nvSpPr>
          <p:cNvPr id="37" name="CasellaDiTesto 6">
            <a:extLst>
              <a:ext uri="{FF2B5EF4-FFF2-40B4-BE49-F238E27FC236}">
                <a16:creationId xmlns:a16="http://schemas.microsoft.com/office/drawing/2014/main" id="{7F285F58-E04B-40DC-B698-91FCE9AE2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2568" y="3926786"/>
            <a:ext cx="2776145" cy="63094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it-IT" altLang="it-IT" sz="3500" dirty="0">
                <a:solidFill>
                  <a:schemeClr val="bg1"/>
                </a:solidFill>
              </a:rPr>
              <a:t>Fondo in Trust</a:t>
            </a:r>
          </a:p>
        </p:txBody>
      </p:sp>
      <p:sp>
        <p:nvSpPr>
          <p:cNvPr id="39" name="Freccia a destra 38">
            <a:extLst>
              <a:ext uri="{FF2B5EF4-FFF2-40B4-BE49-F238E27FC236}">
                <a16:creationId xmlns:a16="http://schemas.microsoft.com/office/drawing/2014/main" id="{B2B9D8D9-AA46-4746-8E3B-CC70F99B31D4}"/>
              </a:ext>
            </a:extLst>
          </p:cNvPr>
          <p:cNvSpPr/>
          <p:nvPr/>
        </p:nvSpPr>
        <p:spPr>
          <a:xfrm>
            <a:off x="7144408" y="3947984"/>
            <a:ext cx="999162" cy="630942"/>
          </a:xfrm>
          <a:prstGeom prst="rightArrow">
            <a:avLst/>
          </a:prstGeom>
          <a:solidFill>
            <a:srgbClr val="00704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7198"/>
          </a:p>
        </p:txBody>
      </p:sp>
      <p:sp>
        <p:nvSpPr>
          <p:cNvPr id="40" name="Freccia in su 39">
            <a:extLst>
              <a:ext uri="{FF2B5EF4-FFF2-40B4-BE49-F238E27FC236}">
                <a16:creationId xmlns:a16="http://schemas.microsoft.com/office/drawing/2014/main" id="{C6C79043-7FB9-42F9-9B54-A429A0AAA4EE}"/>
              </a:ext>
            </a:extLst>
          </p:cNvPr>
          <p:cNvSpPr/>
          <p:nvPr/>
        </p:nvSpPr>
        <p:spPr>
          <a:xfrm>
            <a:off x="5220252" y="5100048"/>
            <a:ext cx="454490" cy="533789"/>
          </a:xfrm>
          <a:prstGeom prst="upArrow">
            <a:avLst/>
          </a:prstGeom>
          <a:solidFill>
            <a:srgbClr val="00704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7198"/>
          </a:p>
        </p:txBody>
      </p:sp>
      <p:sp>
        <p:nvSpPr>
          <p:cNvPr id="42" name="Freccia in su 41">
            <a:extLst>
              <a:ext uri="{FF2B5EF4-FFF2-40B4-BE49-F238E27FC236}">
                <a16:creationId xmlns:a16="http://schemas.microsoft.com/office/drawing/2014/main" id="{730A7779-9374-4CBD-B153-76B0B913700E}"/>
              </a:ext>
            </a:extLst>
          </p:cNvPr>
          <p:cNvSpPr/>
          <p:nvPr/>
        </p:nvSpPr>
        <p:spPr>
          <a:xfrm>
            <a:off x="5197972" y="2699538"/>
            <a:ext cx="462644" cy="629069"/>
          </a:xfrm>
          <a:prstGeom prst="upArrow">
            <a:avLst/>
          </a:prstGeom>
          <a:solidFill>
            <a:srgbClr val="00704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7198">
              <a:solidFill>
                <a:srgbClr val="00704F"/>
              </a:solidFill>
            </a:endParaRPr>
          </a:p>
        </p:txBody>
      </p:sp>
      <p:sp>
        <p:nvSpPr>
          <p:cNvPr id="43" name="Freccia a destra 42">
            <a:extLst>
              <a:ext uri="{FF2B5EF4-FFF2-40B4-BE49-F238E27FC236}">
                <a16:creationId xmlns:a16="http://schemas.microsoft.com/office/drawing/2014/main" id="{EFC149DB-5987-4883-B3D8-B4101A7A5941}"/>
              </a:ext>
            </a:extLst>
          </p:cNvPr>
          <p:cNvSpPr/>
          <p:nvPr/>
        </p:nvSpPr>
        <p:spPr>
          <a:xfrm>
            <a:off x="2853677" y="3947984"/>
            <a:ext cx="999162" cy="630942"/>
          </a:xfrm>
          <a:prstGeom prst="rightArrow">
            <a:avLst/>
          </a:prstGeom>
          <a:solidFill>
            <a:srgbClr val="00704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7198"/>
          </a:p>
        </p:txBody>
      </p:sp>
    </p:spTree>
    <p:extLst>
      <p:ext uri="{BB962C8B-B14F-4D97-AF65-F5344CB8AC3E}">
        <p14:creationId xmlns:p14="http://schemas.microsoft.com/office/powerpoint/2010/main" val="359485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181372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3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18052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PERCH</a:t>
            </a:r>
            <a:r>
              <a:rPr lang="it-IT" sz="3200" b="0" i="0" dirty="0">
                <a:solidFill>
                  <a:srgbClr val="004C6C"/>
                </a:solidFill>
                <a:effectLst/>
                <a:latin typeface="Google Sans"/>
              </a:rPr>
              <a:t>É UN TRUST?</a:t>
            </a:r>
            <a:endParaRPr lang="it-IT" sz="3200" spc="-4" dirty="0">
              <a:solidFill>
                <a:srgbClr val="004C6C"/>
              </a:solidFill>
              <a:latin typeface="CeraCY-Medium ☞" panose="020B0600000000000000" pitchFamily="34" charset="0"/>
              <a:cs typeface="Calibri" panose="020F050202020403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D68637A-5A39-834E-BE53-07902A64B512}"/>
              </a:ext>
            </a:extLst>
          </p:cNvPr>
          <p:cNvSpPr txBox="1"/>
          <p:nvPr/>
        </p:nvSpPr>
        <p:spPr>
          <a:xfrm>
            <a:off x="401526" y="1940874"/>
            <a:ext cx="11274646" cy="44521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pianificare una successione;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proteggere i soggetti deboli e/o disabili;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garantire integrità al patrimonio personale;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la gestione dei rapporti patrimoniali se ha un legame di fatto;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garantire la conservazione dell’impresa e facilitare il passaggio generazionale;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gestire le ipoteche;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gestire dei beni nell’ambito di una procedura concorsuale;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garantirsi una vecchiaia serena e dignitosa;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per risolvere le problematiche di gestione dei beni nelle crisi di coppia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4C6C"/>
                </a:solidFill>
                <a:effectLst/>
                <a:uLnTx/>
                <a:uFillTx/>
                <a:latin typeface="CeraPRO-Light ☞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01D1CBA-C5D4-4E41-9834-6EA87F78EB09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72B474D-35B7-49D9-9C87-40DA7F93B507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</p:spTree>
    <p:extLst>
      <p:ext uri="{BB962C8B-B14F-4D97-AF65-F5344CB8AC3E}">
        <p14:creationId xmlns:p14="http://schemas.microsoft.com/office/powerpoint/2010/main" val="380851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045908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4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01119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L’ATTO ISTITUTIVO E GLI APPORTI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8814D39D-6219-4544-9DA2-A0663523303C}"/>
              </a:ext>
            </a:extLst>
          </p:cNvPr>
          <p:cNvSpPr txBox="1"/>
          <p:nvPr/>
        </p:nvSpPr>
        <p:spPr>
          <a:xfrm>
            <a:off x="6202733" y="1787876"/>
            <a:ext cx="5544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rgbClr val="004C6C"/>
                </a:solidFill>
                <a:latin typeface="CeraPRO-Light ☞" panose="020B0300000000000000" pitchFamily="34" charset="0"/>
              </a:rPr>
              <a:t>Il disponente stabilisce le regole dell’atto istitutivo a cui il trustee si dovrà scrupolosamente attenere nella gestione del fondo in trust; declina la categoria dei beneficiari, stabilisce chi sarà il trustee ed il guardiano ed i meccanismi di sostituzione.</a:t>
            </a:r>
            <a:endParaRPr lang="it-IT" b="1" dirty="0">
              <a:solidFill>
                <a:srgbClr val="004C6C"/>
              </a:solidFill>
              <a:latin typeface="CeraPRO-Light ☞" panose="020B0300000000000000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56CF17C-DEEB-43D8-AA0E-6ED338AF748B}"/>
              </a:ext>
            </a:extLst>
          </p:cNvPr>
          <p:cNvSpPr txBox="1"/>
          <p:nvPr/>
        </p:nvSpPr>
        <p:spPr>
          <a:xfrm>
            <a:off x="6260590" y="4301751"/>
            <a:ext cx="55447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solidFill>
                  <a:srgbClr val="004C6C"/>
                </a:solidFill>
                <a:latin typeface="CeraPRO-Light ☞" panose="020B0300000000000000" pitchFamily="34" charset="0"/>
              </a:rPr>
              <a:t>Gli apporti al fondo possono essere contestuali all’autentica dell’atto istitutivo o successivi, fino al giorno antecedente il termine finale; apportando i beni il disponente può stabilire regole precise di gestione e destinazione.</a:t>
            </a:r>
            <a:endParaRPr lang="it-IT" b="1" dirty="0">
              <a:solidFill>
                <a:srgbClr val="004C6C"/>
              </a:solidFill>
              <a:latin typeface="CeraPRO-Light ☞" panose="020B0300000000000000" pitchFamily="34" charset="0"/>
            </a:endParaRP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650F5E02-94B0-4F7E-929D-AC50AFBAE57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7291" y="2172219"/>
            <a:ext cx="709314" cy="709314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30DF0280-FCDD-4369-A27E-7024F4747D3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1847" y="2792657"/>
            <a:ext cx="657071" cy="657071"/>
          </a:xfrm>
          <a:prstGeom prst="rect">
            <a:avLst/>
          </a:prstGeom>
        </p:spPr>
      </p:pic>
      <p:cxnSp>
        <p:nvCxnSpPr>
          <p:cNvPr id="25" name="Connettore a gomito 24">
            <a:extLst>
              <a:ext uri="{FF2B5EF4-FFF2-40B4-BE49-F238E27FC236}">
                <a16:creationId xmlns:a16="http://schemas.microsoft.com/office/drawing/2014/main" id="{2EA0B752-10C5-44CA-977F-E74747F86E74}"/>
              </a:ext>
            </a:extLst>
          </p:cNvPr>
          <p:cNvCxnSpPr>
            <a:cxnSpLocks/>
          </p:cNvCxnSpPr>
          <p:nvPr/>
        </p:nvCxnSpPr>
        <p:spPr>
          <a:xfrm>
            <a:off x="2752228" y="2568122"/>
            <a:ext cx="1152027" cy="553071"/>
          </a:xfrm>
          <a:prstGeom prst="bentConnector3">
            <a:avLst>
              <a:gd name="adj1" fmla="val 41707"/>
            </a:avLst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ttore a gomito 25">
            <a:extLst>
              <a:ext uri="{FF2B5EF4-FFF2-40B4-BE49-F238E27FC236}">
                <a16:creationId xmlns:a16="http://schemas.microsoft.com/office/drawing/2014/main" id="{C2EC8553-B693-4A08-90AE-4C9B31649853}"/>
              </a:ext>
            </a:extLst>
          </p:cNvPr>
          <p:cNvCxnSpPr>
            <a:cxnSpLocks/>
          </p:cNvCxnSpPr>
          <p:nvPr/>
        </p:nvCxnSpPr>
        <p:spPr>
          <a:xfrm flipV="1">
            <a:off x="2687365" y="2061745"/>
            <a:ext cx="1093065" cy="506377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rgbClr val="00704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28E047E2-757E-4466-BA8F-5DA7A17670C4}"/>
              </a:ext>
            </a:extLst>
          </p:cNvPr>
          <p:cNvCxnSpPr>
            <a:cxnSpLocks/>
          </p:cNvCxnSpPr>
          <p:nvPr/>
        </p:nvCxnSpPr>
        <p:spPr>
          <a:xfrm>
            <a:off x="2713476" y="2568122"/>
            <a:ext cx="2142871" cy="0"/>
          </a:xfrm>
          <a:prstGeom prst="straightConnector1">
            <a:avLst/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Immagine 27">
            <a:extLst>
              <a:ext uri="{FF2B5EF4-FFF2-40B4-BE49-F238E27FC236}">
                <a16:creationId xmlns:a16="http://schemas.microsoft.com/office/drawing/2014/main" id="{3E5C514A-27FD-40A2-A3CC-FD438F29634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2295" y="2159447"/>
            <a:ext cx="734859" cy="734859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6358D419-BCCA-4174-8E59-4CFA2467C17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296" y="1783496"/>
            <a:ext cx="651161" cy="651161"/>
          </a:xfrm>
          <a:prstGeom prst="rect">
            <a:avLst/>
          </a:prstGeom>
        </p:spPr>
      </p:pic>
      <p:grpSp>
        <p:nvGrpSpPr>
          <p:cNvPr id="30" name="Gruppo 29">
            <a:extLst>
              <a:ext uri="{FF2B5EF4-FFF2-40B4-BE49-F238E27FC236}">
                <a16:creationId xmlns:a16="http://schemas.microsoft.com/office/drawing/2014/main" id="{833E3620-9BE0-447C-8DBB-3F82FC09F66E}"/>
              </a:ext>
            </a:extLst>
          </p:cNvPr>
          <p:cNvGrpSpPr/>
          <p:nvPr/>
        </p:nvGrpSpPr>
        <p:grpSpPr>
          <a:xfrm>
            <a:off x="1449932" y="1783496"/>
            <a:ext cx="1249714" cy="1542327"/>
            <a:chOff x="3139440" y="3723984"/>
            <a:chExt cx="1914047" cy="2568906"/>
          </a:xfrm>
          <a:solidFill>
            <a:srgbClr val="00704F"/>
          </a:solidFill>
        </p:grpSpPr>
        <p:sp>
          <p:nvSpPr>
            <p:cNvPr id="33" name="Rettangolo con angoli arrotondati 32">
              <a:extLst>
                <a:ext uri="{FF2B5EF4-FFF2-40B4-BE49-F238E27FC236}">
                  <a16:creationId xmlns:a16="http://schemas.microsoft.com/office/drawing/2014/main" id="{63DE47CC-E92E-4DBC-88E0-7DC2612E8A72}"/>
                </a:ext>
              </a:extLst>
            </p:cNvPr>
            <p:cNvSpPr/>
            <p:nvPr/>
          </p:nvSpPr>
          <p:spPr>
            <a:xfrm>
              <a:off x="3139441" y="3723984"/>
              <a:ext cx="1914046" cy="2568906"/>
            </a:xfrm>
            <a:prstGeom prst="roundRect">
              <a:avLst>
                <a:gd name="adj" fmla="val 10735"/>
              </a:avLst>
            </a:prstGeom>
            <a:grpFill/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it-IT" dirty="0"/>
            </a:p>
          </p:txBody>
        </p:sp>
        <p:pic>
          <p:nvPicPr>
            <p:cNvPr id="34" name="Immagine 33">
              <a:extLst>
                <a:ext uri="{FF2B5EF4-FFF2-40B4-BE49-F238E27FC236}">
                  <a16:creationId xmlns:a16="http://schemas.microsoft.com/office/drawing/2014/main" id="{C2495312-B8DE-4558-981F-0FCE3EEAE01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6800" y="3990040"/>
              <a:ext cx="1237036" cy="1237036"/>
            </a:xfrm>
            <a:prstGeom prst="rect">
              <a:avLst/>
            </a:prstGeom>
            <a:grpFill/>
          </p:spPr>
        </p:pic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A44EF9EA-315E-493A-B704-B73AEA5746E5}"/>
                </a:ext>
              </a:extLst>
            </p:cNvPr>
            <p:cNvSpPr txBox="1"/>
            <p:nvPr/>
          </p:nvSpPr>
          <p:spPr>
            <a:xfrm>
              <a:off x="3139440" y="5415329"/>
              <a:ext cx="1814481" cy="334881"/>
            </a:xfrm>
            <a:prstGeom prst="rect">
              <a:avLst/>
            </a:prstGeom>
            <a:grpFill/>
          </p:spPr>
          <p:txBody>
            <a:bodyPr wrap="square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sz="2800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Trust</a:t>
              </a:r>
            </a:p>
          </p:txBody>
        </p:sp>
      </p:grp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F00B5C38-2F3F-441A-B35B-0D183D778C42}"/>
              </a:ext>
            </a:extLst>
          </p:cNvPr>
          <p:cNvCxnSpPr>
            <a:cxnSpLocks/>
          </p:cNvCxnSpPr>
          <p:nvPr/>
        </p:nvCxnSpPr>
        <p:spPr>
          <a:xfrm>
            <a:off x="1042794" y="2554659"/>
            <a:ext cx="348719" cy="0"/>
          </a:xfrm>
          <a:prstGeom prst="straightConnector1">
            <a:avLst/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8" name="Immagine 37">
            <a:extLst>
              <a:ext uri="{FF2B5EF4-FFF2-40B4-BE49-F238E27FC236}">
                <a16:creationId xmlns:a16="http://schemas.microsoft.com/office/drawing/2014/main" id="{6757DEE2-0DA7-4A2D-BF7F-2069E53D32A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0335" y="4563981"/>
            <a:ext cx="734859" cy="734859"/>
          </a:xfrm>
          <a:prstGeom prst="rect">
            <a:avLst/>
          </a:prstGeom>
        </p:spPr>
      </p:pic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1E8587F3-142C-48E1-87C0-18732455B894}"/>
              </a:ext>
            </a:extLst>
          </p:cNvPr>
          <p:cNvCxnSpPr>
            <a:cxnSpLocks/>
          </p:cNvCxnSpPr>
          <p:nvPr/>
        </p:nvCxnSpPr>
        <p:spPr>
          <a:xfrm>
            <a:off x="1020834" y="4959193"/>
            <a:ext cx="348719" cy="0"/>
          </a:xfrm>
          <a:prstGeom prst="straightConnector1">
            <a:avLst/>
          </a:prstGeom>
          <a:ln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id="{4EE7C94B-DD64-4CE5-9605-68E6637345DB}"/>
              </a:ext>
            </a:extLst>
          </p:cNvPr>
          <p:cNvSpPr/>
          <p:nvPr/>
        </p:nvSpPr>
        <p:spPr>
          <a:xfrm>
            <a:off x="1450879" y="4235335"/>
            <a:ext cx="1249713" cy="1542327"/>
          </a:xfrm>
          <a:prstGeom prst="roundRect">
            <a:avLst>
              <a:gd name="adj" fmla="val 10735"/>
            </a:avLst>
          </a:prstGeom>
          <a:solidFill>
            <a:srgbClr val="00704F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it-IT" dirty="0"/>
          </a:p>
        </p:txBody>
      </p:sp>
      <p:pic>
        <p:nvPicPr>
          <p:cNvPr id="42" name="Immagine 41">
            <a:extLst>
              <a:ext uri="{FF2B5EF4-FFF2-40B4-BE49-F238E27FC236}">
                <a16:creationId xmlns:a16="http://schemas.microsoft.com/office/drawing/2014/main" id="{D540A973-FF98-44C6-BA89-664FD140EC77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025" y="4395070"/>
            <a:ext cx="807682" cy="742695"/>
          </a:xfrm>
          <a:prstGeom prst="rect">
            <a:avLst/>
          </a:prstGeom>
          <a:solidFill>
            <a:srgbClr val="00704F"/>
          </a:solidFill>
        </p:spPr>
      </p:pic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C325C478-054A-4FE9-AE9E-20710FA1FBCB}"/>
              </a:ext>
            </a:extLst>
          </p:cNvPr>
          <p:cNvSpPr txBox="1"/>
          <p:nvPr/>
        </p:nvSpPr>
        <p:spPr>
          <a:xfrm>
            <a:off x="1450878" y="5250789"/>
            <a:ext cx="1184706" cy="201057"/>
          </a:xfrm>
          <a:prstGeom prst="rect">
            <a:avLst/>
          </a:prstGeom>
          <a:solidFill>
            <a:srgbClr val="00704F"/>
          </a:solidFill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it-IT" sz="2800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Trust</a:t>
            </a:r>
          </a:p>
        </p:txBody>
      </p:sp>
      <p:cxnSp>
        <p:nvCxnSpPr>
          <p:cNvPr id="44" name="Connettore a gomito 43">
            <a:extLst>
              <a:ext uri="{FF2B5EF4-FFF2-40B4-BE49-F238E27FC236}">
                <a16:creationId xmlns:a16="http://schemas.microsoft.com/office/drawing/2014/main" id="{5225D73A-EB1F-40B3-9D16-E242E643019F}"/>
              </a:ext>
            </a:extLst>
          </p:cNvPr>
          <p:cNvCxnSpPr>
            <a:cxnSpLocks/>
          </p:cNvCxnSpPr>
          <p:nvPr/>
        </p:nvCxnSpPr>
        <p:spPr>
          <a:xfrm flipV="1">
            <a:off x="2686995" y="4393173"/>
            <a:ext cx="1478239" cy="598366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6" name="Immagine 45">
            <a:extLst>
              <a:ext uri="{FF2B5EF4-FFF2-40B4-BE49-F238E27FC236}">
                <a16:creationId xmlns:a16="http://schemas.microsoft.com/office/drawing/2014/main" id="{09FEF52D-D7D5-4E7B-AA1A-2794AAB4F6A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267" y="4041195"/>
            <a:ext cx="651161" cy="651161"/>
          </a:xfrm>
          <a:prstGeom prst="rect">
            <a:avLst/>
          </a:prstGeom>
        </p:spPr>
      </p:pic>
      <p:cxnSp>
        <p:nvCxnSpPr>
          <p:cNvPr id="47" name="Connettore a gomito 46">
            <a:extLst>
              <a:ext uri="{FF2B5EF4-FFF2-40B4-BE49-F238E27FC236}">
                <a16:creationId xmlns:a16="http://schemas.microsoft.com/office/drawing/2014/main" id="{BB98F248-57D6-427C-BF76-1861FB8803B2}"/>
              </a:ext>
            </a:extLst>
          </p:cNvPr>
          <p:cNvCxnSpPr>
            <a:cxnSpLocks/>
          </p:cNvCxnSpPr>
          <p:nvPr/>
        </p:nvCxnSpPr>
        <p:spPr>
          <a:xfrm>
            <a:off x="2674117" y="4991539"/>
            <a:ext cx="577083" cy="460307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Rettangolo con angoli arrotondati 48">
            <a:extLst>
              <a:ext uri="{FF2B5EF4-FFF2-40B4-BE49-F238E27FC236}">
                <a16:creationId xmlns:a16="http://schemas.microsoft.com/office/drawing/2014/main" id="{E82A2444-B41D-488E-AFB1-548A59598ED8}"/>
              </a:ext>
            </a:extLst>
          </p:cNvPr>
          <p:cNvSpPr/>
          <p:nvPr/>
        </p:nvSpPr>
        <p:spPr>
          <a:xfrm>
            <a:off x="3315604" y="5179296"/>
            <a:ext cx="1367401" cy="598366"/>
          </a:xfrm>
          <a:prstGeom prst="roundRect">
            <a:avLst>
              <a:gd name="adj" fmla="val 10735"/>
            </a:avLst>
          </a:prstGeom>
          <a:solidFill>
            <a:srgbClr val="007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it-IT" b="1" dirty="0"/>
              <a:t>Sottofondo</a:t>
            </a:r>
          </a:p>
        </p:txBody>
      </p:sp>
      <p:cxnSp>
        <p:nvCxnSpPr>
          <p:cNvPr id="51" name="Connettore a gomito 50">
            <a:extLst>
              <a:ext uri="{FF2B5EF4-FFF2-40B4-BE49-F238E27FC236}">
                <a16:creationId xmlns:a16="http://schemas.microsoft.com/office/drawing/2014/main" id="{3595F509-617C-4E42-882D-D64CF9E1DE57}"/>
              </a:ext>
            </a:extLst>
          </p:cNvPr>
          <p:cNvCxnSpPr>
            <a:cxnSpLocks/>
          </p:cNvCxnSpPr>
          <p:nvPr/>
        </p:nvCxnSpPr>
        <p:spPr>
          <a:xfrm>
            <a:off x="4659457" y="5524109"/>
            <a:ext cx="495853" cy="408858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Connettore a gomito 52">
            <a:extLst>
              <a:ext uri="{FF2B5EF4-FFF2-40B4-BE49-F238E27FC236}">
                <a16:creationId xmlns:a16="http://schemas.microsoft.com/office/drawing/2014/main" id="{EFC2AE73-2E12-4F7B-8923-971334FC11CF}"/>
              </a:ext>
            </a:extLst>
          </p:cNvPr>
          <p:cNvCxnSpPr>
            <a:cxnSpLocks/>
          </p:cNvCxnSpPr>
          <p:nvPr/>
        </p:nvCxnSpPr>
        <p:spPr>
          <a:xfrm flipV="1">
            <a:off x="4608656" y="5077233"/>
            <a:ext cx="606747" cy="442189"/>
          </a:xfrm>
          <a:prstGeom prst="bentConnector3">
            <a:avLst>
              <a:gd name="adj1" fmla="val 50000"/>
            </a:avLst>
          </a:prstGeom>
          <a:ln w="12700">
            <a:solidFill>
              <a:srgbClr val="00704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6" name="Immagine 55">
            <a:extLst>
              <a:ext uri="{FF2B5EF4-FFF2-40B4-BE49-F238E27FC236}">
                <a16:creationId xmlns:a16="http://schemas.microsoft.com/office/drawing/2014/main" id="{3A93EE40-595B-49F0-AE4F-710CFD9BB9B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6865" y="4729026"/>
            <a:ext cx="709314" cy="709314"/>
          </a:xfrm>
          <a:prstGeom prst="rect">
            <a:avLst/>
          </a:prstGeom>
        </p:spPr>
      </p:pic>
      <p:pic>
        <p:nvPicPr>
          <p:cNvPr id="57" name="Immagine 56">
            <a:extLst>
              <a:ext uri="{FF2B5EF4-FFF2-40B4-BE49-F238E27FC236}">
                <a16:creationId xmlns:a16="http://schemas.microsoft.com/office/drawing/2014/main" id="{AB116DCE-CA01-433B-91EA-AD67FC98D57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9480" y="5666527"/>
            <a:ext cx="657071" cy="657071"/>
          </a:xfrm>
          <a:prstGeom prst="rect">
            <a:avLst/>
          </a:prstGeom>
        </p:spPr>
      </p:pic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5399CFF2-2119-47C0-AD02-2E2F3F0A5083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242C6D0E-6433-4322-AB56-7D865BBAE328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</p:spTree>
    <p:extLst>
      <p:ext uri="{BB962C8B-B14F-4D97-AF65-F5344CB8AC3E}">
        <p14:creationId xmlns:p14="http://schemas.microsoft.com/office/powerpoint/2010/main" val="366753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181372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5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18052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ELEMENTI IMPORTANTI DA CONSIDERARE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D68637A-5A39-834E-BE53-07902A64B512}"/>
              </a:ext>
            </a:extLst>
          </p:cNvPr>
          <p:cNvSpPr txBox="1"/>
          <p:nvPr/>
        </p:nvSpPr>
        <p:spPr>
          <a:xfrm>
            <a:off x="401526" y="1890075"/>
            <a:ext cx="11274646" cy="44521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La durata del Trust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La scelta della Legge regolatrice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La scelta del trustee ed i meccanismi di sostituzione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La scelta del guardiano ed i meccanismi di sostituzione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 beneficiari e la suddivisione delle classi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u="sng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Il potere di anticipazione e di risistemazione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b="1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Le conseguenze fiscali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b="1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 beni da apportare e la loro gestione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Le modifiche possibili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rgbClr val="004C6C"/>
              </a:solidFill>
              <a:effectLst/>
              <a:uLnTx/>
              <a:uFillTx/>
              <a:latin typeface="CeraPRO-Light ☞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0DEDDC6-24F0-4831-B83B-FD5A2C8A8690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7F80DB8-5DA1-4969-BDA0-B771435E2B32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</p:spTree>
    <p:extLst>
      <p:ext uri="{BB962C8B-B14F-4D97-AF65-F5344CB8AC3E}">
        <p14:creationId xmlns:p14="http://schemas.microsoft.com/office/powerpoint/2010/main" val="207576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181372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6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18052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LA GESTIONE DEL FONDO IN TRUST – I DIVERSI ASSET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0DEDDC6-24F0-4831-B83B-FD5A2C8A8690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7F80DB8-5DA1-4969-BDA0-B771435E2B32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AECDAA67-D5C0-405B-AA6F-5712B80A0E4F}"/>
              </a:ext>
            </a:extLst>
          </p:cNvPr>
          <p:cNvGrpSpPr/>
          <p:nvPr/>
        </p:nvGrpSpPr>
        <p:grpSpPr>
          <a:xfrm>
            <a:off x="4777684" y="2769526"/>
            <a:ext cx="2107875" cy="2272826"/>
            <a:chOff x="3062277" y="3723984"/>
            <a:chExt cx="2070668" cy="2568906"/>
          </a:xfrm>
        </p:grpSpPr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3FF9ABA9-587F-4A94-BECF-F1E7CCFE1AF0}"/>
                </a:ext>
              </a:extLst>
            </p:cNvPr>
            <p:cNvSpPr/>
            <p:nvPr/>
          </p:nvSpPr>
          <p:spPr>
            <a:xfrm>
              <a:off x="3139441" y="3723984"/>
              <a:ext cx="1914046" cy="2568906"/>
            </a:xfrm>
            <a:prstGeom prst="roundRect">
              <a:avLst>
                <a:gd name="adj" fmla="val 10735"/>
              </a:avLst>
            </a:prstGeom>
            <a:solidFill>
              <a:srgbClr val="007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it-IT" dirty="0"/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8EF8C6F0-5440-479C-B842-BFE1F750F4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6800" y="3990040"/>
              <a:ext cx="1237036" cy="1237036"/>
            </a:xfrm>
            <a:prstGeom prst="rect">
              <a:avLst/>
            </a:prstGeom>
          </p:spPr>
        </p:pic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C3C17251-B774-422A-B83F-76F07F876CD9}"/>
                </a:ext>
              </a:extLst>
            </p:cNvPr>
            <p:cNvSpPr txBox="1"/>
            <p:nvPr/>
          </p:nvSpPr>
          <p:spPr>
            <a:xfrm>
              <a:off x="3062277" y="5437651"/>
              <a:ext cx="2070668" cy="555215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Fondo in Trust</a:t>
              </a:r>
            </a:p>
          </p:txBody>
        </p:sp>
      </p:grpSp>
      <p:pic>
        <p:nvPicPr>
          <p:cNvPr id="24" name="Immagine 23" descr="Immagine che contiene testo, interni, pavimento, stanza&#10;&#10;Descrizione generata automaticamente">
            <a:extLst>
              <a:ext uri="{FF2B5EF4-FFF2-40B4-BE49-F238E27FC236}">
                <a16:creationId xmlns:a16="http://schemas.microsoft.com/office/drawing/2014/main" id="{A8CC291F-5B1D-4AD8-8612-DB3BABB770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584" y="4409327"/>
            <a:ext cx="2344401" cy="1554440"/>
          </a:xfrm>
          <a:prstGeom prst="rect">
            <a:avLst/>
          </a:prstGeom>
        </p:spPr>
      </p:pic>
      <p:pic>
        <p:nvPicPr>
          <p:cNvPr id="25" name="Immagine 24" descr="Immagine che contiene interni&#10;&#10;Descrizione generata automaticamente">
            <a:extLst>
              <a:ext uri="{FF2B5EF4-FFF2-40B4-BE49-F238E27FC236}">
                <a16:creationId xmlns:a16="http://schemas.microsoft.com/office/drawing/2014/main" id="{55F81045-C41F-4ACE-A4B8-0A98B1388F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48" y="2076731"/>
            <a:ext cx="2447542" cy="1286933"/>
          </a:xfrm>
          <a:prstGeom prst="rect">
            <a:avLst/>
          </a:prstGeom>
        </p:spPr>
      </p:pic>
      <p:pic>
        <p:nvPicPr>
          <p:cNvPr id="26" name="Immagine 25" descr="Immagine che contiene LEGO, giocattolo, interni&#10;&#10;Descrizione generata automaticamente">
            <a:extLst>
              <a:ext uri="{FF2B5EF4-FFF2-40B4-BE49-F238E27FC236}">
                <a16:creationId xmlns:a16="http://schemas.microsoft.com/office/drawing/2014/main" id="{9704F4B8-6324-447A-B777-582B38282A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26" y="4025000"/>
            <a:ext cx="2753396" cy="2753396"/>
          </a:xfrm>
          <a:prstGeom prst="rect">
            <a:avLst/>
          </a:prstGeom>
        </p:spPr>
      </p:pic>
      <p:pic>
        <p:nvPicPr>
          <p:cNvPr id="27" name="Immagine 26" descr="Immagine che contiene freccia&#10;&#10;Descrizione generata automaticamente">
            <a:extLst>
              <a:ext uri="{FF2B5EF4-FFF2-40B4-BE49-F238E27FC236}">
                <a16:creationId xmlns:a16="http://schemas.microsoft.com/office/drawing/2014/main" id="{60A4D4B3-5E1F-4627-A754-C0E10A7CAF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590" y="1934469"/>
            <a:ext cx="2776524" cy="200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1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181372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7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18052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I BENI IMMOBILI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D68637A-5A39-834E-BE53-07902A64B512}"/>
              </a:ext>
            </a:extLst>
          </p:cNvPr>
          <p:cNvSpPr txBox="1"/>
          <p:nvPr/>
        </p:nvSpPr>
        <p:spPr>
          <a:xfrm>
            <a:off x="330199" y="2234629"/>
            <a:ext cx="9081762" cy="34403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Gli apporti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In piena proprietà		In nuda proprietà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Immobili residenziali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Immobili commerciali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Immobili industriali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rgbClr val="004C6C"/>
              </a:solidFill>
              <a:effectLst/>
              <a:uLnTx/>
              <a:uFillTx/>
              <a:latin typeface="CeraPRO-Light ☞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0DEDDC6-24F0-4831-B83B-FD5A2C8A8690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7F80DB8-5DA1-4969-BDA0-B771435E2B32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2133934C-FB79-4BFE-AB4C-E7AFEBC2985A}"/>
              </a:ext>
            </a:extLst>
          </p:cNvPr>
          <p:cNvGrpSpPr/>
          <p:nvPr/>
        </p:nvGrpSpPr>
        <p:grpSpPr>
          <a:xfrm>
            <a:off x="9564172" y="2624959"/>
            <a:ext cx="2107875" cy="2272826"/>
            <a:chOff x="3062277" y="3723984"/>
            <a:chExt cx="2070668" cy="2568906"/>
          </a:xfrm>
        </p:grpSpPr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349B1AA9-4E45-483F-A9A5-0FC5484B9C29}"/>
                </a:ext>
              </a:extLst>
            </p:cNvPr>
            <p:cNvSpPr/>
            <p:nvPr/>
          </p:nvSpPr>
          <p:spPr>
            <a:xfrm>
              <a:off x="3139441" y="3723984"/>
              <a:ext cx="1914046" cy="2568906"/>
            </a:xfrm>
            <a:prstGeom prst="roundRect">
              <a:avLst>
                <a:gd name="adj" fmla="val 10735"/>
              </a:avLst>
            </a:prstGeom>
            <a:solidFill>
              <a:srgbClr val="007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it-IT" dirty="0"/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18E8AF6B-72EA-478D-B278-B894B86FE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6800" y="3990040"/>
              <a:ext cx="1237036" cy="1237036"/>
            </a:xfrm>
            <a:prstGeom prst="rect">
              <a:avLst/>
            </a:prstGeom>
          </p:spPr>
        </p:pic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4FE369B8-D6B1-4FA1-90CB-EC8876A657D6}"/>
                </a:ext>
              </a:extLst>
            </p:cNvPr>
            <p:cNvSpPr txBox="1"/>
            <p:nvPr/>
          </p:nvSpPr>
          <p:spPr>
            <a:xfrm>
              <a:off x="3062277" y="5437651"/>
              <a:ext cx="2070668" cy="555215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Fondo in Trust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3904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>
            <a:extLst>
              <a:ext uri="{FF2B5EF4-FFF2-40B4-BE49-F238E27FC236}">
                <a16:creationId xmlns:a16="http://schemas.microsoft.com/office/drawing/2014/main" id="{DD5912AD-17B2-7144-B8F2-F7B8BF7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43" y="1181372"/>
            <a:ext cx="814211" cy="60650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946C73-DE01-ED46-8910-7E99C199F220}"/>
              </a:ext>
            </a:extLst>
          </p:cNvPr>
          <p:cNvSpPr txBox="1"/>
          <p:nvPr/>
        </p:nvSpPr>
        <p:spPr>
          <a:xfrm>
            <a:off x="5047291" y="6519693"/>
            <a:ext cx="210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1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EA2221-ACB3-A548-9BCA-134C7C70B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616" y="6523367"/>
            <a:ext cx="890793" cy="377912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6BDE864-9768-C341-87B8-A89C711FE35B}"/>
              </a:ext>
            </a:extLst>
          </p:cNvPr>
          <p:cNvSpPr txBox="1"/>
          <p:nvPr/>
        </p:nvSpPr>
        <p:spPr>
          <a:xfrm>
            <a:off x="5831622" y="6480335"/>
            <a:ext cx="56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CeraPRO-Medium ☞" panose="020B0600000000000000" pitchFamily="34" charset="0"/>
              </a:rPr>
              <a:t>8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60D4E83-D467-5A48-8CCD-776B4C05A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49" y="-24226"/>
            <a:ext cx="11933444" cy="1097528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30F795C-1DA2-7B41-8B4B-623C81FD0D54}"/>
              </a:ext>
            </a:extLst>
          </p:cNvPr>
          <p:cNvSpPr txBox="1"/>
          <p:nvPr/>
        </p:nvSpPr>
        <p:spPr>
          <a:xfrm>
            <a:off x="330199" y="1180523"/>
            <a:ext cx="11417301" cy="61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43" lvl="0">
              <a:lnSpc>
                <a:spcPts val="4400"/>
              </a:lnSpc>
              <a:spcBef>
                <a:spcPts val="75"/>
              </a:spcBef>
              <a:defRPr/>
            </a:pPr>
            <a:r>
              <a:rPr lang="it-IT" sz="3200" spc="-4" dirty="0">
                <a:solidFill>
                  <a:srgbClr val="004C6C"/>
                </a:solidFill>
                <a:latin typeface="CeraCY-Medium ☞" panose="020B0600000000000000" pitchFamily="34" charset="0"/>
                <a:cs typeface="Calibri" panose="020F0502020204030204" pitchFamily="34" charset="0"/>
              </a:rPr>
              <a:t>I BENI IMMOBILI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D68637A-5A39-834E-BE53-07902A64B512}"/>
              </a:ext>
            </a:extLst>
          </p:cNvPr>
          <p:cNvSpPr txBox="1"/>
          <p:nvPr/>
        </p:nvSpPr>
        <p:spPr>
          <a:xfrm>
            <a:off x="330199" y="1843877"/>
            <a:ext cx="9081762" cy="459228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La gestione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In piena proprietà			In nuda proprietà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Immobili residenziali			(abitualmente in 						uso alla famiglia)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Immobili commerciali </a:t>
            </a:r>
            <a:b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Immobili industriali </a:t>
            </a:r>
            <a:b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it-IT" sz="3200" dirty="0">
                <a:solidFill>
                  <a:srgbClr val="004C6C"/>
                </a:solidFill>
                <a:effectLst/>
                <a:latin typeface="CeraPRO-Light ☞"/>
                <a:ea typeface="Lato" panose="020F0502020204030203" pitchFamily="34" charset="0"/>
                <a:cs typeface="Lato" panose="020F0502020204030203" pitchFamily="34" charset="0"/>
              </a:rPr>
              <a:t>(abitualmente a reddito)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004C6C"/>
              </a:solidFill>
              <a:effectLst/>
              <a:uLnTx/>
              <a:uFillTx/>
              <a:latin typeface="CeraPRO-Light ☞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0DEDDC6-24F0-4831-B83B-FD5A2C8A8690}"/>
              </a:ext>
            </a:extLst>
          </p:cNvPr>
          <p:cNvSpPr txBox="1"/>
          <p:nvPr/>
        </p:nvSpPr>
        <p:spPr>
          <a:xfrm>
            <a:off x="5036533" y="329151"/>
            <a:ext cx="2107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Medium ☞" panose="020B0600000000000000" pitchFamily="34" charset="0"/>
              </a:rPr>
              <a:t>SABRINA NUMA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7F80DB8-5DA1-4969-BDA0-B771435E2B32}"/>
              </a:ext>
            </a:extLst>
          </p:cNvPr>
          <p:cNvSpPr txBox="1"/>
          <p:nvPr/>
        </p:nvSpPr>
        <p:spPr>
          <a:xfrm>
            <a:off x="8832028" y="262928"/>
            <a:ext cx="284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Amministratore delegato </a:t>
            </a:r>
          </a:p>
          <a:p>
            <a:pPr algn="ctr"/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di </a:t>
            </a:r>
            <a:r>
              <a:rPr lang="it-IT" sz="1400" dirty="0" err="1">
                <a:solidFill>
                  <a:srgbClr val="004C6C"/>
                </a:solidFill>
                <a:latin typeface="CeraPRO-Light ☞" panose="020B0300000000000000" pitchFamily="34" charset="0"/>
              </a:rPr>
              <a:t>Argos</a:t>
            </a:r>
            <a:r>
              <a:rPr lang="it-IT" sz="1400" dirty="0">
                <a:solidFill>
                  <a:srgbClr val="004C6C"/>
                </a:solidFill>
                <a:latin typeface="CeraPRO-Light ☞" panose="020B0300000000000000" pitchFamily="34" charset="0"/>
              </a:rPr>
              <a:t> Trustees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2133934C-FB79-4BFE-AB4C-E7AFEBC2985A}"/>
              </a:ext>
            </a:extLst>
          </p:cNvPr>
          <p:cNvGrpSpPr/>
          <p:nvPr/>
        </p:nvGrpSpPr>
        <p:grpSpPr>
          <a:xfrm>
            <a:off x="9564172" y="2624959"/>
            <a:ext cx="2107875" cy="2272826"/>
            <a:chOff x="3062277" y="3723984"/>
            <a:chExt cx="2070668" cy="2568906"/>
          </a:xfrm>
        </p:grpSpPr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349B1AA9-4E45-483F-A9A5-0FC5484B9C29}"/>
                </a:ext>
              </a:extLst>
            </p:cNvPr>
            <p:cNvSpPr/>
            <p:nvPr/>
          </p:nvSpPr>
          <p:spPr>
            <a:xfrm>
              <a:off x="3139441" y="3723984"/>
              <a:ext cx="1914046" cy="2568906"/>
            </a:xfrm>
            <a:prstGeom prst="roundRect">
              <a:avLst>
                <a:gd name="adj" fmla="val 10735"/>
              </a:avLst>
            </a:prstGeom>
            <a:solidFill>
              <a:srgbClr val="0070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it-IT" dirty="0"/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id="{18E8AF6B-72EA-478D-B278-B894B86FE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6800" y="3990040"/>
              <a:ext cx="1237036" cy="1237036"/>
            </a:xfrm>
            <a:prstGeom prst="rect">
              <a:avLst/>
            </a:prstGeom>
          </p:spPr>
        </p:pic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4FE369B8-D6B1-4FA1-90CB-EC8876A657D6}"/>
                </a:ext>
              </a:extLst>
            </p:cNvPr>
            <p:cNvSpPr txBox="1"/>
            <p:nvPr/>
          </p:nvSpPr>
          <p:spPr>
            <a:xfrm>
              <a:off x="3062277" y="5437651"/>
              <a:ext cx="2070668" cy="555215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it-IT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Fondo in Trust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3417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Slide-Assoholding" id="{B5DC5069-D52A-DA45-B463-A5404C5FC7EE}" vid="{06EDBF67-D7BA-C144-97E5-3D92C2A2A03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di Office</Template>
  <TotalTime>191</TotalTime>
  <Words>587</Words>
  <Application>Microsoft Office PowerPoint</Application>
  <PresentationFormat>Widescreen</PresentationFormat>
  <Paragraphs>120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CeraCY-Bold ☞</vt:lpstr>
      <vt:lpstr>CeraCY-Medium ☞</vt:lpstr>
      <vt:lpstr>CeraGR-Medium</vt:lpstr>
      <vt:lpstr>CeraPRO-Light ☞</vt:lpstr>
      <vt:lpstr>CeraPRO-Medium ☞</vt:lpstr>
      <vt:lpstr>Google Sans</vt:lpstr>
      <vt:lpstr>Poppins SemiBold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5279</cp:lastModifiedBy>
  <cp:revision>15</cp:revision>
  <dcterms:created xsi:type="dcterms:W3CDTF">2023-05-26T07:57:37Z</dcterms:created>
  <dcterms:modified xsi:type="dcterms:W3CDTF">2023-05-29T13:35:11Z</dcterms:modified>
</cp:coreProperties>
</file>