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handoutMasterIdLst>
    <p:handoutMasterId r:id="rId38"/>
  </p:handoutMasterIdLst>
  <p:sldIdLst>
    <p:sldId id="256" r:id="rId2"/>
    <p:sldId id="443" r:id="rId3"/>
    <p:sldId id="278" r:id="rId4"/>
    <p:sldId id="444" r:id="rId5"/>
    <p:sldId id="445" r:id="rId6"/>
    <p:sldId id="446" r:id="rId7"/>
    <p:sldId id="448" r:id="rId8"/>
    <p:sldId id="341" r:id="rId9"/>
    <p:sldId id="450" r:id="rId10"/>
    <p:sldId id="451" r:id="rId11"/>
    <p:sldId id="452" r:id="rId12"/>
    <p:sldId id="453" r:id="rId13"/>
    <p:sldId id="454" r:id="rId14"/>
    <p:sldId id="482" r:id="rId15"/>
    <p:sldId id="481" r:id="rId16"/>
    <p:sldId id="485" r:id="rId17"/>
    <p:sldId id="455" r:id="rId18"/>
    <p:sldId id="456" r:id="rId19"/>
    <p:sldId id="457" r:id="rId20"/>
    <p:sldId id="478" r:id="rId21"/>
    <p:sldId id="486" r:id="rId22"/>
    <p:sldId id="487" r:id="rId23"/>
    <p:sldId id="488" r:id="rId24"/>
    <p:sldId id="484" r:id="rId25"/>
    <p:sldId id="479" r:id="rId26"/>
    <p:sldId id="434" r:id="rId27"/>
    <p:sldId id="470" r:id="rId28"/>
    <p:sldId id="471" r:id="rId29"/>
    <p:sldId id="435" r:id="rId30"/>
    <p:sldId id="469" r:id="rId31"/>
    <p:sldId id="480" r:id="rId32"/>
    <p:sldId id="476" r:id="rId33"/>
    <p:sldId id="477" r:id="rId34"/>
    <p:sldId id="342" r:id="rId35"/>
    <p:sldId id="265" r:id="rId36"/>
  </p:sldIdLst>
  <p:sldSz cx="12192000" cy="6858000"/>
  <p:notesSz cx="6792913" cy="992505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4" pos="7446" userDrawn="1">
          <p15:clr>
            <a:srgbClr val="A4A3A4"/>
          </p15:clr>
        </p15:guide>
        <p15:guide id="5" pos="234" userDrawn="1">
          <p15:clr>
            <a:srgbClr val="A4A3A4"/>
          </p15:clr>
        </p15:guide>
        <p15:guide id="9" orient="horz" pos="1344" userDrawn="1">
          <p15:clr>
            <a:srgbClr val="A4A3A4"/>
          </p15:clr>
        </p15:guide>
        <p15:guide id="10" pos="3840" userDrawn="1">
          <p15:clr>
            <a:srgbClr val="A4A3A4"/>
          </p15:clr>
        </p15:guide>
        <p15:guide id="11" orient="horz" pos="3974" userDrawn="1">
          <p15:clr>
            <a:srgbClr val="A4A3A4"/>
          </p15:clr>
        </p15:guide>
        <p15:guide id="12" pos="5654" userDrawn="1">
          <p15:clr>
            <a:srgbClr val="A4A3A4"/>
          </p15:clr>
        </p15:guide>
        <p15:guide id="13" orient="horz" pos="15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6070"/>
    <a:srgbClr val="004C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09"/>
    <p:restoredTop sz="96283" autoAdjust="0"/>
  </p:normalViewPr>
  <p:slideViewPr>
    <p:cSldViewPr snapToGrid="0" snapToObjects="1" showGuides="1">
      <p:cViewPr varScale="1">
        <p:scale>
          <a:sx n="111" d="100"/>
          <a:sy n="111" d="100"/>
        </p:scale>
        <p:origin x="828" y="102"/>
      </p:cViewPr>
      <p:guideLst>
        <p:guide pos="7446"/>
        <p:guide pos="234"/>
        <p:guide orient="horz" pos="1344"/>
        <p:guide pos="3840"/>
        <p:guide orient="horz" pos="3974"/>
        <p:guide pos="5654"/>
        <p:guide orient="horz" pos="152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017AE175-56D5-B6A7-6FBA-B913BE00170C}"/>
              </a:ext>
            </a:extLst>
          </p:cNvPr>
          <p:cNvSpPr>
            <a:spLocks noGrp="1"/>
          </p:cNvSpPr>
          <p:nvPr>
            <p:ph type="hdr" sz="quarter"/>
          </p:nvPr>
        </p:nvSpPr>
        <p:spPr>
          <a:xfrm>
            <a:off x="0" y="0"/>
            <a:ext cx="2944336" cy="498236"/>
          </a:xfrm>
          <a:prstGeom prst="rect">
            <a:avLst/>
          </a:prstGeom>
        </p:spPr>
        <p:txBody>
          <a:bodyPr vert="horz" lIns="91385" tIns="45693" rIns="91385" bIns="45693" rtlCol="0"/>
          <a:lstStyle>
            <a:lvl1pPr algn="l">
              <a:defRPr sz="1200"/>
            </a:lvl1pPr>
          </a:lstStyle>
          <a:p>
            <a:endParaRPr lang="it-IT"/>
          </a:p>
        </p:txBody>
      </p:sp>
      <p:sp>
        <p:nvSpPr>
          <p:cNvPr id="3" name="Segnaposto data 2">
            <a:extLst>
              <a:ext uri="{FF2B5EF4-FFF2-40B4-BE49-F238E27FC236}">
                <a16:creationId xmlns:a16="http://schemas.microsoft.com/office/drawing/2014/main" id="{CB33F53E-124A-A475-FFFB-29F693C6B2E7}"/>
              </a:ext>
            </a:extLst>
          </p:cNvPr>
          <p:cNvSpPr>
            <a:spLocks noGrp="1"/>
          </p:cNvSpPr>
          <p:nvPr>
            <p:ph type="dt" sz="quarter" idx="1"/>
          </p:nvPr>
        </p:nvSpPr>
        <p:spPr>
          <a:xfrm>
            <a:off x="3846991" y="0"/>
            <a:ext cx="2944336" cy="498236"/>
          </a:xfrm>
          <a:prstGeom prst="rect">
            <a:avLst/>
          </a:prstGeom>
        </p:spPr>
        <p:txBody>
          <a:bodyPr vert="horz" lIns="91385" tIns="45693" rIns="91385" bIns="45693" rtlCol="0"/>
          <a:lstStyle>
            <a:lvl1pPr algn="r">
              <a:defRPr sz="1200"/>
            </a:lvl1pPr>
          </a:lstStyle>
          <a:p>
            <a:fld id="{CC120C23-D315-4966-957E-A16FD0E23CC4}" type="datetimeFigureOut">
              <a:rPr lang="it-IT" smtClean="0"/>
              <a:t>29/05/2023</a:t>
            </a:fld>
            <a:endParaRPr lang="it-IT"/>
          </a:p>
        </p:txBody>
      </p:sp>
      <p:sp>
        <p:nvSpPr>
          <p:cNvPr id="4" name="Segnaposto piè di pagina 3">
            <a:extLst>
              <a:ext uri="{FF2B5EF4-FFF2-40B4-BE49-F238E27FC236}">
                <a16:creationId xmlns:a16="http://schemas.microsoft.com/office/drawing/2014/main" id="{A71AFBD2-0336-F1F2-3AD7-A0136A6E1990}"/>
              </a:ext>
            </a:extLst>
          </p:cNvPr>
          <p:cNvSpPr>
            <a:spLocks noGrp="1"/>
          </p:cNvSpPr>
          <p:nvPr>
            <p:ph type="ftr" sz="quarter" idx="2"/>
          </p:nvPr>
        </p:nvSpPr>
        <p:spPr>
          <a:xfrm>
            <a:off x="0" y="9426815"/>
            <a:ext cx="2944336" cy="498236"/>
          </a:xfrm>
          <a:prstGeom prst="rect">
            <a:avLst/>
          </a:prstGeom>
        </p:spPr>
        <p:txBody>
          <a:bodyPr vert="horz" lIns="91385" tIns="45693" rIns="91385" bIns="45693"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5879E15C-452C-0BB2-515B-622D07BD9AE7}"/>
              </a:ext>
            </a:extLst>
          </p:cNvPr>
          <p:cNvSpPr>
            <a:spLocks noGrp="1"/>
          </p:cNvSpPr>
          <p:nvPr>
            <p:ph type="sldNum" sz="quarter" idx="3"/>
          </p:nvPr>
        </p:nvSpPr>
        <p:spPr>
          <a:xfrm>
            <a:off x="3846991" y="9426815"/>
            <a:ext cx="2944336" cy="498236"/>
          </a:xfrm>
          <a:prstGeom prst="rect">
            <a:avLst/>
          </a:prstGeom>
        </p:spPr>
        <p:txBody>
          <a:bodyPr vert="horz" lIns="91385" tIns="45693" rIns="91385" bIns="45693" rtlCol="0" anchor="b"/>
          <a:lstStyle>
            <a:lvl1pPr algn="r">
              <a:defRPr sz="1200"/>
            </a:lvl1pPr>
          </a:lstStyle>
          <a:p>
            <a:fld id="{DA04EA06-426B-444A-A8D4-E71AAFF30481}" type="slidenum">
              <a:rPr lang="it-IT" smtClean="0"/>
              <a:t>‹N›</a:t>
            </a:fld>
            <a:endParaRPr lang="it-IT"/>
          </a:p>
        </p:txBody>
      </p:sp>
    </p:spTree>
    <p:extLst>
      <p:ext uri="{BB962C8B-B14F-4D97-AF65-F5344CB8AC3E}">
        <p14:creationId xmlns:p14="http://schemas.microsoft.com/office/powerpoint/2010/main" val="7061791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1"/>
            <a:ext cx="2943595" cy="497976"/>
          </a:xfrm>
          <a:prstGeom prst="rect">
            <a:avLst/>
          </a:prstGeom>
        </p:spPr>
        <p:txBody>
          <a:bodyPr vert="horz" lIns="91385" tIns="45693" rIns="91385" bIns="45693" rtlCol="0"/>
          <a:lstStyle>
            <a:lvl1pPr algn="l">
              <a:defRPr sz="1200"/>
            </a:lvl1pPr>
          </a:lstStyle>
          <a:p>
            <a:endParaRPr lang="it-IT"/>
          </a:p>
        </p:txBody>
      </p:sp>
      <p:sp>
        <p:nvSpPr>
          <p:cNvPr id="3" name="Segnaposto data 2"/>
          <p:cNvSpPr>
            <a:spLocks noGrp="1"/>
          </p:cNvSpPr>
          <p:nvPr>
            <p:ph type="dt" idx="1"/>
          </p:nvPr>
        </p:nvSpPr>
        <p:spPr>
          <a:xfrm>
            <a:off x="3847746" y="1"/>
            <a:ext cx="2943595" cy="497976"/>
          </a:xfrm>
          <a:prstGeom prst="rect">
            <a:avLst/>
          </a:prstGeom>
        </p:spPr>
        <p:txBody>
          <a:bodyPr vert="horz" lIns="91385" tIns="45693" rIns="91385" bIns="45693" rtlCol="0"/>
          <a:lstStyle>
            <a:lvl1pPr algn="r">
              <a:defRPr sz="1200"/>
            </a:lvl1pPr>
          </a:lstStyle>
          <a:p>
            <a:fld id="{A71B9CFA-F3B8-F340-AA7D-5DE5FCE42EF6}" type="datetimeFigureOut">
              <a:rPr lang="it-IT" smtClean="0"/>
              <a:t>29/05/2023</a:t>
            </a:fld>
            <a:endParaRPr lang="it-IT"/>
          </a:p>
        </p:txBody>
      </p:sp>
      <p:sp>
        <p:nvSpPr>
          <p:cNvPr id="4" name="Segnaposto immagine diapositiva 3"/>
          <p:cNvSpPr>
            <a:spLocks noGrp="1" noRot="1" noChangeAspect="1"/>
          </p:cNvSpPr>
          <p:nvPr>
            <p:ph type="sldImg" idx="2"/>
          </p:nvPr>
        </p:nvSpPr>
        <p:spPr>
          <a:xfrm>
            <a:off x="419100" y="1241425"/>
            <a:ext cx="5954713" cy="3349625"/>
          </a:xfrm>
          <a:prstGeom prst="rect">
            <a:avLst/>
          </a:prstGeom>
          <a:noFill/>
          <a:ln w="12700">
            <a:solidFill>
              <a:prstClr val="black"/>
            </a:solidFill>
          </a:ln>
        </p:spPr>
        <p:txBody>
          <a:bodyPr vert="horz" lIns="91385" tIns="45693" rIns="91385" bIns="45693" rtlCol="0" anchor="ctr"/>
          <a:lstStyle/>
          <a:p>
            <a:endParaRPr lang="it-IT"/>
          </a:p>
        </p:txBody>
      </p:sp>
      <p:sp>
        <p:nvSpPr>
          <p:cNvPr id="5" name="Segnaposto note 4"/>
          <p:cNvSpPr>
            <a:spLocks noGrp="1"/>
          </p:cNvSpPr>
          <p:nvPr>
            <p:ph type="body" sz="quarter" idx="3"/>
          </p:nvPr>
        </p:nvSpPr>
        <p:spPr>
          <a:xfrm>
            <a:off x="679292" y="4776430"/>
            <a:ext cx="5434330" cy="3907989"/>
          </a:xfrm>
          <a:prstGeom prst="rect">
            <a:avLst/>
          </a:prstGeom>
        </p:spPr>
        <p:txBody>
          <a:bodyPr vert="horz" lIns="91385" tIns="45693" rIns="91385" bIns="45693"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1" y="9427076"/>
            <a:ext cx="2943595" cy="497975"/>
          </a:xfrm>
          <a:prstGeom prst="rect">
            <a:avLst/>
          </a:prstGeom>
        </p:spPr>
        <p:txBody>
          <a:bodyPr vert="horz" lIns="91385" tIns="45693" rIns="91385" bIns="45693" rtlCol="0" anchor="b"/>
          <a:lstStyle>
            <a:lvl1pPr algn="l">
              <a:defRPr sz="1200"/>
            </a:lvl1pPr>
          </a:lstStyle>
          <a:p>
            <a:endParaRPr lang="it-IT"/>
          </a:p>
        </p:txBody>
      </p:sp>
      <p:sp>
        <p:nvSpPr>
          <p:cNvPr id="7" name="Segnaposto numero diapositiva 6"/>
          <p:cNvSpPr>
            <a:spLocks noGrp="1"/>
          </p:cNvSpPr>
          <p:nvPr>
            <p:ph type="sldNum" sz="quarter" idx="5"/>
          </p:nvPr>
        </p:nvSpPr>
        <p:spPr>
          <a:xfrm>
            <a:off x="3847746" y="9427076"/>
            <a:ext cx="2943595" cy="497975"/>
          </a:xfrm>
          <a:prstGeom prst="rect">
            <a:avLst/>
          </a:prstGeom>
        </p:spPr>
        <p:txBody>
          <a:bodyPr vert="horz" lIns="91385" tIns="45693" rIns="91385" bIns="45693" rtlCol="0" anchor="b"/>
          <a:lstStyle>
            <a:lvl1pPr algn="r">
              <a:defRPr sz="1200"/>
            </a:lvl1pPr>
          </a:lstStyle>
          <a:p>
            <a:fld id="{7E66F4AD-3BE3-5E4B-9F7F-9C33C7363856}" type="slidenum">
              <a:rPr lang="it-IT" smtClean="0"/>
              <a:t>‹N›</a:t>
            </a:fld>
            <a:endParaRPr lang="it-IT"/>
          </a:p>
        </p:txBody>
      </p:sp>
    </p:spTree>
    <p:extLst>
      <p:ext uri="{BB962C8B-B14F-4D97-AF65-F5344CB8AC3E}">
        <p14:creationId xmlns:p14="http://schemas.microsoft.com/office/powerpoint/2010/main" val="381606707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4</a:t>
            </a:fld>
            <a:endParaRPr lang="it-IT"/>
          </a:p>
        </p:txBody>
      </p:sp>
    </p:spTree>
    <p:extLst>
      <p:ext uri="{BB962C8B-B14F-4D97-AF65-F5344CB8AC3E}">
        <p14:creationId xmlns:p14="http://schemas.microsoft.com/office/powerpoint/2010/main" val="1486502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16</a:t>
            </a:fld>
            <a:endParaRPr lang="it-IT"/>
          </a:p>
        </p:txBody>
      </p:sp>
    </p:spTree>
    <p:extLst>
      <p:ext uri="{BB962C8B-B14F-4D97-AF65-F5344CB8AC3E}">
        <p14:creationId xmlns:p14="http://schemas.microsoft.com/office/powerpoint/2010/main" val="2397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18</a:t>
            </a:fld>
            <a:endParaRPr lang="it-IT"/>
          </a:p>
        </p:txBody>
      </p:sp>
    </p:spTree>
    <p:extLst>
      <p:ext uri="{BB962C8B-B14F-4D97-AF65-F5344CB8AC3E}">
        <p14:creationId xmlns:p14="http://schemas.microsoft.com/office/powerpoint/2010/main" val="7989693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19</a:t>
            </a:fld>
            <a:endParaRPr lang="it-IT"/>
          </a:p>
        </p:txBody>
      </p:sp>
    </p:spTree>
    <p:extLst>
      <p:ext uri="{BB962C8B-B14F-4D97-AF65-F5344CB8AC3E}">
        <p14:creationId xmlns:p14="http://schemas.microsoft.com/office/powerpoint/2010/main" val="16067185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21</a:t>
            </a:fld>
            <a:endParaRPr lang="it-IT"/>
          </a:p>
        </p:txBody>
      </p:sp>
    </p:spTree>
    <p:extLst>
      <p:ext uri="{BB962C8B-B14F-4D97-AF65-F5344CB8AC3E}">
        <p14:creationId xmlns:p14="http://schemas.microsoft.com/office/powerpoint/2010/main" val="2160945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22</a:t>
            </a:fld>
            <a:endParaRPr lang="it-IT"/>
          </a:p>
        </p:txBody>
      </p:sp>
    </p:spTree>
    <p:extLst>
      <p:ext uri="{BB962C8B-B14F-4D97-AF65-F5344CB8AC3E}">
        <p14:creationId xmlns:p14="http://schemas.microsoft.com/office/powerpoint/2010/main" val="2683528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23</a:t>
            </a:fld>
            <a:endParaRPr lang="it-IT"/>
          </a:p>
        </p:txBody>
      </p:sp>
    </p:spTree>
    <p:extLst>
      <p:ext uri="{BB962C8B-B14F-4D97-AF65-F5344CB8AC3E}">
        <p14:creationId xmlns:p14="http://schemas.microsoft.com/office/powerpoint/2010/main" val="1287813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data 3"/>
          <p:cNvSpPr>
            <a:spLocks noGrp="1"/>
          </p:cNvSpPr>
          <p:nvPr>
            <p:ph type="dt" idx="1"/>
          </p:nvPr>
        </p:nvSpPr>
        <p:spPr/>
        <p:txBody>
          <a:bodyPr/>
          <a:lstStyle/>
          <a:p>
            <a:r>
              <a:rPr lang="it-IT"/>
              <a:t>20/05/2020</a:t>
            </a:r>
          </a:p>
        </p:txBody>
      </p:sp>
      <p:sp>
        <p:nvSpPr>
          <p:cNvPr id="5" name="Segnaposto piè di pagina 4"/>
          <p:cNvSpPr>
            <a:spLocks noGrp="1"/>
          </p:cNvSpPr>
          <p:nvPr>
            <p:ph type="ftr" sz="quarter" idx="4"/>
          </p:nvPr>
        </p:nvSpPr>
        <p:spPr/>
        <p:txBody>
          <a:bodyPr/>
          <a:lstStyle/>
          <a:p>
            <a:r>
              <a:rPr lang="it-IT"/>
              <a:t>La nuova definizione di intermediari finanziari</a:t>
            </a:r>
          </a:p>
        </p:txBody>
      </p:sp>
      <p:sp>
        <p:nvSpPr>
          <p:cNvPr id="6" name="Segnaposto numero diapositiva 5"/>
          <p:cNvSpPr>
            <a:spLocks noGrp="1"/>
          </p:cNvSpPr>
          <p:nvPr>
            <p:ph type="sldNum" sz="quarter" idx="5"/>
          </p:nvPr>
        </p:nvSpPr>
        <p:spPr/>
        <p:txBody>
          <a:bodyPr/>
          <a:lstStyle/>
          <a:p>
            <a:fld id="{36D3A0F4-DEC3-4C40-B3EE-210C9F7257A3}" type="slidenum">
              <a:rPr lang="it-IT" smtClean="0"/>
              <a:t>26</a:t>
            </a:fld>
            <a:endParaRPr lang="it-IT"/>
          </a:p>
        </p:txBody>
      </p:sp>
    </p:spTree>
    <p:extLst>
      <p:ext uri="{BB962C8B-B14F-4D97-AF65-F5344CB8AC3E}">
        <p14:creationId xmlns:p14="http://schemas.microsoft.com/office/powerpoint/2010/main" val="17702558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data 3"/>
          <p:cNvSpPr>
            <a:spLocks noGrp="1"/>
          </p:cNvSpPr>
          <p:nvPr>
            <p:ph type="dt" idx="1"/>
          </p:nvPr>
        </p:nvSpPr>
        <p:spPr/>
        <p:txBody>
          <a:bodyPr/>
          <a:lstStyle/>
          <a:p>
            <a:r>
              <a:rPr lang="it-IT"/>
              <a:t>20/05/2020</a:t>
            </a:r>
          </a:p>
        </p:txBody>
      </p:sp>
      <p:sp>
        <p:nvSpPr>
          <p:cNvPr id="5" name="Segnaposto piè di pagina 4"/>
          <p:cNvSpPr>
            <a:spLocks noGrp="1"/>
          </p:cNvSpPr>
          <p:nvPr>
            <p:ph type="ftr" sz="quarter" idx="4"/>
          </p:nvPr>
        </p:nvSpPr>
        <p:spPr/>
        <p:txBody>
          <a:bodyPr/>
          <a:lstStyle/>
          <a:p>
            <a:r>
              <a:rPr lang="it-IT"/>
              <a:t>La nuova definizione di intermediari finanziari</a:t>
            </a:r>
          </a:p>
        </p:txBody>
      </p:sp>
      <p:sp>
        <p:nvSpPr>
          <p:cNvPr id="6" name="Segnaposto numero diapositiva 5"/>
          <p:cNvSpPr>
            <a:spLocks noGrp="1"/>
          </p:cNvSpPr>
          <p:nvPr>
            <p:ph type="sldNum" sz="quarter" idx="5"/>
          </p:nvPr>
        </p:nvSpPr>
        <p:spPr/>
        <p:txBody>
          <a:bodyPr/>
          <a:lstStyle/>
          <a:p>
            <a:fld id="{36D3A0F4-DEC3-4C40-B3EE-210C9F7257A3}" type="slidenum">
              <a:rPr lang="it-IT" smtClean="0"/>
              <a:t>27</a:t>
            </a:fld>
            <a:endParaRPr lang="it-IT"/>
          </a:p>
        </p:txBody>
      </p:sp>
    </p:spTree>
    <p:extLst>
      <p:ext uri="{BB962C8B-B14F-4D97-AF65-F5344CB8AC3E}">
        <p14:creationId xmlns:p14="http://schemas.microsoft.com/office/powerpoint/2010/main" val="23308868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data 3"/>
          <p:cNvSpPr>
            <a:spLocks noGrp="1"/>
          </p:cNvSpPr>
          <p:nvPr>
            <p:ph type="dt" idx="1"/>
          </p:nvPr>
        </p:nvSpPr>
        <p:spPr/>
        <p:txBody>
          <a:bodyPr/>
          <a:lstStyle/>
          <a:p>
            <a:r>
              <a:rPr lang="it-IT"/>
              <a:t>20/05/2020</a:t>
            </a:r>
          </a:p>
        </p:txBody>
      </p:sp>
      <p:sp>
        <p:nvSpPr>
          <p:cNvPr id="5" name="Segnaposto piè di pagina 4"/>
          <p:cNvSpPr>
            <a:spLocks noGrp="1"/>
          </p:cNvSpPr>
          <p:nvPr>
            <p:ph type="ftr" sz="quarter" idx="4"/>
          </p:nvPr>
        </p:nvSpPr>
        <p:spPr/>
        <p:txBody>
          <a:bodyPr/>
          <a:lstStyle/>
          <a:p>
            <a:r>
              <a:rPr lang="it-IT"/>
              <a:t>La nuova definizione di intermediari finanziari</a:t>
            </a:r>
          </a:p>
        </p:txBody>
      </p:sp>
      <p:sp>
        <p:nvSpPr>
          <p:cNvPr id="6" name="Segnaposto numero diapositiva 5"/>
          <p:cNvSpPr>
            <a:spLocks noGrp="1"/>
          </p:cNvSpPr>
          <p:nvPr>
            <p:ph type="sldNum" sz="quarter" idx="5"/>
          </p:nvPr>
        </p:nvSpPr>
        <p:spPr/>
        <p:txBody>
          <a:bodyPr/>
          <a:lstStyle/>
          <a:p>
            <a:fld id="{36D3A0F4-DEC3-4C40-B3EE-210C9F7257A3}" type="slidenum">
              <a:rPr lang="it-IT" smtClean="0"/>
              <a:t>28</a:t>
            </a:fld>
            <a:endParaRPr lang="it-IT"/>
          </a:p>
        </p:txBody>
      </p:sp>
    </p:spTree>
    <p:extLst>
      <p:ext uri="{BB962C8B-B14F-4D97-AF65-F5344CB8AC3E}">
        <p14:creationId xmlns:p14="http://schemas.microsoft.com/office/powerpoint/2010/main" val="12655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data 3"/>
          <p:cNvSpPr>
            <a:spLocks noGrp="1"/>
          </p:cNvSpPr>
          <p:nvPr>
            <p:ph type="dt" idx="1"/>
          </p:nvPr>
        </p:nvSpPr>
        <p:spPr/>
        <p:txBody>
          <a:bodyPr/>
          <a:lstStyle/>
          <a:p>
            <a:r>
              <a:rPr lang="it-IT"/>
              <a:t>20/05/2020</a:t>
            </a:r>
          </a:p>
        </p:txBody>
      </p:sp>
      <p:sp>
        <p:nvSpPr>
          <p:cNvPr id="5" name="Segnaposto piè di pagina 4"/>
          <p:cNvSpPr>
            <a:spLocks noGrp="1"/>
          </p:cNvSpPr>
          <p:nvPr>
            <p:ph type="ftr" sz="quarter" idx="4"/>
          </p:nvPr>
        </p:nvSpPr>
        <p:spPr/>
        <p:txBody>
          <a:bodyPr/>
          <a:lstStyle/>
          <a:p>
            <a:r>
              <a:rPr lang="it-IT"/>
              <a:t>La nuova definizione di intermediari finanziari</a:t>
            </a:r>
          </a:p>
        </p:txBody>
      </p:sp>
      <p:sp>
        <p:nvSpPr>
          <p:cNvPr id="6" name="Segnaposto numero diapositiva 5"/>
          <p:cNvSpPr>
            <a:spLocks noGrp="1"/>
          </p:cNvSpPr>
          <p:nvPr>
            <p:ph type="sldNum" sz="quarter" idx="5"/>
          </p:nvPr>
        </p:nvSpPr>
        <p:spPr/>
        <p:txBody>
          <a:bodyPr/>
          <a:lstStyle/>
          <a:p>
            <a:fld id="{36D3A0F4-DEC3-4C40-B3EE-210C9F7257A3}" type="slidenum">
              <a:rPr lang="it-IT" smtClean="0"/>
              <a:t>29</a:t>
            </a:fld>
            <a:endParaRPr lang="it-IT"/>
          </a:p>
        </p:txBody>
      </p:sp>
    </p:spTree>
    <p:extLst>
      <p:ext uri="{BB962C8B-B14F-4D97-AF65-F5344CB8AC3E}">
        <p14:creationId xmlns:p14="http://schemas.microsoft.com/office/powerpoint/2010/main" val="1631024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6</a:t>
            </a:fld>
            <a:endParaRPr lang="it-IT"/>
          </a:p>
        </p:txBody>
      </p:sp>
    </p:spTree>
    <p:extLst>
      <p:ext uri="{BB962C8B-B14F-4D97-AF65-F5344CB8AC3E}">
        <p14:creationId xmlns:p14="http://schemas.microsoft.com/office/powerpoint/2010/main" val="24314194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data 3"/>
          <p:cNvSpPr>
            <a:spLocks noGrp="1"/>
          </p:cNvSpPr>
          <p:nvPr>
            <p:ph type="dt" idx="1"/>
          </p:nvPr>
        </p:nvSpPr>
        <p:spPr/>
        <p:txBody>
          <a:bodyPr/>
          <a:lstStyle/>
          <a:p>
            <a:r>
              <a:rPr lang="it-IT"/>
              <a:t>20/05/2020</a:t>
            </a:r>
          </a:p>
        </p:txBody>
      </p:sp>
      <p:sp>
        <p:nvSpPr>
          <p:cNvPr id="5" name="Segnaposto piè di pagina 4"/>
          <p:cNvSpPr>
            <a:spLocks noGrp="1"/>
          </p:cNvSpPr>
          <p:nvPr>
            <p:ph type="ftr" sz="quarter" idx="4"/>
          </p:nvPr>
        </p:nvSpPr>
        <p:spPr/>
        <p:txBody>
          <a:bodyPr/>
          <a:lstStyle/>
          <a:p>
            <a:r>
              <a:rPr lang="it-IT"/>
              <a:t>La nuova definizione di intermediari finanziari</a:t>
            </a:r>
          </a:p>
        </p:txBody>
      </p:sp>
      <p:sp>
        <p:nvSpPr>
          <p:cNvPr id="6" name="Segnaposto numero diapositiva 5"/>
          <p:cNvSpPr>
            <a:spLocks noGrp="1"/>
          </p:cNvSpPr>
          <p:nvPr>
            <p:ph type="sldNum" sz="quarter" idx="5"/>
          </p:nvPr>
        </p:nvSpPr>
        <p:spPr/>
        <p:txBody>
          <a:bodyPr/>
          <a:lstStyle/>
          <a:p>
            <a:fld id="{36D3A0F4-DEC3-4C40-B3EE-210C9F7257A3}" type="slidenum">
              <a:rPr lang="it-IT" smtClean="0"/>
              <a:t>30</a:t>
            </a:fld>
            <a:endParaRPr lang="it-IT"/>
          </a:p>
        </p:txBody>
      </p:sp>
    </p:spTree>
    <p:extLst>
      <p:ext uri="{BB962C8B-B14F-4D97-AF65-F5344CB8AC3E}">
        <p14:creationId xmlns:p14="http://schemas.microsoft.com/office/powerpoint/2010/main" val="39381000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data 3"/>
          <p:cNvSpPr>
            <a:spLocks noGrp="1"/>
          </p:cNvSpPr>
          <p:nvPr>
            <p:ph type="dt" idx="1"/>
          </p:nvPr>
        </p:nvSpPr>
        <p:spPr/>
        <p:txBody>
          <a:bodyPr/>
          <a:lstStyle/>
          <a:p>
            <a:r>
              <a:rPr lang="it-IT"/>
              <a:t>20/05/2020</a:t>
            </a:r>
          </a:p>
        </p:txBody>
      </p:sp>
      <p:sp>
        <p:nvSpPr>
          <p:cNvPr id="5" name="Segnaposto piè di pagina 4"/>
          <p:cNvSpPr>
            <a:spLocks noGrp="1"/>
          </p:cNvSpPr>
          <p:nvPr>
            <p:ph type="ftr" sz="quarter" idx="4"/>
          </p:nvPr>
        </p:nvSpPr>
        <p:spPr/>
        <p:txBody>
          <a:bodyPr/>
          <a:lstStyle/>
          <a:p>
            <a:r>
              <a:rPr lang="it-IT"/>
              <a:t>La nuova definizione di intermediari finanziari</a:t>
            </a:r>
          </a:p>
        </p:txBody>
      </p:sp>
      <p:sp>
        <p:nvSpPr>
          <p:cNvPr id="6" name="Segnaposto numero diapositiva 5"/>
          <p:cNvSpPr>
            <a:spLocks noGrp="1"/>
          </p:cNvSpPr>
          <p:nvPr>
            <p:ph type="sldNum" sz="quarter" idx="5"/>
          </p:nvPr>
        </p:nvSpPr>
        <p:spPr/>
        <p:txBody>
          <a:bodyPr/>
          <a:lstStyle/>
          <a:p>
            <a:fld id="{36D3A0F4-DEC3-4C40-B3EE-210C9F7257A3}" type="slidenum">
              <a:rPr lang="it-IT" smtClean="0"/>
              <a:t>32</a:t>
            </a:fld>
            <a:endParaRPr lang="it-IT"/>
          </a:p>
        </p:txBody>
      </p:sp>
    </p:spTree>
    <p:extLst>
      <p:ext uri="{BB962C8B-B14F-4D97-AF65-F5344CB8AC3E}">
        <p14:creationId xmlns:p14="http://schemas.microsoft.com/office/powerpoint/2010/main" val="31238209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data 3"/>
          <p:cNvSpPr>
            <a:spLocks noGrp="1"/>
          </p:cNvSpPr>
          <p:nvPr>
            <p:ph type="dt" idx="1"/>
          </p:nvPr>
        </p:nvSpPr>
        <p:spPr/>
        <p:txBody>
          <a:bodyPr/>
          <a:lstStyle/>
          <a:p>
            <a:r>
              <a:rPr lang="it-IT"/>
              <a:t>20/05/2020</a:t>
            </a:r>
          </a:p>
        </p:txBody>
      </p:sp>
      <p:sp>
        <p:nvSpPr>
          <p:cNvPr id="5" name="Segnaposto piè di pagina 4"/>
          <p:cNvSpPr>
            <a:spLocks noGrp="1"/>
          </p:cNvSpPr>
          <p:nvPr>
            <p:ph type="ftr" sz="quarter" idx="4"/>
          </p:nvPr>
        </p:nvSpPr>
        <p:spPr/>
        <p:txBody>
          <a:bodyPr/>
          <a:lstStyle/>
          <a:p>
            <a:r>
              <a:rPr lang="it-IT"/>
              <a:t>La nuova definizione di intermediari finanziari</a:t>
            </a:r>
          </a:p>
        </p:txBody>
      </p:sp>
      <p:sp>
        <p:nvSpPr>
          <p:cNvPr id="6" name="Segnaposto numero diapositiva 5"/>
          <p:cNvSpPr>
            <a:spLocks noGrp="1"/>
          </p:cNvSpPr>
          <p:nvPr>
            <p:ph type="sldNum" sz="quarter" idx="5"/>
          </p:nvPr>
        </p:nvSpPr>
        <p:spPr/>
        <p:txBody>
          <a:bodyPr/>
          <a:lstStyle/>
          <a:p>
            <a:fld id="{36D3A0F4-DEC3-4C40-B3EE-210C9F7257A3}" type="slidenum">
              <a:rPr lang="it-IT" smtClean="0"/>
              <a:t>33</a:t>
            </a:fld>
            <a:endParaRPr lang="it-IT"/>
          </a:p>
        </p:txBody>
      </p:sp>
    </p:spTree>
    <p:extLst>
      <p:ext uri="{BB962C8B-B14F-4D97-AF65-F5344CB8AC3E}">
        <p14:creationId xmlns:p14="http://schemas.microsoft.com/office/powerpoint/2010/main" val="25347634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34</a:t>
            </a:fld>
            <a:endParaRPr lang="it-IT"/>
          </a:p>
        </p:txBody>
      </p:sp>
    </p:spTree>
    <p:extLst>
      <p:ext uri="{BB962C8B-B14F-4D97-AF65-F5344CB8AC3E}">
        <p14:creationId xmlns:p14="http://schemas.microsoft.com/office/powerpoint/2010/main" val="26569166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35</a:t>
            </a:fld>
            <a:endParaRPr lang="it-IT"/>
          </a:p>
        </p:txBody>
      </p:sp>
    </p:spTree>
    <p:extLst>
      <p:ext uri="{BB962C8B-B14F-4D97-AF65-F5344CB8AC3E}">
        <p14:creationId xmlns:p14="http://schemas.microsoft.com/office/powerpoint/2010/main" val="1802813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7</a:t>
            </a:fld>
            <a:endParaRPr lang="it-IT"/>
          </a:p>
        </p:txBody>
      </p:sp>
    </p:spTree>
    <p:extLst>
      <p:ext uri="{BB962C8B-B14F-4D97-AF65-F5344CB8AC3E}">
        <p14:creationId xmlns:p14="http://schemas.microsoft.com/office/powerpoint/2010/main" val="4052097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defTabSz="913851">
              <a:defRPr/>
            </a:pPr>
            <a:r>
              <a:rPr lang="it-IT" b="1" dirty="0">
                <a:solidFill>
                  <a:srgbClr val="000000"/>
                </a:solidFill>
                <a:latin typeface="CeraPRO-Light ☞"/>
              </a:rPr>
              <a:t>Abitazione principale con dimora in comuni diversi. </a:t>
            </a:r>
            <a:r>
              <a:rPr lang="it-IT" dirty="0">
                <a:solidFill>
                  <a:srgbClr val="000000"/>
                </a:solidFill>
                <a:latin typeface="CeraPRO-Light ☞"/>
              </a:rPr>
              <a:t>Nel caso in cui i componenti del nucleo familiare abbiano stabilito la dimora abituale e la residenza anagrafica in immobili diversi situati nel territorio comunale o in comuni diversi, le agevolazioni per l’abitazione principale e per le relative pertinenze in relazione al nucleo familiare si applicano per un solo immobile, scelto dai componenti del nucleo familiare.</a:t>
            </a:r>
          </a:p>
          <a:p>
            <a:endParaRPr lang="it-IT" b="1" dirty="0">
              <a:solidFill>
                <a:srgbClr val="000000"/>
              </a:solidFill>
              <a:latin typeface="CeraPRO-Light ☞"/>
            </a:endParaRPr>
          </a:p>
          <a:p>
            <a:r>
              <a:rPr lang="it-IT" b="1" dirty="0">
                <a:solidFill>
                  <a:srgbClr val="000000"/>
                </a:solidFill>
                <a:latin typeface="CeraPRO-Light ☞"/>
              </a:rPr>
              <a:t>Condizioni immobili in comodato: </a:t>
            </a:r>
            <a:r>
              <a:rPr lang="it-IT" dirty="0">
                <a:solidFill>
                  <a:srgbClr val="000000"/>
                </a:solidFill>
                <a:latin typeface="CeraPRO-Light ☞"/>
              </a:rPr>
              <a:t> che il contratto sia registrato e che il comodante possieda una sola abitazione in Italia e risieda anagraficamente nonché dimori abitualmente nello stesso comune in cui è situato l’immobile concesso in comodato; il beneficio si applica anche nel caso in cui il comodante, oltre all’immobile concesso in comodato, possieda nello stesso comune un altro immobile adibito a propria abitazione principale, ad eccezione delle unità abitative classificate nelle categorie catastali A/1, A/8 e A/9.</a:t>
            </a:r>
            <a:endParaRPr lang="it-IT" b="1" dirty="0">
              <a:solidFill>
                <a:srgbClr val="000000"/>
              </a:solidFill>
              <a:latin typeface="CeraPRO-Light ☞"/>
            </a:endParaRPr>
          </a:p>
          <a:p>
            <a:endParaRPr lang="it-IT" b="1" dirty="0">
              <a:solidFill>
                <a:srgbClr val="000000"/>
              </a:solidFill>
              <a:latin typeface="CeraPRO-Light ☞"/>
            </a:endParaRPr>
          </a:p>
          <a:p>
            <a:r>
              <a:rPr lang="it-IT" b="1" dirty="0">
                <a:solidFill>
                  <a:srgbClr val="000000"/>
                </a:solidFill>
                <a:latin typeface="CeraPRO-Light ☞"/>
              </a:rPr>
              <a:t>Accertamento inagibilità o inabitabilità. </a:t>
            </a:r>
            <a:r>
              <a:rPr lang="it-IT" dirty="0">
                <a:solidFill>
                  <a:srgbClr val="000000"/>
                </a:solidFill>
                <a:latin typeface="CeraPRO-Light ☞"/>
              </a:rPr>
              <a:t>L’inagibilità o inabitabilità è accertata dall’ufficio tecnico comunale con perizia a carico del proprietario, che allega idonea documentazione alla dichiarazione. In alternativa, il contribuente ha facoltà di presentare una dichiarazione sostitutiva ai sensi del testo unico di cui al D.P.R. 28 dicembre 2000, n. 445, che attesti la dichiarazione di inagibilità o inabitabilità del fabbricato da parte di un tecnico abilitato, rispetto a quanto previsto dal periodo precedente. Ai fini dell’applicazione della riduzione di cui alla presente lettera, i comuni possono disciplinare le caratteristiche di fatiscenza sopravvenuta del fabbricato, non superabile con interventi di manutenzione.</a:t>
            </a:r>
          </a:p>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10</a:t>
            </a:fld>
            <a:endParaRPr lang="it-IT"/>
          </a:p>
        </p:txBody>
      </p:sp>
    </p:spTree>
    <p:extLst>
      <p:ext uri="{BB962C8B-B14F-4D97-AF65-F5344CB8AC3E}">
        <p14:creationId xmlns:p14="http://schemas.microsoft.com/office/powerpoint/2010/main" val="2801036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11</a:t>
            </a:fld>
            <a:endParaRPr lang="it-IT"/>
          </a:p>
        </p:txBody>
      </p:sp>
    </p:spTree>
    <p:extLst>
      <p:ext uri="{BB962C8B-B14F-4D97-AF65-F5344CB8AC3E}">
        <p14:creationId xmlns:p14="http://schemas.microsoft.com/office/powerpoint/2010/main" val="3737210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12</a:t>
            </a:fld>
            <a:endParaRPr lang="it-IT"/>
          </a:p>
        </p:txBody>
      </p:sp>
    </p:spTree>
    <p:extLst>
      <p:ext uri="{BB962C8B-B14F-4D97-AF65-F5344CB8AC3E}">
        <p14:creationId xmlns:p14="http://schemas.microsoft.com/office/powerpoint/2010/main" val="3025607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13</a:t>
            </a:fld>
            <a:endParaRPr lang="it-IT"/>
          </a:p>
        </p:txBody>
      </p:sp>
    </p:spTree>
    <p:extLst>
      <p:ext uri="{BB962C8B-B14F-4D97-AF65-F5344CB8AC3E}">
        <p14:creationId xmlns:p14="http://schemas.microsoft.com/office/powerpoint/2010/main" val="3756601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14</a:t>
            </a:fld>
            <a:endParaRPr lang="it-IT"/>
          </a:p>
        </p:txBody>
      </p:sp>
    </p:spTree>
    <p:extLst>
      <p:ext uri="{BB962C8B-B14F-4D97-AF65-F5344CB8AC3E}">
        <p14:creationId xmlns:p14="http://schemas.microsoft.com/office/powerpoint/2010/main" val="2825033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15</a:t>
            </a:fld>
            <a:endParaRPr lang="it-IT"/>
          </a:p>
        </p:txBody>
      </p:sp>
    </p:spTree>
    <p:extLst>
      <p:ext uri="{BB962C8B-B14F-4D97-AF65-F5344CB8AC3E}">
        <p14:creationId xmlns:p14="http://schemas.microsoft.com/office/powerpoint/2010/main" val="240244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5.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6.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C6B91C-348A-0E4D-8040-E2FD40ADBF2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7CF5CC4-F9AA-544A-81E3-71B3797EE3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6F6219A-5AD8-584B-8DAA-F8CC0998A739}"/>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5" name="Segnaposto piè di pagina 4">
            <a:extLst>
              <a:ext uri="{FF2B5EF4-FFF2-40B4-BE49-F238E27FC236}">
                <a16:creationId xmlns:a16="http://schemas.microsoft.com/office/drawing/2014/main" id="{8264A49E-7FC4-9F45-98BC-408139AEB367}"/>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954A8ED5-FDF0-F24C-90CE-BBE211C4F761}"/>
              </a:ext>
            </a:extLst>
          </p:cNvPr>
          <p:cNvSpPr>
            <a:spLocks noGrp="1"/>
          </p:cNvSpPr>
          <p:nvPr>
            <p:ph type="sldNum" sz="quarter" idx="12"/>
          </p:nvPr>
        </p:nvSpPr>
        <p:spPr>
          <a:xfrm>
            <a:off x="8610600" y="6356350"/>
            <a:ext cx="2743200" cy="365125"/>
          </a:xfrm>
          <a:prstGeom prst="rect">
            <a:avLst/>
          </a:prstGeom>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1851115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CB0D43-1B2C-1446-A330-524F644B083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B429496-2C87-E542-BF00-E7B7C982C5EE}"/>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F9F91EF6-6121-1C4C-B96C-EEAEDB09D959}"/>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5" name="Segnaposto piè di pagina 4">
            <a:extLst>
              <a:ext uri="{FF2B5EF4-FFF2-40B4-BE49-F238E27FC236}">
                <a16:creationId xmlns:a16="http://schemas.microsoft.com/office/drawing/2014/main" id="{F339A066-5F29-9B43-B905-E4318AE1C6E6}"/>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C743E728-0202-7E4D-BF9C-7A7E957743FB}"/>
              </a:ext>
            </a:extLst>
          </p:cNvPr>
          <p:cNvSpPr>
            <a:spLocks noGrp="1"/>
          </p:cNvSpPr>
          <p:nvPr>
            <p:ph type="sldNum" sz="quarter" idx="12"/>
          </p:nvPr>
        </p:nvSpPr>
        <p:spPr>
          <a:xfrm>
            <a:off x="8610600" y="6356350"/>
            <a:ext cx="2743200" cy="365125"/>
          </a:xfrm>
          <a:prstGeom prst="rect">
            <a:avLst/>
          </a:prstGeom>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3139079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304F7B98-7D69-ED43-B7BB-716A1BD1145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1FC4B68-7DA8-4B41-A93F-85A1FB8D7642}"/>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E5F45CDE-8413-5844-B29D-676496C06710}"/>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5" name="Segnaposto piè di pagina 4">
            <a:extLst>
              <a:ext uri="{FF2B5EF4-FFF2-40B4-BE49-F238E27FC236}">
                <a16:creationId xmlns:a16="http://schemas.microsoft.com/office/drawing/2014/main" id="{71CED66E-461C-6D41-8D1B-F4DA5D373AEE}"/>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2E8E5C69-1B8E-F343-B45C-AD23CF36D1FC}"/>
              </a:ext>
            </a:extLst>
          </p:cNvPr>
          <p:cNvSpPr>
            <a:spLocks noGrp="1"/>
          </p:cNvSpPr>
          <p:nvPr>
            <p:ph type="sldNum" sz="quarter" idx="12"/>
          </p:nvPr>
        </p:nvSpPr>
        <p:spPr>
          <a:xfrm>
            <a:off x="8610600" y="6356350"/>
            <a:ext cx="2743200" cy="365125"/>
          </a:xfrm>
          <a:prstGeom prst="rect">
            <a:avLst/>
          </a:prstGeom>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318316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olo e contenuto">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7FD0BB5-4BE2-4035-A88D-DA8BBFF5CC2A}"/>
              </a:ext>
            </a:extLst>
          </p:cNvPr>
          <p:cNvSpPr>
            <a:spLocks noGrp="1"/>
          </p:cNvSpPr>
          <p:nvPr>
            <p:ph idx="1"/>
          </p:nvPr>
        </p:nvSpPr>
        <p:spPr>
          <a:xfrm>
            <a:off x="838202" y="1341336"/>
            <a:ext cx="10515600" cy="4758066"/>
          </a:xfrm>
          <a:solidFill>
            <a:schemeClr val="bg1"/>
          </a:solidFill>
        </p:spPr>
        <p:txBody>
          <a:bodyPr/>
          <a:lstStyle>
            <a:lvl2pPr>
              <a:defRPr>
                <a:solidFill>
                  <a:srgbClr val="004C6C"/>
                </a:solidFill>
              </a:defRPr>
            </a:lvl2pPr>
            <a:lvl3pPr>
              <a:defRPr>
                <a:solidFill>
                  <a:srgbClr val="004C6C"/>
                </a:solidFill>
              </a:defRPr>
            </a:lvl3pPr>
            <a:lvl4pPr>
              <a:defRPr>
                <a:solidFill>
                  <a:srgbClr val="004C6C"/>
                </a:solidFill>
              </a:defRPr>
            </a:lvl4pPr>
            <a:lvl5pPr>
              <a:defRPr>
                <a:solidFill>
                  <a:srgbClr val="004C6C"/>
                </a:solidFill>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testo 4">
            <a:extLst>
              <a:ext uri="{FF2B5EF4-FFF2-40B4-BE49-F238E27FC236}">
                <a16:creationId xmlns:a16="http://schemas.microsoft.com/office/drawing/2014/main" id="{8D3F9F69-54AD-406A-823B-6847CEE0D50D}"/>
              </a:ext>
            </a:extLst>
          </p:cNvPr>
          <p:cNvSpPr>
            <a:spLocks noGrp="1"/>
          </p:cNvSpPr>
          <p:nvPr>
            <p:ph type="body" sz="quarter" idx="10" hasCustomPrompt="1"/>
          </p:nvPr>
        </p:nvSpPr>
        <p:spPr>
          <a:xfrm>
            <a:off x="5638800" y="6588592"/>
            <a:ext cx="914400" cy="260443"/>
          </a:xfrm>
        </p:spPr>
        <p:txBody>
          <a:bodyPr>
            <a:noAutofit/>
          </a:bodyPr>
          <a:lstStyle>
            <a:lvl1pPr marL="0" indent="0" algn="ctr">
              <a:buFontTx/>
              <a:buNone/>
              <a:defRPr sz="1400">
                <a:solidFill>
                  <a:schemeClr val="bg1"/>
                </a:solidFill>
                <a:latin typeface="CeraPRO-Light ☞" panose="020B0300000000000000"/>
              </a:defRPr>
            </a:lvl1pPr>
            <a:lvl2pPr>
              <a:defRPr sz="1400">
                <a:latin typeface="CeraPRO-Light ☞" panose="020B0300000000000000"/>
              </a:defRPr>
            </a:lvl2pPr>
            <a:lvl3pPr>
              <a:defRPr sz="1400">
                <a:latin typeface="CeraPRO-Light ☞" panose="020B0300000000000000"/>
              </a:defRPr>
            </a:lvl3pPr>
            <a:lvl4pPr>
              <a:defRPr sz="1400">
                <a:latin typeface="CeraPRO-Light ☞" panose="020B0300000000000000"/>
              </a:defRPr>
            </a:lvl4pPr>
            <a:lvl5pPr>
              <a:defRPr sz="1400">
                <a:latin typeface="CeraPRO-Light ☞" panose="020B0300000000000000"/>
              </a:defRPr>
            </a:lvl5pPr>
          </a:lstStyle>
          <a:p>
            <a:pPr lvl="0"/>
            <a:fld id="{CBC2A8ED-3E3C-4840-B85C-2A4F82D5097D}" type="slidenum">
              <a:rPr lang="it-IT" smtClean="0"/>
              <a:t>‹N›</a:t>
            </a:fld>
            <a:endParaRPr lang="it-IT" dirty="0"/>
          </a:p>
        </p:txBody>
      </p:sp>
    </p:spTree>
    <p:extLst>
      <p:ext uri="{BB962C8B-B14F-4D97-AF65-F5344CB8AC3E}">
        <p14:creationId xmlns:p14="http://schemas.microsoft.com/office/powerpoint/2010/main" val="2496935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olo e contenuto">
    <p:bg>
      <p:bgRef idx="1001">
        <a:schemeClr val="bg1"/>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2118F8-6AA9-4D8E-BD29-D2A78C651F90}"/>
              </a:ext>
            </a:extLst>
          </p:cNvPr>
          <p:cNvSpPr>
            <a:spLocks noGrp="1"/>
          </p:cNvSpPr>
          <p:nvPr>
            <p:ph type="title"/>
          </p:nvPr>
        </p:nvSpPr>
        <p:spPr>
          <a:xfrm>
            <a:off x="838201" y="681039"/>
            <a:ext cx="10515600" cy="527653"/>
          </a:xfrm>
        </p:spPr>
        <p:txBody>
          <a:bodyPr>
            <a:noAutofit/>
          </a:bodyPr>
          <a:lstStyle>
            <a:lvl1pPr>
              <a:defRPr sz="2800" b="1"/>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47FD0BB5-4BE2-4035-A88D-DA8BBFF5CC2A}"/>
              </a:ext>
            </a:extLst>
          </p:cNvPr>
          <p:cNvSpPr>
            <a:spLocks noGrp="1"/>
          </p:cNvSpPr>
          <p:nvPr>
            <p:ph idx="1"/>
          </p:nvPr>
        </p:nvSpPr>
        <p:spPr>
          <a:xfrm>
            <a:off x="838202" y="1341336"/>
            <a:ext cx="10515600" cy="4758066"/>
          </a:xfrm>
          <a:solidFill>
            <a:schemeClr val="bg1"/>
          </a:solidFill>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4">
            <a:extLst>
              <a:ext uri="{FF2B5EF4-FFF2-40B4-BE49-F238E27FC236}">
                <a16:creationId xmlns:a16="http://schemas.microsoft.com/office/drawing/2014/main" id="{8866A0FB-7971-3FA9-2854-83C8F5E15D86}"/>
              </a:ext>
            </a:extLst>
          </p:cNvPr>
          <p:cNvSpPr>
            <a:spLocks noGrp="1"/>
          </p:cNvSpPr>
          <p:nvPr>
            <p:ph type="body" sz="quarter" idx="10" hasCustomPrompt="1"/>
          </p:nvPr>
        </p:nvSpPr>
        <p:spPr>
          <a:xfrm>
            <a:off x="5638800" y="6588592"/>
            <a:ext cx="914400" cy="260443"/>
          </a:xfrm>
        </p:spPr>
        <p:txBody>
          <a:bodyPr>
            <a:noAutofit/>
          </a:bodyPr>
          <a:lstStyle>
            <a:lvl1pPr marL="0" indent="0" algn="ctr">
              <a:buFontTx/>
              <a:buNone/>
              <a:defRPr sz="1400">
                <a:solidFill>
                  <a:schemeClr val="bg1"/>
                </a:solidFill>
                <a:latin typeface="CeraPRO-Light ☞" panose="020B0300000000000000"/>
              </a:defRPr>
            </a:lvl1pPr>
            <a:lvl2pPr>
              <a:defRPr sz="1400">
                <a:latin typeface="CeraPRO-Light ☞" panose="020B0300000000000000"/>
              </a:defRPr>
            </a:lvl2pPr>
            <a:lvl3pPr>
              <a:defRPr sz="1400">
                <a:latin typeface="CeraPRO-Light ☞" panose="020B0300000000000000"/>
              </a:defRPr>
            </a:lvl3pPr>
            <a:lvl4pPr>
              <a:defRPr sz="1400">
                <a:latin typeface="CeraPRO-Light ☞" panose="020B0300000000000000"/>
              </a:defRPr>
            </a:lvl4pPr>
            <a:lvl5pPr>
              <a:defRPr sz="1400">
                <a:latin typeface="CeraPRO-Light ☞" panose="020B0300000000000000"/>
              </a:defRPr>
            </a:lvl5pPr>
          </a:lstStyle>
          <a:p>
            <a:pPr lvl="0"/>
            <a:fld id="{CBC2A8ED-3E3C-4840-B85C-2A4F82D5097D}" type="slidenum">
              <a:rPr lang="it-IT" smtClean="0"/>
              <a:t>‹N›</a:t>
            </a:fld>
            <a:endParaRPr lang="it-IT" dirty="0"/>
          </a:p>
        </p:txBody>
      </p:sp>
    </p:spTree>
    <p:extLst>
      <p:ext uri="{BB962C8B-B14F-4D97-AF65-F5344CB8AC3E}">
        <p14:creationId xmlns:p14="http://schemas.microsoft.com/office/powerpoint/2010/main" val="3226208071"/>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Titolo e contenuto">
    <p:bg>
      <p:bgRef idx="1001">
        <a:schemeClr val="bg1"/>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2118F8-6AA9-4D8E-BD29-D2A78C651F90}"/>
              </a:ext>
            </a:extLst>
          </p:cNvPr>
          <p:cNvSpPr>
            <a:spLocks noGrp="1"/>
          </p:cNvSpPr>
          <p:nvPr>
            <p:ph type="title"/>
          </p:nvPr>
        </p:nvSpPr>
        <p:spPr>
          <a:xfrm>
            <a:off x="838201" y="681039"/>
            <a:ext cx="10515600" cy="527653"/>
          </a:xfrm>
        </p:spPr>
        <p:txBody>
          <a:bodyPr>
            <a:noAutofit/>
          </a:bodyPr>
          <a:lstStyle>
            <a:lvl1pPr>
              <a:defRPr sz="2800" b="1"/>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47FD0BB5-4BE2-4035-A88D-DA8BBFF5CC2A}"/>
              </a:ext>
            </a:extLst>
          </p:cNvPr>
          <p:cNvSpPr>
            <a:spLocks noGrp="1"/>
          </p:cNvSpPr>
          <p:nvPr>
            <p:ph idx="1"/>
          </p:nvPr>
        </p:nvSpPr>
        <p:spPr>
          <a:xfrm>
            <a:off x="838202" y="1341336"/>
            <a:ext cx="10515600" cy="4758066"/>
          </a:xfrm>
          <a:solidFill>
            <a:schemeClr val="bg1"/>
          </a:solidFill>
        </p:spPr>
        <p:txBody>
          <a:bodyPr vert="horz" lIns="91440" tIns="45720" rIns="91440" bIns="45720" rtlCol="0">
            <a:normAutofit/>
          </a:bodyPr>
          <a:lstStyle>
            <a:lvl1pPr>
              <a:defRPr lang="it-IT" dirty="0"/>
            </a:lvl1pPr>
            <a:lvl2pPr>
              <a:defRPr lang="it-IT" dirty="0">
                <a:solidFill>
                  <a:srgbClr val="004C6C"/>
                </a:solidFill>
              </a:defRPr>
            </a:lvl2pPr>
            <a:lvl3pPr>
              <a:defRPr lang="it-IT" dirty="0">
                <a:solidFill>
                  <a:srgbClr val="004C6C"/>
                </a:solidFill>
              </a:defRPr>
            </a:lvl3pPr>
            <a:lvl4pPr>
              <a:defRPr lang="it-IT" dirty="0">
                <a:solidFill>
                  <a:srgbClr val="004C6C"/>
                </a:solidFill>
              </a:defRPr>
            </a:lvl4pPr>
            <a:lvl5pPr>
              <a:defRPr lang="it-IT" dirty="0">
                <a:solidFill>
                  <a:srgbClr val="004C6C"/>
                </a:solidFill>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4">
            <a:extLst>
              <a:ext uri="{FF2B5EF4-FFF2-40B4-BE49-F238E27FC236}">
                <a16:creationId xmlns:a16="http://schemas.microsoft.com/office/drawing/2014/main" id="{19FCB2F0-8068-3F5E-ABCD-5AC969291198}"/>
              </a:ext>
            </a:extLst>
          </p:cNvPr>
          <p:cNvSpPr>
            <a:spLocks noGrp="1"/>
          </p:cNvSpPr>
          <p:nvPr>
            <p:ph type="body" sz="quarter" idx="10" hasCustomPrompt="1"/>
          </p:nvPr>
        </p:nvSpPr>
        <p:spPr>
          <a:xfrm>
            <a:off x="5638800" y="6588592"/>
            <a:ext cx="914400" cy="260443"/>
          </a:xfrm>
        </p:spPr>
        <p:txBody>
          <a:bodyPr>
            <a:noAutofit/>
          </a:bodyPr>
          <a:lstStyle>
            <a:lvl1pPr marL="0" indent="0" algn="ctr">
              <a:buFontTx/>
              <a:buNone/>
              <a:defRPr sz="1400">
                <a:solidFill>
                  <a:schemeClr val="bg1"/>
                </a:solidFill>
                <a:latin typeface="CeraPRO-Light ☞" panose="020B0300000000000000"/>
              </a:defRPr>
            </a:lvl1pPr>
            <a:lvl2pPr>
              <a:defRPr sz="1400">
                <a:latin typeface="CeraPRO-Light ☞" panose="020B0300000000000000"/>
              </a:defRPr>
            </a:lvl2pPr>
            <a:lvl3pPr>
              <a:defRPr sz="1400">
                <a:latin typeface="CeraPRO-Light ☞" panose="020B0300000000000000"/>
              </a:defRPr>
            </a:lvl3pPr>
            <a:lvl4pPr>
              <a:defRPr sz="1400">
                <a:latin typeface="CeraPRO-Light ☞" panose="020B0300000000000000"/>
              </a:defRPr>
            </a:lvl4pPr>
            <a:lvl5pPr>
              <a:defRPr sz="1400">
                <a:latin typeface="CeraPRO-Light ☞" panose="020B0300000000000000"/>
              </a:defRPr>
            </a:lvl5pPr>
          </a:lstStyle>
          <a:p>
            <a:pPr lvl="0"/>
            <a:fld id="{CBC2A8ED-3E3C-4840-B85C-2A4F82D5097D}" type="slidenum">
              <a:rPr lang="it-IT" smtClean="0"/>
              <a:t>‹N›</a:t>
            </a:fld>
            <a:endParaRPr lang="it-IT" dirty="0"/>
          </a:p>
        </p:txBody>
      </p:sp>
    </p:spTree>
    <p:extLst>
      <p:ext uri="{BB962C8B-B14F-4D97-AF65-F5344CB8AC3E}">
        <p14:creationId xmlns:p14="http://schemas.microsoft.com/office/powerpoint/2010/main" val="1177603696"/>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Titolo e contenuto">
    <p:bg>
      <p:bgRef idx="1001">
        <a:schemeClr val="bg1"/>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2118F8-6AA9-4D8E-BD29-D2A78C651F90}"/>
              </a:ext>
            </a:extLst>
          </p:cNvPr>
          <p:cNvSpPr>
            <a:spLocks noGrp="1"/>
          </p:cNvSpPr>
          <p:nvPr>
            <p:ph type="title"/>
          </p:nvPr>
        </p:nvSpPr>
        <p:spPr>
          <a:xfrm>
            <a:off x="838201" y="681039"/>
            <a:ext cx="10515600" cy="527653"/>
          </a:xfrm>
        </p:spPr>
        <p:txBody>
          <a:bodyPr>
            <a:noAutofit/>
          </a:bodyPr>
          <a:lstStyle>
            <a:lvl1pPr>
              <a:defRPr sz="2800" b="1"/>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47FD0BB5-4BE2-4035-A88D-DA8BBFF5CC2A}"/>
              </a:ext>
            </a:extLst>
          </p:cNvPr>
          <p:cNvSpPr>
            <a:spLocks noGrp="1"/>
          </p:cNvSpPr>
          <p:nvPr>
            <p:ph idx="1"/>
          </p:nvPr>
        </p:nvSpPr>
        <p:spPr>
          <a:xfrm>
            <a:off x="838202" y="1341336"/>
            <a:ext cx="10515600" cy="4758066"/>
          </a:xfrm>
          <a:solidFill>
            <a:schemeClr val="bg1"/>
          </a:solidFill>
        </p:spPr>
        <p:txBody>
          <a:bodyPr vert="horz" lIns="91440" tIns="45720" rIns="91440" bIns="45720" rtlCol="0">
            <a:normAutofit/>
          </a:bodyPr>
          <a:lstStyle>
            <a:lvl1pPr>
              <a:defRPr lang="it-IT" dirty="0"/>
            </a:lvl1pPr>
            <a:lvl2pPr>
              <a:defRPr lang="it-IT" dirty="0">
                <a:solidFill>
                  <a:srgbClr val="004C6C"/>
                </a:solidFill>
              </a:defRPr>
            </a:lvl2pPr>
            <a:lvl3pPr>
              <a:defRPr lang="it-IT" dirty="0">
                <a:solidFill>
                  <a:srgbClr val="004C6C"/>
                </a:solidFill>
              </a:defRPr>
            </a:lvl3pPr>
            <a:lvl4pPr>
              <a:defRPr lang="it-IT" dirty="0">
                <a:solidFill>
                  <a:srgbClr val="004C6C"/>
                </a:solidFill>
              </a:defRPr>
            </a:lvl4pPr>
            <a:lvl5pPr>
              <a:defRPr lang="it-IT" dirty="0">
                <a:solidFill>
                  <a:srgbClr val="004C6C"/>
                </a:solidFill>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4">
            <a:extLst>
              <a:ext uri="{FF2B5EF4-FFF2-40B4-BE49-F238E27FC236}">
                <a16:creationId xmlns:a16="http://schemas.microsoft.com/office/drawing/2014/main" id="{7E2D6B31-5C29-0DCE-D2B6-FD18B76C9A11}"/>
              </a:ext>
            </a:extLst>
          </p:cNvPr>
          <p:cNvSpPr>
            <a:spLocks noGrp="1"/>
          </p:cNvSpPr>
          <p:nvPr>
            <p:ph type="body" sz="quarter" idx="10" hasCustomPrompt="1"/>
          </p:nvPr>
        </p:nvSpPr>
        <p:spPr>
          <a:xfrm>
            <a:off x="5638800" y="6588592"/>
            <a:ext cx="914400" cy="260443"/>
          </a:xfrm>
        </p:spPr>
        <p:txBody>
          <a:bodyPr>
            <a:noAutofit/>
          </a:bodyPr>
          <a:lstStyle>
            <a:lvl1pPr marL="0" indent="0" algn="ctr">
              <a:buFontTx/>
              <a:buNone/>
              <a:defRPr sz="1400">
                <a:solidFill>
                  <a:schemeClr val="bg1"/>
                </a:solidFill>
                <a:latin typeface="CeraPRO-Light ☞" panose="020B0300000000000000"/>
              </a:defRPr>
            </a:lvl1pPr>
            <a:lvl2pPr>
              <a:defRPr sz="1400">
                <a:latin typeface="CeraPRO-Light ☞" panose="020B0300000000000000"/>
              </a:defRPr>
            </a:lvl2pPr>
            <a:lvl3pPr>
              <a:defRPr sz="1400">
                <a:latin typeface="CeraPRO-Light ☞" panose="020B0300000000000000"/>
              </a:defRPr>
            </a:lvl3pPr>
            <a:lvl4pPr>
              <a:defRPr sz="1400">
                <a:latin typeface="CeraPRO-Light ☞" panose="020B0300000000000000"/>
              </a:defRPr>
            </a:lvl4pPr>
            <a:lvl5pPr>
              <a:defRPr sz="1400">
                <a:latin typeface="CeraPRO-Light ☞" panose="020B0300000000000000"/>
              </a:defRPr>
            </a:lvl5pPr>
          </a:lstStyle>
          <a:p>
            <a:pPr lvl="0"/>
            <a:fld id="{CBC2A8ED-3E3C-4840-B85C-2A4F82D5097D}" type="slidenum">
              <a:rPr lang="it-IT" smtClean="0"/>
              <a:t>‹N›</a:t>
            </a:fld>
            <a:endParaRPr lang="it-IT" dirty="0"/>
          </a:p>
        </p:txBody>
      </p:sp>
    </p:spTree>
    <p:extLst>
      <p:ext uri="{BB962C8B-B14F-4D97-AF65-F5344CB8AC3E}">
        <p14:creationId xmlns:p14="http://schemas.microsoft.com/office/powerpoint/2010/main" val="1684167922"/>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Titolo e contenuto">
    <p:bg>
      <p:bgRef idx="1001">
        <a:schemeClr val="bg1"/>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2118F8-6AA9-4D8E-BD29-D2A78C651F90}"/>
              </a:ext>
            </a:extLst>
          </p:cNvPr>
          <p:cNvSpPr>
            <a:spLocks noGrp="1"/>
          </p:cNvSpPr>
          <p:nvPr>
            <p:ph type="title"/>
          </p:nvPr>
        </p:nvSpPr>
        <p:spPr>
          <a:xfrm>
            <a:off x="838201" y="681039"/>
            <a:ext cx="10515600" cy="527653"/>
          </a:xfrm>
        </p:spPr>
        <p:txBody>
          <a:bodyPr>
            <a:noAutofit/>
          </a:bodyPr>
          <a:lstStyle>
            <a:lvl1pPr>
              <a:defRPr sz="2800" b="1"/>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47FD0BB5-4BE2-4035-A88D-DA8BBFF5CC2A}"/>
              </a:ext>
            </a:extLst>
          </p:cNvPr>
          <p:cNvSpPr>
            <a:spLocks noGrp="1"/>
          </p:cNvSpPr>
          <p:nvPr>
            <p:ph idx="1"/>
          </p:nvPr>
        </p:nvSpPr>
        <p:spPr>
          <a:xfrm>
            <a:off x="838202" y="1341336"/>
            <a:ext cx="10515600" cy="4758066"/>
          </a:xfrm>
          <a:solidFill>
            <a:schemeClr val="bg1"/>
          </a:solidFill>
        </p:spPr>
        <p:txBody>
          <a:bodyPr vert="horz" lIns="91440" tIns="45720" rIns="91440" bIns="45720" rtlCol="0">
            <a:normAutofit/>
          </a:bodyPr>
          <a:lstStyle>
            <a:lvl1pPr>
              <a:defRPr lang="it-IT" dirty="0"/>
            </a:lvl1pPr>
            <a:lvl2pPr>
              <a:defRPr lang="it-IT" dirty="0">
                <a:solidFill>
                  <a:srgbClr val="004C6C"/>
                </a:solidFill>
              </a:defRPr>
            </a:lvl2pPr>
            <a:lvl3pPr>
              <a:defRPr lang="it-IT" dirty="0">
                <a:solidFill>
                  <a:srgbClr val="004C6C"/>
                </a:solidFill>
              </a:defRPr>
            </a:lvl3pPr>
            <a:lvl4pPr>
              <a:defRPr lang="it-IT" dirty="0">
                <a:solidFill>
                  <a:srgbClr val="004C6C"/>
                </a:solidFill>
              </a:defRPr>
            </a:lvl4pPr>
            <a:lvl5pPr>
              <a:defRPr lang="it-IT" dirty="0">
                <a:solidFill>
                  <a:srgbClr val="004C6C"/>
                </a:solidFill>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4">
            <a:extLst>
              <a:ext uri="{FF2B5EF4-FFF2-40B4-BE49-F238E27FC236}">
                <a16:creationId xmlns:a16="http://schemas.microsoft.com/office/drawing/2014/main" id="{EFBC8970-031A-DAFC-08FD-BA14D1EC4583}"/>
              </a:ext>
            </a:extLst>
          </p:cNvPr>
          <p:cNvSpPr>
            <a:spLocks noGrp="1"/>
          </p:cNvSpPr>
          <p:nvPr>
            <p:ph type="body" sz="quarter" idx="10" hasCustomPrompt="1"/>
          </p:nvPr>
        </p:nvSpPr>
        <p:spPr>
          <a:xfrm>
            <a:off x="5638800" y="6588592"/>
            <a:ext cx="914400" cy="260443"/>
          </a:xfrm>
        </p:spPr>
        <p:txBody>
          <a:bodyPr>
            <a:noAutofit/>
          </a:bodyPr>
          <a:lstStyle>
            <a:lvl1pPr marL="0" indent="0" algn="ctr">
              <a:buFontTx/>
              <a:buNone/>
              <a:defRPr sz="1400">
                <a:solidFill>
                  <a:schemeClr val="bg1"/>
                </a:solidFill>
                <a:latin typeface="CeraPRO-Light ☞" panose="020B0300000000000000"/>
              </a:defRPr>
            </a:lvl1pPr>
            <a:lvl2pPr>
              <a:defRPr sz="1400">
                <a:latin typeface="CeraPRO-Light ☞" panose="020B0300000000000000"/>
              </a:defRPr>
            </a:lvl2pPr>
            <a:lvl3pPr>
              <a:defRPr sz="1400">
                <a:latin typeface="CeraPRO-Light ☞" panose="020B0300000000000000"/>
              </a:defRPr>
            </a:lvl3pPr>
            <a:lvl4pPr>
              <a:defRPr sz="1400">
                <a:latin typeface="CeraPRO-Light ☞" panose="020B0300000000000000"/>
              </a:defRPr>
            </a:lvl4pPr>
            <a:lvl5pPr>
              <a:defRPr sz="1400">
                <a:latin typeface="CeraPRO-Light ☞" panose="020B0300000000000000"/>
              </a:defRPr>
            </a:lvl5pPr>
          </a:lstStyle>
          <a:p>
            <a:pPr lvl="0"/>
            <a:fld id="{CBC2A8ED-3E3C-4840-B85C-2A4F82D5097D}" type="slidenum">
              <a:rPr lang="it-IT" smtClean="0"/>
              <a:t>‹N›</a:t>
            </a:fld>
            <a:endParaRPr lang="it-IT" dirty="0"/>
          </a:p>
        </p:txBody>
      </p:sp>
    </p:spTree>
    <p:extLst>
      <p:ext uri="{BB962C8B-B14F-4D97-AF65-F5344CB8AC3E}">
        <p14:creationId xmlns:p14="http://schemas.microsoft.com/office/powerpoint/2010/main" val="196088639"/>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Titolo e contenuto">
    <p:bg>
      <p:bgRef idx="1001">
        <a:schemeClr val="bg1"/>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2118F8-6AA9-4D8E-BD29-D2A78C651F90}"/>
              </a:ext>
            </a:extLst>
          </p:cNvPr>
          <p:cNvSpPr>
            <a:spLocks noGrp="1"/>
          </p:cNvSpPr>
          <p:nvPr>
            <p:ph type="title"/>
          </p:nvPr>
        </p:nvSpPr>
        <p:spPr>
          <a:xfrm>
            <a:off x="838201" y="681039"/>
            <a:ext cx="10515600" cy="527653"/>
          </a:xfrm>
        </p:spPr>
        <p:txBody>
          <a:bodyPr>
            <a:noAutofit/>
          </a:bodyPr>
          <a:lstStyle>
            <a:lvl1pPr>
              <a:defRPr sz="2800" b="1"/>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47FD0BB5-4BE2-4035-A88D-DA8BBFF5CC2A}"/>
              </a:ext>
            </a:extLst>
          </p:cNvPr>
          <p:cNvSpPr>
            <a:spLocks noGrp="1"/>
          </p:cNvSpPr>
          <p:nvPr>
            <p:ph idx="1"/>
          </p:nvPr>
        </p:nvSpPr>
        <p:spPr>
          <a:xfrm>
            <a:off x="838202" y="1341336"/>
            <a:ext cx="10515600" cy="4758066"/>
          </a:xfrm>
          <a:solidFill>
            <a:schemeClr val="bg1"/>
          </a:solidFill>
        </p:spPr>
        <p:txBody>
          <a:bodyPr vert="horz" lIns="91440" tIns="45720" rIns="91440" bIns="45720" rtlCol="0">
            <a:normAutofit/>
          </a:bodyPr>
          <a:lstStyle>
            <a:lvl1pPr>
              <a:defRPr lang="it-IT" dirty="0"/>
            </a:lvl1pPr>
            <a:lvl2pPr>
              <a:defRPr lang="it-IT" dirty="0">
                <a:solidFill>
                  <a:srgbClr val="004C6C"/>
                </a:solidFill>
              </a:defRPr>
            </a:lvl2pPr>
            <a:lvl3pPr>
              <a:defRPr lang="it-IT" dirty="0">
                <a:solidFill>
                  <a:srgbClr val="004C6C"/>
                </a:solidFill>
              </a:defRPr>
            </a:lvl3pPr>
            <a:lvl4pPr>
              <a:defRPr lang="it-IT" dirty="0">
                <a:solidFill>
                  <a:srgbClr val="004C6C"/>
                </a:solidFill>
              </a:defRPr>
            </a:lvl4pPr>
            <a:lvl5pPr>
              <a:defRPr lang="it-IT" dirty="0">
                <a:solidFill>
                  <a:srgbClr val="004C6C"/>
                </a:solidFill>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4">
            <a:extLst>
              <a:ext uri="{FF2B5EF4-FFF2-40B4-BE49-F238E27FC236}">
                <a16:creationId xmlns:a16="http://schemas.microsoft.com/office/drawing/2014/main" id="{1A1C83CA-25DB-A455-B5B0-04742405D177}"/>
              </a:ext>
            </a:extLst>
          </p:cNvPr>
          <p:cNvSpPr>
            <a:spLocks noGrp="1"/>
          </p:cNvSpPr>
          <p:nvPr>
            <p:ph type="body" sz="quarter" idx="10" hasCustomPrompt="1"/>
          </p:nvPr>
        </p:nvSpPr>
        <p:spPr>
          <a:xfrm>
            <a:off x="5638800" y="6588592"/>
            <a:ext cx="914400" cy="260443"/>
          </a:xfrm>
        </p:spPr>
        <p:txBody>
          <a:bodyPr>
            <a:noAutofit/>
          </a:bodyPr>
          <a:lstStyle>
            <a:lvl1pPr marL="0" indent="0" algn="ctr">
              <a:buFontTx/>
              <a:buNone/>
              <a:defRPr sz="1400">
                <a:solidFill>
                  <a:schemeClr val="bg1"/>
                </a:solidFill>
                <a:latin typeface="CeraPRO-Light ☞" panose="020B0300000000000000"/>
              </a:defRPr>
            </a:lvl1pPr>
            <a:lvl2pPr>
              <a:defRPr sz="1400">
                <a:latin typeface="CeraPRO-Light ☞" panose="020B0300000000000000"/>
              </a:defRPr>
            </a:lvl2pPr>
            <a:lvl3pPr>
              <a:defRPr sz="1400">
                <a:latin typeface="CeraPRO-Light ☞" panose="020B0300000000000000"/>
              </a:defRPr>
            </a:lvl3pPr>
            <a:lvl4pPr>
              <a:defRPr sz="1400">
                <a:latin typeface="CeraPRO-Light ☞" panose="020B0300000000000000"/>
              </a:defRPr>
            </a:lvl4pPr>
            <a:lvl5pPr>
              <a:defRPr sz="1400">
                <a:latin typeface="CeraPRO-Light ☞" panose="020B0300000000000000"/>
              </a:defRPr>
            </a:lvl5pPr>
          </a:lstStyle>
          <a:p>
            <a:pPr lvl="0"/>
            <a:fld id="{CBC2A8ED-3E3C-4840-B85C-2A4F82D5097D}" type="slidenum">
              <a:rPr lang="it-IT" smtClean="0"/>
              <a:t>‹N›</a:t>
            </a:fld>
            <a:endParaRPr lang="it-IT" dirty="0"/>
          </a:p>
        </p:txBody>
      </p:sp>
    </p:spTree>
    <p:extLst>
      <p:ext uri="{BB962C8B-B14F-4D97-AF65-F5344CB8AC3E}">
        <p14:creationId xmlns:p14="http://schemas.microsoft.com/office/powerpoint/2010/main" val="3005830798"/>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Titolo e contenuto">
    <p:bg>
      <p:bgRef idx="1001">
        <a:schemeClr val="bg1"/>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2118F8-6AA9-4D8E-BD29-D2A78C651F90}"/>
              </a:ext>
            </a:extLst>
          </p:cNvPr>
          <p:cNvSpPr>
            <a:spLocks noGrp="1"/>
          </p:cNvSpPr>
          <p:nvPr>
            <p:ph type="title"/>
          </p:nvPr>
        </p:nvSpPr>
        <p:spPr>
          <a:xfrm>
            <a:off x="838201" y="681039"/>
            <a:ext cx="10515600" cy="527653"/>
          </a:xfrm>
        </p:spPr>
        <p:txBody>
          <a:bodyPr>
            <a:noAutofit/>
          </a:bodyPr>
          <a:lstStyle>
            <a:lvl1pPr>
              <a:defRPr sz="2800" b="1"/>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47FD0BB5-4BE2-4035-A88D-DA8BBFF5CC2A}"/>
              </a:ext>
            </a:extLst>
          </p:cNvPr>
          <p:cNvSpPr>
            <a:spLocks noGrp="1"/>
          </p:cNvSpPr>
          <p:nvPr>
            <p:ph idx="1"/>
          </p:nvPr>
        </p:nvSpPr>
        <p:spPr>
          <a:xfrm>
            <a:off x="838202" y="1341336"/>
            <a:ext cx="10515600" cy="4758066"/>
          </a:xfrm>
          <a:solidFill>
            <a:schemeClr val="bg1"/>
          </a:solidFill>
        </p:spPr>
        <p:txBody>
          <a:bodyPr vert="horz" lIns="91440" tIns="45720" rIns="91440" bIns="45720" rtlCol="0">
            <a:normAutofit/>
          </a:bodyPr>
          <a:lstStyle>
            <a:lvl1pPr>
              <a:defRPr lang="it-IT" dirty="0"/>
            </a:lvl1pPr>
            <a:lvl2pPr>
              <a:defRPr lang="it-IT" dirty="0">
                <a:solidFill>
                  <a:srgbClr val="004C6C"/>
                </a:solidFill>
              </a:defRPr>
            </a:lvl2pPr>
            <a:lvl3pPr>
              <a:defRPr lang="it-IT" dirty="0">
                <a:solidFill>
                  <a:srgbClr val="004C6C"/>
                </a:solidFill>
              </a:defRPr>
            </a:lvl3pPr>
            <a:lvl4pPr>
              <a:defRPr lang="it-IT" dirty="0">
                <a:solidFill>
                  <a:srgbClr val="004C6C"/>
                </a:solidFill>
              </a:defRPr>
            </a:lvl4pPr>
            <a:lvl5pPr>
              <a:defRPr lang="it-IT" dirty="0">
                <a:solidFill>
                  <a:srgbClr val="004C6C"/>
                </a:solidFill>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4">
            <a:extLst>
              <a:ext uri="{FF2B5EF4-FFF2-40B4-BE49-F238E27FC236}">
                <a16:creationId xmlns:a16="http://schemas.microsoft.com/office/drawing/2014/main" id="{990E866A-652D-71D9-4E7D-ADD2AE329D87}"/>
              </a:ext>
            </a:extLst>
          </p:cNvPr>
          <p:cNvSpPr>
            <a:spLocks noGrp="1"/>
          </p:cNvSpPr>
          <p:nvPr>
            <p:ph type="body" sz="quarter" idx="10" hasCustomPrompt="1"/>
          </p:nvPr>
        </p:nvSpPr>
        <p:spPr>
          <a:xfrm>
            <a:off x="5638800" y="6588592"/>
            <a:ext cx="914400" cy="260443"/>
          </a:xfrm>
        </p:spPr>
        <p:txBody>
          <a:bodyPr>
            <a:noAutofit/>
          </a:bodyPr>
          <a:lstStyle>
            <a:lvl1pPr marL="0" indent="0" algn="ctr">
              <a:buFontTx/>
              <a:buNone/>
              <a:defRPr sz="1400">
                <a:solidFill>
                  <a:schemeClr val="bg1"/>
                </a:solidFill>
                <a:latin typeface="CeraPRO-Light ☞" panose="020B0300000000000000"/>
              </a:defRPr>
            </a:lvl1pPr>
            <a:lvl2pPr>
              <a:defRPr sz="1400">
                <a:latin typeface="CeraPRO-Light ☞" panose="020B0300000000000000"/>
              </a:defRPr>
            </a:lvl2pPr>
            <a:lvl3pPr>
              <a:defRPr sz="1400">
                <a:latin typeface="CeraPRO-Light ☞" panose="020B0300000000000000"/>
              </a:defRPr>
            </a:lvl3pPr>
            <a:lvl4pPr>
              <a:defRPr sz="1400">
                <a:latin typeface="CeraPRO-Light ☞" panose="020B0300000000000000"/>
              </a:defRPr>
            </a:lvl4pPr>
            <a:lvl5pPr>
              <a:defRPr sz="1400">
                <a:latin typeface="CeraPRO-Light ☞" panose="020B0300000000000000"/>
              </a:defRPr>
            </a:lvl5pPr>
          </a:lstStyle>
          <a:p>
            <a:pPr lvl="0"/>
            <a:fld id="{CBC2A8ED-3E3C-4840-B85C-2A4F82D5097D}" type="slidenum">
              <a:rPr lang="it-IT" smtClean="0"/>
              <a:t>‹N›</a:t>
            </a:fld>
            <a:endParaRPr lang="it-IT" dirty="0"/>
          </a:p>
        </p:txBody>
      </p:sp>
    </p:spTree>
    <p:extLst>
      <p:ext uri="{BB962C8B-B14F-4D97-AF65-F5344CB8AC3E}">
        <p14:creationId xmlns:p14="http://schemas.microsoft.com/office/powerpoint/2010/main" val="1687745930"/>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Titolo e contenuto">
    <p:bg>
      <p:bgRef idx="1001">
        <a:schemeClr val="bg1"/>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2118F8-6AA9-4D8E-BD29-D2A78C651F90}"/>
              </a:ext>
            </a:extLst>
          </p:cNvPr>
          <p:cNvSpPr>
            <a:spLocks noGrp="1"/>
          </p:cNvSpPr>
          <p:nvPr>
            <p:ph type="title"/>
          </p:nvPr>
        </p:nvSpPr>
        <p:spPr>
          <a:xfrm>
            <a:off x="838201" y="681039"/>
            <a:ext cx="10515600" cy="527653"/>
          </a:xfrm>
        </p:spPr>
        <p:txBody>
          <a:bodyPr>
            <a:noAutofit/>
          </a:bodyPr>
          <a:lstStyle>
            <a:lvl1pPr>
              <a:defRPr sz="2800" b="1"/>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47FD0BB5-4BE2-4035-A88D-DA8BBFF5CC2A}"/>
              </a:ext>
            </a:extLst>
          </p:cNvPr>
          <p:cNvSpPr>
            <a:spLocks noGrp="1"/>
          </p:cNvSpPr>
          <p:nvPr>
            <p:ph idx="1"/>
          </p:nvPr>
        </p:nvSpPr>
        <p:spPr>
          <a:xfrm>
            <a:off x="838202" y="1341336"/>
            <a:ext cx="10515600" cy="4758066"/>
          </a:xfrm>
          <a:solidFill>
            <a:schemeClr val="bg1"/>
          </a:solidFill>
        </p:spPr>
        <p:txBody>
          <a:bodyPr vert="horz" lIns="91440" tIns="45720" rIns="91440" bIns="45720" rtlCol="0">
            <a:normAutofit/>
          </a:bodyPr>
          <a:lstStyle>
            <a:lvl1pPr>
              <a:defRPr lang="it-IT" dirty="0"/>
            </a:lvl1pPr>
            <a:lvl2pPr>
              <a:defRPr lang="it-IT" dirty="0">
                <a:solidFill>
                  <a:srgbClr val="004C6C"/>
                </a:solidFill>
              </a:defRPr>
            </a:lvl2pPr>
            <a:lvl3pPr>
              <a:defRPr lang="it-IT" dirty="0">
                <a:solidFill>
                  <a:srgbClr val="004C6C"/>
                </a:solidFill>
              </a:defRPr>
            </a:lvl3pPr>
            <a:lvl4pPr>
              <a:defRPr lang="it-IT" dirty="0">
                <a:solidFill>
                  <a:srgbClr val="004C6C"/>
                </a:solidFill>
              </a:defRPr>
            </a:lvl4pPr>
            <a:lvl5pPr>
              <a:defRPr lang="it-IT" dirty="0">
                <a:solidFill>
                  <a:srgbClr val="004C6C"/>
                </a:solidFill>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4">
            <a:extLst>
              <a:ext uri="{FF2B5EF4-FFF2-40B4-BE49-F238E27FC236}">
                <a16:creationId xmlns:a16="http://schemas.microsoft.com/office/drawing/2014/main" id="{B6B9A6B1-2424-6D57-D1EE-B94D8643F51C}"/>
              </a:ext>
            </a:extLst>
          </p:cNvPr>
          <p:cNvSpPr>
            <a:spLocks noGrp="1"/>
          </p:cNvSpPr>
          <p:nvPr>
            <p:ph type="body" sz="quarter" idx="10" hasCustomPrompt="1"/>
          </p:nvPr>
        </p:nvSpPr>
        <p:spPr>
          <a:xfrm>
            <a:off x="5638800" y="6588592"/>
            <a:ext cx="914400" cy="260443"/>
          </a:xfrm>
        </p:spPr>
        <p:txBody>
          <a:bodyPr>
            <a:noAutofit/>
          </a:bodyPr>
          <a:lstStyle>
            <a:lvl1pPr marL="0" indent="0" algn="ctr">
              <a:buFontTx/>
              <a:buNone/>
              <a:defRPr sz="1400">
                <a:solidFill>
                  <a:schemeClr val="bg1"/>
                </a:solidFill>
                <a:latin typeface="CeraPRO-Light ☞" panose="020B0300000000000000"/>
              </a:defRPr>
            </a:lvl1pPr>
            <a:lvl2pPr>
              <a:defRPr sz="1400">
                <a:latin typeface="CeraPRO-Light ☞" panose="020B0300000000000000"/>
              </a:defRPr>
            </a:lvl2pPr>
            <a:lvl3pPr>
              <a:defRPr sz="1400">
                <a:latin typeface="CeraPRO-Light ☞" panose="020B0300000000000000"/>
              </a:defRPr>
            </a:lvl3pPr>
            <a:lvl4pPr>
              <a:defRPr sz="1400">
                <a:latin typeface="CeraPRO-Light ☞" panose="020B0300000000000000"/>
              </a:defRPr>
            </a:lvl4pPr>
            <a:lvl5pPr>
              <a:defRPr sz="1400">
                <a:latin typeface="CeraPRO-Light ☞" panose="020B0300000000000000"/>
              </a:defRPr>
            </a:lvl5pPr>
          </a:lstStyle>
          <a:p>
            <a:pPr lvl="0"/>
            <a:fld id="{CBC2A8ED-3E3C-4840-B85C-2A4F82D5097D}" type="slidenum">
              <a:rPr lang="it-IT" smtClean="0"/>
              <a:t>‹N›</a:t>
            </a:fld>
            <a:endParaRPr lang="it-IT" dirty="0"/>
          </a:p>
        </p:txBody>
      </p:sp>
    </p:spTree>
    <p:extLst>
      <p:ext uri="{BB962C8B-B14F-4D97-AF65-F5344CB8AC3E}">
        <p14:creationId xmlns:p14="http://schemas.microsoft.com/office/powerpoint/2010/main" val="3331352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588F94-44E1-474E-9DCE-F3B1DCE134D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B7C75C7-5451-3943-9134-C97211451D68}"/>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6" name="Segnaposto numero diapositiva 5">
            <a:extLst>
              <a:ext uri="{FF2B5EF4-FFF2-40B4-BE49-F238E27FC236}">
                <a16:creationId xmlns:a16="http://schemas.microsoft.com/office/drawing/2014/main" id="{607E4C20-E11D-F445-B048-421191065EE3}"/>
              </a:ext>
            </a:extLst>
          </p:cNvPr>
          <p:cNvSpPr>
            <a:spLocks noGrp="1"/>
          </p:cNvSpPr>
          <p:nvPr>
            <p:ph type="sldNum" sz="quarter" idx="12"/>
          </p:nvPr>
        </p:nvSpPr>
        <p:spPr>
          <a:xfrm>
            <a:off x="4724400" y="6492875"/>
            <a:ext cx="2743200" cy="365125"/>
          </a:xfrm>
          <a:prstGeom prst="rect">
            <a:avLst/>
          </a:prstGeom>
        </p:spPr>
        <p:txBody>
          <a:bodyPr anchor="ctr" anchorCtr="1"/>
          <a:lstStyle>
            <a:lvl1pPr algn="ctr">
              <a:defRPr sz="1600">
                <a:solidFill>
                  <a:schemeClr val="bg1"/>
                </a:solidFill>
                <a:latin typeface="CeraPRO-Light ☞" panose="020B0300000000000000"/>
              </a:defRPr>
            </a:lvl1pPr>
          </a:lstStyle>
          <a:p>
            <a:fld id="{54DF3CCD-49C5-1943-858D-C43F8813D6D2}" type="slidenum">
              <a:rPr lang="it-IT" smtClean="0"/>
              <a:pPr/>
              <a:t>‹N›</a:t>
            </a:fld>
            <a:endParaRPr lang="it-IT" dirty="0"/>
          </a:p>
        </p:txBody>
      </p:sp>
    </p:spTree>
    <p:extLst>
      <p:ext uri="{BB962C8B-B14F-4D97-AF65-F5344CB8AC3E}">
        <p14:creationId xmlns:p14="http://schemas.microsoft.com/office/powerpoint/2010/main" val="1582152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60066E-63E2-E14F-BE46-1A8B1729778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E63286E-E476-C847-9343-000DBCBDE9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991641BC-D943-3F46-A466-5A618356E4C6}"/>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5" name="Segnaposto piè di pagina 4">
            <a:extLst>
              <a:ext uri="{FF2B5EF4-FFF2-40B4-BE49-F238E27FC236}">
                <a16:creationId xmlns:a16="http://schemas.microsoft.com/office/drawing/2014/main" id="{DB7F5A47-D78D-BF41-930C-86A39831F934}"/>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2E235D05-DDDE-E048-8F36-D625D057D5EF}"/>
              </a:ext>
            </a:extLst>
          </p:cNvPr>
          <p:cNvSpPr>
            <a:spLocks noGrp="1"/>
          </p:cNvSpPr>
          <p:nvPr>
            <p:ph type="sldNum" sz="quarter" idx="12"/>
          </p:nvPr>
        </p:nvSpPr>
        <p:spPr>
          <a:xfrm>
            <a:off x="8610600" y="6356350"/>
            <a:ext cx="2743200" cy="365125"/>
          </a:xfrm>
          <a:prstGeom prst="rect">
            <a:avLst/>
          </a:prstGeom>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2204286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2A6A2F-3D63-9045-BDA7-90E66798693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D690EE6-13A5-294F-A8A7-4FC6BC446B45}"/>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EAA8B547-604F-964F-BAFB-3FD0BD6DC5C2}"/>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2AC343CE-D25D-D14B-B8C9-0473D530A149}"/>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6" name="Segnaposto piè di pagina 5">
            <a:extLst>
              <a:ext uri="{FF2B5EF4-FFF2-40B4-BE49-F238E27FC236}">
                <a16:creationId xmlns:a16="http://schemas.microsoft.com/office/drawing/2014/main" id="{D880CF92-8BA1-C840-AA93-8BDD2F8A9461}"/>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id="{817DCA72-3090-424F-AE62-72C1A767E1B1}"/>
              </a:ext>
            </a:extLst>
          </p:cNvPr>
          <p:cNvSpPr>
            <a:spLocks noGrp="1"/>
          </p:cNvSpPr>
          <p:nvPr>
            <p:ph type="sldNum" sz="quarter" idx="12"/>
          </p:nvPr>
        </p:nvSpPr>
        <p:spPr>
          <a:xfrm>
            <a:off x="8610600" y="6356350"/>
            <a:ext cx="2743200" cy="365125"/>
          </a:xfrm>
          <a:prstGeom prst="rect">
            <a:avLst/>
          </a:prstGeom>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2991591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155785-AC58-204F-BE5A-694AB784C19B}"/>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A23D6BA-39F7-D84F-81F8-1BB4640A90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5C37A7F6-68B7-334E-9F30-2F2DC7BF40D8}"/>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A9C9ED7F-39C4-C44A-B94D-561B6CA7ED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34B75DDE-F325-B947-A0C9-B2739BD11CAE}"/>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368EC261-7696-F144-8470-8FFAFF4E5735}"/>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8" name="Segnaposto piè di pagina 7">
            <a:extLst>
              <a:ext uri="{FF2B5EF4-FFF2-40B4-BE49-F238E27FC236}">
                <a16:creationId xmlns:a16="http://schemas.microsoft.com/office/drawing/2014/main" id="{80EECCB6-C570-1B42-BD30-C714A0EE11A9}"/>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9" name="Segnaposto numero diapositiva 8">
            <a:extLst>
              <a:ext uri="{FF2B5EF4-FFF2-40B4-BE49-F238E27FC236}">
                <a16:creationId xmlns:a16="http://schemas.microsoft.com/office/drawing/2014/main" id="{15E8CD84-0062-8249-B669-B6CA8B22EA45}"/>
              </a:ext>
            </a:extLst>
          </p:cNvPr>
          <p:cNvSpPr>
            <a:spLocks noGrp="1"/>
          </p:cNvSpPr>
          <p:nvPr>
            <p:ph type="sldNum" sz="quarter" idx="12"/>
          </p:nvPr>
        </p:nvSpPr>
        <p:spPr>
          <a:xfrm>
            <a:off x="8610600" y="6356350"/>
            <a:ext cx="2743200" cy="365125"/>
          </a:xfrm>
          <a:prstGeom prst="rect">
            <a:avLst/>
          </a:prstGeom>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1102086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5F4F5D-3A76-874D-8E03-B261A468148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0D0EEA3-2F20-754E-8C40-A55B697319B2}"/>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4" name="Segnaposto piè di pagina 3">
            <a:extLst>
              <a:ext uri="{FF2B5EF4-FFF2-40B4-BE49-F238E27FC236}">
                <a16:creationId xmlns:a16="http://schemas.microsoft.com/office/drawing/2014/main" id="{D2E5F5E5-FD34-2A4A-984B-BE3718CA700F}"/>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5" name="Segnaposto numero diapositiva 4">
            <a:extLst>
              <a:ext uri="{FF2B5EF4-FFF2-40B4-BE49-F238E27FC236}">
                <a16:creationId xmlns:a16="http://schemas.microsoft.com/office/drawing/2014/main" id="{187D03AD-2636-894C-AF02-75A74EAE066E}"/>
              </a:ext>
            </a:extLst>
          </p:cNvPr>
          <p:cNvSpPr>
            <a:spLocks noGrp="1"/>
          </p:cNvSpPr>
          <p:nvPr>
            <p:ph type="sldNum" sz="quarter" idx="12"/>
          </p:nvPr>
        </p:nvSpPr>
        <p:spPr>
          <a:xfrm>
            <a:off x="8610600" y="6356350"/>
            <a:ext cx="2743200" cy="365125"/>
          </a:xfrm>
          <a:prstGeom prst="rect">
            <a:avLst/>
          </a:prstGeom>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1362439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A4F96BC-0627-5347-8906-7219CB576D07}"/>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3" name="Segnaposto piè di pagina 2">
            <a:extLst>
              <a:ext uri="{FF2B5EF4-FFF2-40B4-BE49-F238E27FC236}">
                <a16:creationId xmlns:a16="http://schemas.microsoft.com/office/drawing/2014/main" id="{F761228F-09A6-8741-8DCA-8A2BBDB5F6EC}"/>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4" name="Segnaposto numero diapositiva 3">
            <a:extLst>
              <a:ext uri="{FF2B5EF4-FFF2-40B4-BE49-F238E27FC236}">
                <a16:creationId xmlns:a16="http://schemas.microsoft.com/office/drawing/2014/main" id="{548EBD7E-8D6E-1E47-8B16-99BE48C4387A}"/>
              </a:ext>
            </a:extLst>
          </p:cNvPr>
          <p:cNvSpPr>
            <a:spLocks noGrp="1"/>
          </p:cNvSpPr>
          <p:nvPr>
            <p:ph type="sldNum" sz="quarter" idx="12"/>
          </p:nvPr>
        </p:nvSpPr>
        <p:spPr>
          <a:xfrm>
            <a:off x="8610600" y="6356350"/>
            <a:ext cx="2743200" cy="365125"/>
          </a:xfrm>
          <a:prstGeom prst="rect">
            <a:avLst/>
          </a:prstGeom>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1745694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C071C-3E90-1342-934F-7049E3FEA31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8B28EC9-F962-094A-A17C-F341F743DF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B454373A-0188-924C-82EF-265EDF290B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49E89FA9-0733-DF48-9855-D81D7707C099}"/>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6" name="Segnaposto piè di pagina 5">
            <a:extLst>
              <a:ext uri="{FF2B5EF4-FFF2-40B4-BE49-F238E27FC236}">
                <a16:creationId xmlns:a16="http://schemas.microsoft.com/office/drawing/2014/main" id="{2C7BF61A-F088-F04F-889F-68839A8DE34C}"/>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id="{81EE9054-6E95-5543-BD9F-E06378638F37}"/>
              </a:ext>
            </a:extLst>
          </p:cNvPr>
          <p:cNvSpPr>
            <a:spLocks noGrp="1"/>
          </p:cNvSpPr>
          <p:nvPr>
            <p:ph type="sldNum" sz="quarter" idx="12"/>
          </p:nvPr>
        </p:nvSpPr>
        <p:spPr>
          <a:xfrm>
            <a:off x="8610600" y="6356350"/>
            <a:ext cx="2743200" cy="365125"/>
          </a:xfrm>
          <a:prstGeom prst="rect">
            <a:avLst/>
          </a:prstGeom>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1174435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0C8A1A-AE97-1B44-800C-814C54290A5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2527E74-52DB-C04E-A2F3-4A40768EE3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p>
        </p:txBody>
      </p:sp>
      <p:sp>
        <p:nvSpPr>
          <p:cNvPr id="4" name="Segnaposto testo 3">
            <a:extLst>
              <a:ext uri="{FF2B5EF4-FFF2-40B4-BE49-F238E27FC236}">
                <a16:creationId xmlns:a16="http://schemas.microsoft.com/office/drawing/2014/main" id="{3A990DB2-2FC5-A248-9304-27A3648461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C5A1BDC6-8C34-E347-A2E4-6B1C1D8AD575}"/>
              </a:ext>
            </a:extLst>
          </p:cNvPr>
          <p:cNvSpPr>
            <a:spLocks noGrp="1"/>
          </p:cNvSpPr>
          <p:nvPr>
            <p:ph type="dt" sz="half" idx="10"/>
          </p:nvPr>
        </p:nvSpPr>
        <p:spPr>
          <a:xfrm>
            <a:off x="838200" y="6356350"/>
            <a:ext cx="2743200" cy="365125"/>
          </a:xfrm>
          <a:prstGeom prst="rect">
            <a:avLst/>
          </a:prstGeom>
        </p:spPr>
        <p:txBody>
          <a:bodyPr/>
          <a:lstStyle/>
          <a:p>
            <a:endParaRPr lang="it-IT"/>
          </a:p>
        </p:txBody>
      </p:sp>
      <p:sp>
        <p:nvSpPr>
          <p:cNvPr id="6" name="Segnaposto piè di pagina 5">
            <a:extLst>
              <a:ext uri="{FF2B5EF4-FFF2-40B4-BE49-F238E27FC236}">
                <a16:creationId xmlns:a16="http://schemas.microsoft.com/office/drawing/2014/main" id="{D6FBD685-1573-604F-81DA-B61D463F0969}"/>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id="{88788038-5C0C-324B-8CF1-FD827C78C75D}"/>
              </a:ext>
            </a:extLst>
          </p:cNvPr>
          <p:cNvSpPr>
            <a:spLocks noGrp="1"/>
          </p:cNvSpPr>
          <p:nvPr>
            <p:ph type="sldNum" sz="quarter" idx="12"/>
          </p:nvPr>
        </p:nvSpPr>
        <p:spPr>
          <a:xfrm>
            <a:off x="8610600" y="6356350"/>
            <a:ext cx="2743200" cy="365125"/>
          </a:xfrm>
          <a:prstGeom prst="rect">
            <a:avLst/>
          </a:prstGeom>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1319387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1242FB2-B116-124B-BF91-951AECBC42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F32B6D0-8114-C140-B3D4-977D86E8E1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Tree>
    <p:extLst>
      <p:ext uri="{BB962C8B-B14F-4D97-AF65-F5344CB8AC3E}">
        <p14:creationId xmlns:p14="http://schemas.microsoft.com/office/powerpoint/2010/main" val="4203964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Lst>
  <p:hf hdr="0" dt="0"/>
  <p:txStyles>
    <p:titleStyle>
      <a:lvl1pPr algn="l" defTabSz="914400" rtl="0" eaLnBrk="1" latinLnBrk="0" hangingPunct="1">
        <a:lnSpc>
          <a:spcPct val="90000"/>
        </a:lnSpc>
        <a:spcBef>
          <a:spcPct val="0"/>
        </a:spcBef>
        <a:buNone/>
        <a:defRPr sz="4400" kern="1200">
          <a:solidFill>
            <a:srgbClr val="004C6C"/>
          </a:solidFill>
          <a:latin typeface="CeraPRO-Light ☞"/>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4C6C"/>
          </a:solidFill>
          <a:latin typeface="CeraPRO-Light ☞"/>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emf"/></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emf"/></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7.emf"/><Relationship Id="rId1" Type="http://schemas.openxmlformats.org/officeDocument/2006/relationships/slideLayout" Target="../slideLayouts/slideLayout12.xml"/><Relationship Id="rId6" Type="http://schemas.openxmlformats.org/officeDocument/2006/relationships/image" Target="../media/image9.emf"/><Relationship Id="rId5" Type="http://schemas.openxmlformats.org/officeDocument/2006/relationships/package" Target="../embeddings/Microsoft_Excel_Worksheet.xlsx"/><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2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6.xml"/><Relationship Id="rId1" Type="http://schemas.openxmlformats.org/officeDocument/2006/relationships/slideLayout" Target="../slideLayouts/slideLayout13.xml"/><Relationship Id="rId5" Type="http://schemas.openxmlformats.org/officeDocument/2006/relationships/image" Target="../media/image7.emf"/><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7.xml"/><Relationship Id="rId1" Type="http://schemas.openxmlformats.org/officeDocument/2006/relationships/slideLayout" Target="../slideLayouts/slideLayout14.xml"/><Relationship Id="rId5" Type="http://schemas.openxmlformats.org/officeDocument/2006/relationships/image" Target="../media/image7.emf"/><Relationship Id="rId4" Type="http://schemas.openxmlformats.org/officeDocument/2006/relationships/image" Target="../media/image8.png"/></Relationships>
</file>

<file path=ppt/slides/_rels/slide2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8.xml"/><Relationship Id="rId1" Type="http://schemas.openxmlformats.org/officeDocument/2006/relationships/slideLayout" Target="../slideLayouts/slideLayout15.xml"/><Relationship Id="rId5" Type="http://schemas.openxmlformats.org/officeDocument/2006/relationships/image" Target="../media/image7.emf"/><Relationship Id="rId4" Type="http://schemas.openxmlformats.org/officeDocument/2006/relationships/image" Target="../media/image8.png"/></Relationships>
</file>

<file path=ppt/slides/_rels/slide2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9.xml"/><Relationship Id="rId1" Type="http://schemas.openxmlformats.org/officeDocument/2006/relationships/slideLayout" Target="../slideLayouts/slideLayout16.xml"/><Relationship Id="rId5" Type="http://schemas.openxmlformats.org/officeDocument/2006/relationships/image" Target="../media/image7.emf"/><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3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0.xml"/><Relationship Id="rId1" Type="http://schemas.openxmlformats.org/officeDocument/2006/relationships/slideLayout" Target="../slideLayouts/slideLayout17.xml"/><Relationship Id="rId5" Type="http://schemas.openxmlformats.org/officeDocument/2006/relationships/image" Target="../media/image7.emf"/><Relationship Id="rId4" Type="http://schemas.openxmlformats.org/officeDocument/2006/relationships/image" Target="../media/image8.png"/></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3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1.xml"/><Relationship Id="rId1" Type="http://schemas.openxmlformats.org/officeDocument/2006/relationships/slideLayout" Target="../slideLayouts/slideLayout18.xml"/><Relationship Id="rId5" Type="http://schemas.openxmlformats.org/officeDocument/2006/relationships/image" Target="../media/image7.emf"/><Relationship Id="rId4" Type="http://schemas.openxmlformats.org/officeDocument/2006/relationships/image" Target="../media/image8.png"/></Relationships>
</file>

<file path=ppt/slides/_rels/slide3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2.xml"/><Relationship Id="rId1" Type="http://schemas.openxmlformats.org/officeDocument/2006/relationships/slideLayout" Target="../slideLayouts/slideLayout19.xml"/><Relationship Id="rId5" Type="http://schemas.openxmlformats.org/officeDocument/2006/relationships/image" Target="../media/image7.emf"/><Relationship Id="rId4" Type="http://schemas.openxmlformats.org/officeDocument/2006/relationships/image" Target="../media/image8.png"/></Relationships>
</file>

<file path=ppt/slides/_rels/slide3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emf"/></Relationships>
</file>

<file path=ppt/slides/_rels/slide3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Immagine 16">
            <a:extLst>
              <a:ext uri="{FF2B5EF4-FFF2-40B4-BE49-F238E27FC236}">
                <a16:creationId xmlns:a16="http://schemas.microsoft.com/office/drawing/2014/main" id="{786FD9B1-8F94-644A-98D9-C71A8F32EA1D}"/>
              </a:ext>
            </a:extLst>
          </p:cNvPr>
          <p:cNvPicPr>
            <a:picLocks noChangeAspect="1"/>
          </p:cNvPicPr>
          <p:nvPr/>
        </p:nvPicPr>
        <p:blipFill>
          <a:blip r:embed="rId2"/>
          <a:stretch>
            <a:fillRect/>
          </a:stretch>
        </p:blipFill>
        <p:spPr>
          <a:xfrm>
            <a:off x="-266506" y="-92259"/>
            <a:ext cx="12458506" cy="6954819"/>
          </a:xfrm>
          <a:prstGeom prst="rect">
            <a:avLst/>
          </a:prstGeom>
        </p:spPr>
      </p:pic>
      <p:sp>
        <p:nvSpPr>
          <p:cNvPr id="23" name="CasellaDiTesto 22">
            <a:extLst>
              <a:ext uri="{FF2B5EF4-FFF2-40B4-BE49-F238E27FC236}">
                <a16:creationId xmlns:a16="http://schemas.microsoft.com/office/drawing/2014/main" id="{15DC24B6-7A6C-2C4A-8BFF-C99D0B2B2C32}"/>
              </a:ext>
            </a:extLst>
          </p:cNvPr>
          <p:cNvSpPr txBox="1"/>
          <p:nvPr/>
        </p:nvSpPr>
        <p:spPr>
          <a:xfrm>
            <a:off x="1092852" y="2493502"/>
            <a:ext cx="10016756" cy="1754326"/>
          </a:xfrm>
          <a:prstGeom prst="rect">
            <a:avLst/>
          </a:prstGeom>
          <a:noFill/>
        </p:spPr>
        <p:txBody>
          <a:bodyPr wrap="square" rtlCol="0">
            <a:spAutoFit/>
          </a:bodyPr>
          <a:lstStyle/>
          <a:p>
            <a:pPr algn="ctr"/>
            <a:r>
              <a:rPr lang="it-IT" sz="5400" dirty="0">
                <a:solidFill>
                  <a:schemeClr val="bg1"/>
                </a:solidFill>
                <a:latin typeface="CeraPRO-Medium ☞" panose="020B0600000000000000" pitchFamily="34" charset="0"/>
              </a:rPr>
              <a:t>LA SOCIETÀ SEMPLICE IMMOBILIARE</a:t>
            </a:r>
          </a:p>
        </p:txBody>
      </p:sp>
      <p:sp>
        <p:nvSpPr>
          <p:cNvPr id="26" name="CasellaDiTesto 25">
            <a:extLst>
              <a:ext uri="{FF2B5EF4-FFF2-40B4-BE49-F238E27FC236}">
                <a16:creationId xmlns:a16="http://schemas.microsoft.com/office/drawing/2014/main" id="{9E10AC64-5DED-C24C-B0B1-52FA54FE6138}"/>
              </a:ext>
            </a:extLst>
          </p:cNvPr>
          <p:cNvSpPr txBox="1"/>
          <p:nvPr/>
        </p:nvSpPr>
        <p:spPr>
          <a:xfrm>
            <a:off x="1092852" y="5093924"/>
            <a:ext cx="10016756" cy="461665"/>
          </a:xfrm>
          <a:prstGeom prst="rect">
            <a:avLst/>
          </a:prstGeom>
          <a:noFill/>
        </p:spPr>
        <p:txBody>
          <a:bodyPr wrap="square" rtlCol="0">
            <a:spAutoFit/>
          </a:bodyPr>
          <a:lstStyle/>
          <a:p>
            <a:pPr algn="ctr"/>
            <a:r>
              <a:rPr lang="it-IT" sz="2400" dirty="0">
                <a:solidFill>
                  <a:schemeClr val="bg1"/>
                </a:solidFill>
                <a:latin typeface="CeraPRO-Medium ☞" panose="020B0600000000000000" pitchFamily="34" charset="0"/>
              </a:rPr>
              <a:t>Marco Piazza</a:t>
            </a:r>
          </a:p>
        </p:txBody>
      </p:sp>
      <p:sp>
        <p:nvSpPr>
          <p:cNvPr id="27" name="CasellaDiTesto 26">
            <a:extLst>
              <a:ext uri="{FF2B5EF4-FFF2-40B4-BE49-F238E27FC236}">
                <a16:creationId xmlns:a16="http://schemas.microsoft.com/office/drawing/2014/main" id="{30460C5C-932F-CB4B-B052-E3D52834EF1F}"/>
              </a:ext>
            </a:extLst>
          </p:cNvPr>
          <p:cNvSpPr txBox="1"/>
          <p:nvPr/>
        </p:nvSpPr>
        <p:spPr>
          <a:xfrm>
            <a:off x="1092852" y="5562155"/>
            <a:ext cx="10016756" cy="400110"/>
          </a:xfrm>
          <a:prstGeom prst="rect">
            <a:avLst/>
          </a:prstGeom>
          <a:noFill/>
        </p:spPr>
        <p:txBody>
          <a:bodyPr wrap="square" rtlCol="0">
            <a:spAutoFit/>
          </a:bodyPr>
          <a:lstStyle/>
          <a:p>
            <a:pPr algn="ctr"/>
            <a:r>
              <a:rPr lang="it-IT" sz="2000" dirty="0" err="1">
                <a:solidFill>
                  <a:schemeClr val="bg1"/>
                </a:solidFill>
                <a:latin typeface="CeraPRO-Light ☞" panose="020B0300000000000000" pitchFamily="34" charset="0"/>
              </a:rPr>
              <a:t>Advisory</a:t>
            </a:r>
            <a:r>
              <a:rPr lang="it-IT" sz="2000" dirty="0">
                <a:solidFill>
                  <a:schemeClr val="bg1"/>
                </a:solidFill>
                <a:latin typeface="CeraPRO-Light ☞" panose="020B0300000000000000" pitchFamily="34" charset="0"/>
              </a:rPr>
              <a:t> Board Assoholding</a:t>
            </a:r>
          </a:p>
        </p:txBody>
      </p:sp>
      <p:cxnSp>
        <p:nvCxnSpPr>
          <p:cNvPr id="3" name="Connettore 1 2">
            <a:extLst>
              <a:ext uri="{FF2B5EF4-FFF2-40B4-BE49-F238E27FC236}">
                <a16:creationId xmlns:a16="http://schemas.microsoft.com/office/drawing/2014/main" id="{8067ACCF-7E5D-6B48-AF34-75C160065836}"/>
              </a:ext>
            </a:extLst>
          </p:cNvPr>
          <p:cNvCxnSpPr/>
          <p:nvPr/>
        </p:nvCxnSpPr>
        <p:spPr>
          <a:xfrm>
            <a:off x="371475" y="4808669"/>
            <a:ext cx="114490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nettore 1 9">
            <a:extLst>
              <a:ext uri="{FF2B5EF4-FFF2-40B4-BE49-F238E27FC236}">
                <a16:creationId xmlns:a16="http://schemas.microsoft.com/office/drawing/2014/main" id="{2F37BC8B-DBB1-C94B-82ED-3E5745917D84}"/>
              </a:ext>
            </a:extLst>
          </p:cNvPr>
          <p:cNvCxnSpPr/>
          <p:nvPr/>
        </p:nvCxnSpPr>
        <p:spPr>
          <a:xfrm>
            <a:off x="371475" y="6282467"/>
            <a:ext cx="114490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nettore 1 12">
            <a:extLst>
              <a:ext uri="{FF2B5EF4-FFF2-40B4-BE49-F238E27FC236}">
                <a16:creationId xmlns:a16="http://schemas.microsoft.com/office/drawing/2014/main" id="{67D25C14-13D3-384E-948F-980C454A072E}"/>
              </a:ext>
            </a:extLst>
          </p:cNvPr>
          <p:cNvCxnSpPr/>
          <p:nvPr/>
        </p:nvCxnSpPr>
        <p:spPr>
          <a:xfrm>
            <a:off x="371475" y="1184937"/>
            <a:ext cx="114490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CasellaDiTesto 23">
            <a:extLst>
              <a:ext uri="{FF2B5EF4-FFF2-40B4-BE49-F238E27FC236}">
                <a16:creationId xmlns:a16="http://schemas.microsoft.com/office/drawing/2014/main" id="{AB4A1AC1-33F3-A246-923A-E74BF23B573B}"/>
              </a:ext>
            </a:extLst>
          </p:cNvPr>
          <p:cNvSpPr txBox="1"/>
          <p:nvPr/>
        </p:nvSpPr>
        <p:spPr>
          <a:xfrm>
            <a:off x="4422533" y="614876"/>
            <a:ext cx="3261944" cy="307777"/>
          </a:xfrm>
          <a:prstGeom prst="rect">
            <a:avLst/>
          </a:prstGeom>
          <a:noFill/>
        </p:spPr>
        <p:txBody>
          <a:bodyPr wrap="square" rtlCol="0">
            <a:spAutoFit/>
          </a:bodyPr>
          <a:lstStyle/>
          <a:p>
            <a:pPr algn="ctr"/>
            <a:r>
              <a:rPr lang="it-IT" sz="1400" dirty="0">
                <a:solidFill>
                  <a:schemeClr val="bg1"/>
                </a:solidFill>
                <a:latin typeface="CeraPRO-Medium ☞" panose="020B0600000000000000" pitchFamily="34" charset="0"/>
              </a:rPr>
              <a:t>IMMOBILI E PASSAGGIO GENERAZIONALE</a:t>
            </a:r>
            <a:endParaRPr lang="it-IT" sz="1400" dirty="0">
              <a:solidFill>
                <a:schemeClr val="bg1"/>
              </a:solidFill>
              <a:latin typeface="CeraPRO-Light ☞" panose="020B0300000000000000" pitchFamily="34" charset="0"/>
            </a:endParaRPr>
          </a:p>
        </p:txBody>
      </p:sp>
      <p:cxnSp>
        <p:nvCxnSpPr>
          <p:cNvPr id="18" name="Connettore 1 17">
            <a:extLst>
              <a:ext uri="{FF2B5EF4-FFF2-40B4-BE49-F238E27FC236}">
                <a16:creationId xmlns:a16="http://schemas.microsoft.com/office/drawing/2014/main" id="{3D42BC19-495A-D248-9FA7-894AD932450A}"/>
              </a:ext>
            </a:extLst>
          </p:cNvPr>
          <p:cNvCxnSpPr/>
          <p:nvPr/>
        </p:nvCxnSpPr>
        <p:spPr>
          <a:xfrm>
            <a:off x="3506993" y="516154"/>
            <a:ext cx="0" cy="50422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Connettore 1 24">
            <a:extLst>
              <a:ext uri="{FF2B5EF4-FFF2-40B4-BE49-F238E27FC236}">
                <a16:creationId xmlns:a16="http://schemas.microsoft.com/office/drawing/2014/main" id="{C24F4501-2812-0B48-9E87-DA59065640E2}"/>
              </a:ext>
            </a:extLst>
          </p:cNvPr>
          <p:cNvCxnSpPr/>
          <p:nvPr/>
        </p:nvCxnSpPr>
        <p:spPr>
          <a:xfrm>
            <a:off x="8670662" y="516154"/>
            <a:ext cx="0" cy="50422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4" name="Immagine 3">
            <a:extLst>
              <a:ext uri="{FF2B5EF4-FFF2-40B4-BE49-F238E27FC236}">
                <a16:creationId xmlns:a16="http://schemas.microsoft.com/office/drawing/2014/main" id="{AA352473-0B27-2B42-96DD-5F37D06D4B2B}"/>
              </a:ext>
            </a:extLst>
          </p:cNvPr>
          <p:cNvPicPr>
            <a:picLocks noChangeAspect="1"/>
          </p:cNvPicPr>
          <p:nvPr/>
        </p:nvPicPr>
        <p:blipFill>
          <a:blip r:embed="rId3"/>
          <a:stretch>
            <a:fillRect/>
          </a:stretch>
        </p:blipFill>
        <p:spPr>
          <a:xfrm>
            <a:off x="1770969" y="-23210"/>
            <a:ext cx="8670662" cy="599192"/>
          </a:xfrm>
          <a:prstGeom prst="rect">
            <a:avLst/>
          </a:prstGeom>
        </p:spPr>
      </p:pic>
      <p:pic>
        <p:nvPicPr>
          <p:cNvPr id="31" name="Immagine 30">
            <a:extLst>
              <a:ext uri="{FF2B5EF4-FFF2-40B4-BE49-F238E27FC236}">
                <a16:creationId xmlns:a16="http://schemas.microsoft.com/office/drawing/2014/main" id="{3DE07714-66A6-3441-9BE7-E55C0D6BEDF5}"/>
              </a:ext>
            </a:extLst>
          </p:cNvPr>
          <p:cNvPicPr>
            <a:picLocks noChangeAspect="1"/>
          </p:cNvPicPr>
          <p:nvPr/>
        </p:nvPicPr>
        <p:blipFill>
          <a:blip r:embed="rId4"/>
          <a:stretch>
            <a:fillRect/>
          </a:stretch>
        </p:blipFill>
        <p:spPr>
          <a:xfrm>
            <a:off x="371476" y="6522439"/>
            <a:ext cx="11449050" cy="165652"/>
          </a:xfrm>
          <a:prstGeom prst="rect">
            <a:avLst/>
          </a:prstGeom>
        </p:spPr>
      </p:pic>
      <p:sp>
        <p:nvSpPr>
          <p:cNvPr id="19" name="CasellaDiTesto 18">
            <a:extLst>
              <a:ext uri="{FF2B5EF4-FFF2-40B4-BE49-F238E27FC236}">
                <a16:creationId xmlns:a16="http://schemas.microsoft.com/office/drawing/2014/main" id="{203CAC9F-D679-4645-B1C8-2B6C2BB7DE5F}"/>
              </a:ext>
            </a:extLst>
          </p:cNvPr>
          <p:cNvSpPr txBox="1"/>
          <p:nvPr/>
        </p:nvSpPr>
        <p:spPr>
          <a:xfrm>
            <a:off x="4955164" y="34493"/>
            <a:ext cx="2288950" cy="276999"/>
          </a:xfrm>
          <a:prstGeom prst="rect">
            <a:avLst/>
          </a:prstGeom>
          <a:noFill/>
        </p:spPr>
        <p:txBody>
          <a:bodyPr wrap="square" rtlCol="0">
            <a:spAutoFit/>
          </a:bodyPr>
          <a:lstStyle/>
          <a:p>
            <a:pPr algn="ctr"/>
            <a:r>
              <a:rPr lang="it-IT" sz="1200" dirty="0">
                <a:solidFill>
                  <a:schemeClr val="bg1"/>
                </a:solidFill>
                <a:latin typeface="CeraPRO-Medium ☞" panose="020B0600000000000000" pitchFamily="34" charset="0"/>
              </a:rPr>
              <a:t>WEBINAR</a:t>
            </a:r>
            <a:r>
              <a:rPr lang="it-IT" sz="1200" dirty="0">
                <a:solidFill>
                  <a:schemeClr val="bg1"/>
                </a:solidFill>
                <a:latin typeface="CeraGR-Medium" panose="020B0600000000000000" pitchFamily="34" charset="0"/>
              </a:rPr>
              <a:t> </a:t>
            </a:r>
            <a:r>
              <a:rPr lang="it-IT" sz="1200" dirty="0">
                <a:solidFill>
                  <a:schemeClr val="bg1"/>
                </a:solidFill>
                <a:latin typeface="CeraPRO-Light ☞" panose="020B0300000000000000" pitchFamily="34" charset="0"/>
              </a:rPr>
              <a:t>ASSOHOLDING</a:t>
            </a:r>
          </a:p>
        </p:txBody>
      </p:sp>
      <p:pic>
        <p:nvPicPr>
          <p:cNvPr id="7" name="Immagine 6">
            <a:extLst>
              <a:ext uri="{FF2B5EF4-FFF2-40B4-BE49-F238E27FC236}">
                <a16:creationId xmlns:a16="http://schemas.microsoft.com/office/drawing/2014/main" id="{CE4881CA-67B5-BA49-A766-ACE25406A3ED}"/>
              </a:ext>
            </a:extLst>
          </p:cNvPr>
          <p:cNvPicPr>
            <a:picLocks noChangeAspect="1"/>
          </p:cNvPicPr>
          <p:nvPr/>
        </p:nvPicPr>
        <p:blipFill>
          <a:blip r:embed="rId5"/>
          <a:stretch>
            <a:fillRect/>
          </a:stretch>
        </p:blipFill>
        <p:spPr>
          <a:xfrm>
            <a:off x="736873" y="576734"/>
            <a:ext cx="2311833" cy="378989"/>
          </a:xfrm>
          <a:prstGeom prst="rect">
            <a:avLst/>
          </a:prstGeom>
        </p:spPr>
      </p:pic>
      <p:pic>
        <p:nvPicPr>
          <p:cNvPr id="1026" name="Picture 2">
            <a:extLst>
              <a:ext uri="{FF2B5EF4-FFF2-40B4-BE49-F238E27FC236}">
                <a16:creationId xmlns:a16="http://schemas.microsoft.com/office/drawing/2014/main" id="{3D6BEAE0-4479-723B-4563-2037EA0BDD5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13669" y="539726"/>
            <a:ext cx="2048683" cy="5524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9223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479822"/>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655992" y="1188299"/>
            <a:ext cx="11417301" cy="619657"/>
          </a:xfrm>
          <a:prstGeom prst="rect">
            <a:avLst/>
          </a:prstGeom>
          <a:noFill/>
        </p:spPr>
        <p:txBody>
          <a:bodyPr wrap="square" rtlCol="0">
            <a:spAutoFit/>
          </a:bodyPr>
          <a:lstStyle/>
          <a:p>
            <a:pPr marL="9543" lvl="0">
              <a:lnSpc>
                <a:spcPts val="4400"/>
              </a:lnSpc>
              <a:spcBef>
                <a:spcPts val="75"/>
              </a:spcBef>
              <a:defRPr/>
            </a:pPr>
            <a:r>
              <a:rPr lang="it-IT" sz="3200" spc="-4" dirty="0">
                <a:solidFill>
                  <a:srgbClr val="004C6C"/>
                </a:solidFill>
                <a:latin typeface="CeraCY-Medium ☞" panose="020B0600000000000000" pitchFamily="34" charset="0"/>
                <a:cs typeface="Calibri" panose="020F0502020204030204" pitchFamily="34" charset="0"/>
              </a:rPr>
              <a:t>IMU (</a:t>
            </a:r>
            <a:r>
              <a:rPr lang="it-IT" sz="2800" spc="-4" dirty="0">
                <a:solidFill>
                  <a:srgbClr val="004C6C"/>
                </a:solidFill>
                <a:latin typeface="CeraPRO-Light ☞" panose="020B0300000000000000"/>
                <a:cs typeface="Calibri" panose="020F0502020204030204" pitchFamily="34" charset="0"/>
              </a:rPr>
              <a:t>A</a:t>
            </a:r>
            <a:r>
              <a:rPr lang="it-IT" sz="2800" b="0" i="0" u="none" strike="noStrike" baseline="0" dirty="0">
                <a:solidFill>
                  <a:srgbClr val="004C6C"/>
                </a:solidFill>
                <a:latin typeface="CeraPRO-Light ☞" panose="020B0300000000000000"/>
              </a:rPr>
              <a:t>rt. 1, commi da 738 a 783, della legge 27 dicembre 2019, n. 160) </a:t>
            </a:r>
            <a:endParaRPr lang="it-IT" sz="2800" spc="-4" dirty="0">
              <a:solidFill>
                <a:srgbClr val="004C6C"/>
              </a:solidFill>
              <a:latin typeface="CeraPRO-Light ☞" panose="020B0300000000000000"/>
              <a:cs typeface="Calibri" panose="020F0502020204030204" pitchFamily="34" charset="0"/>
            </a:endParaRPr>
          </a:p>
        </p:txBody>
      </p:sp>
      <p:sp>
        <p:nvSpPr>
          <p:cNvPr id="19" name="CasellaDiTesto 18">
            <a:extLst>
              <a:ext uri="{FF2B5EF4-FFF2-40B4-BE49-F238E27FC236}">
                <a16:creationId xmlns:a16="http://schemas.microsoft.com/office/drawing/2014/main" id="{4CE2839B-2C73-CB46-B9EF-2AD1CF70AFBD}"/>
              </a:ext>
            </a:extLst>
          </p:cNvPr>
          <p:cNvSpPr txBox="1"/>
          <p:nvPr/>
        </p:nvSpPr>
        <p:spPr>
          <a:xfrm>
            <a:off x="1016221" y="2013183"/>
            <a:ext cx="4285609" cy="400110"/>
          </a:xfrm>
          <a:prstGeom prst="rect">
            <a:avLst/>
          </a:prstGeom>
          <a:noFill/>
        </p:spPr>
        <p:txBody>
          <a:bodyPr wrap="square" rtlCol="0">
            <a:spAutoFit/>
          </a:bodyPr>
          <a:lstStyle/>
          <a:p>
            <a:pPr algn="ctr"/>
            <a:r>
              <a:rPr lang="it-IT" sz="2000" dirty="0">
                <a:solidFill>
                  <a:srgbClr val="004C6C"/>
                </a:solidFill>
                <a:latin typeface="CeraCY-Medium ☞" panose="020B0600000000000000" pitchFamily="34" charset="0"/>
              </a:rPr>
              <a:t>SOLO PERSONE FISICHE</a:t>
            </a:r>
          </a:p>
        </p:txBody>
      </p:sp>
      <p:sp>
        <p:nvSpPr>
          <p:cNvPr id="24" name="CasellaDiTesto 23">
            <a:extLst>
              <a:ext uri="{FF2B5EF4-FFF2-40B4-BE49-F238E27FC236}">
                <a16:creationId xmlns:a16="http://schemas.microsoft.com/office/drawing/2014/main" id="{DE7F8B39-274E-C44E-97EA-444470CD487F}"/>
              </a:ext>
            </a:extLst>
          </p:cNvPr>
          <p:cNvSpPr txBox="1"/>
          <p:nvPr/>
        </p:nvSpPr>
        <p:spPr>
          <a:xfrm>
            <a:off x="6708707" y="2013183"/>
            <a:ext cx="4285609" cy="400110"/>
          </a:xfrm>
          <a:prstGeom prst="rect">
            <a:avLst/>
          </a:prstGeom>
          <a:noFill/>
        </p:spPr>
        <p:txBody>
          <a:bodyPr wrap="square" rtlCol="0">
            <a:spAutoFit/>
          </a:bodyPr>
          <a:lstStyle/>
          <a:p>
            <a:pPr algn="ctr"/>
            <a:r>
              <a:rPr lang="it-IT" sz="2000" dirty="0">
                <a:solidFill>
                  <a:srgbClr val="C00000"/>
                </a:solidFill>
                <a:latin typeface="CeraCY-Medium ☞" panose="020B0600000000000000" pitchFamily="34" charset="0"/>
              </a:rPr>
              <a:t>TUTTI I POSSESSORI</a:t>
            </a:r>
          </a:p>
        </p:txBody>
      </p:sp>
      <p:cxnSp>
        <p:nvCxnSpPr>
          <p:cNvPr id="8" name="Connettore 1 7">
            <a:extLst>
              <a:ext uri="{FF2B5EF4-FFF2-40B4-BE49-F238E27FC236}">
                <a16:creationId xmlns:a16="http://schemas.microsoft.com/office/drawing/2014/main" id="{3BD0C4B9-458C-1447-9F01-486118549F21}"/>
              </a:ext>
            </a:extLst>
          </p:cNvPr>
          <p:cNvCxnSpPr>
            <a:cxnSpLocks/>
          </p:cNvCxnSpPr>
          <p:nvPr/>
        </p:nvCxnSpPr>
        <p:spPr>
          <a:xfrm>
            <a:off x="6080458" y="2080380"/>
            <a:ext cx="15542" cy="4171830"/>
          </a:xfrm>
          <a:prstGeom prst="line">
            <a:avLst/>
          </a:prstGeom>
          <a:ln>
            <a:solidFill>
              <a:srgbClr val="004C6C"/>
            </a:solidFill>
          </a:ln>
        </p:spPr>
        <p:style>
          <a:lnRef idx="1">
            <a:schemeClr val="accent1"/>
          </a:lnRef>
          <a:fillRef idx="0">
            <a:schemeClr val="accent1"/>
          </a:fillRef>
          <a:effectRef idx="0">
            <a:schemeClr val="accent1"/>
          </a:effectRef>
          <a:fontRef idx="minor">
            <a:schemeClr val="tx1"/>
          </a:fontRef>
        </p:style>
      </p:cxnSp>
      <p:sp>
        <p:nvSpPr>
          <p:cNvPr id="31" name="CasellaDiTesto 30">
            <a:extLst>
              <a:ext uri="{FF2B5EF4-FFF2-40B4-BE49-F238E27FC236}">
                <a16:creationId xmlns:a16="http://schemas.microsoft.com/office/drawing/2014/main" id="{FFAB6D19-6416-AE44-B132-ED60D05A2F6F}"/>
              </a:ext>
            </a:extLst>
          </p:cNvPr>
          <p:cNvSpPr txBox="1"/>
          <p:nvPr/>
        </p:nvSpPr>
        <p:spPr>
          <a:xfrm>
            <a:off x="361695" y="2447692"/>
            <a:ext cx="5544767" cy="3293209"/>
          </a:xfrm>
          <a:prstGeom prst="rect">
            <a:avLst/>
          </a:prstGeom>
          <a:noFill/>
        </p:spPr>
        <p:txBody>
          <a:bodyPr wrap="square" rtlCol="0">
            <a:spAutoFit/>
          </a:bodyPr>
          <a:lstStyle/>
          <a:p>
            <a:pPr marL="285750" indent="-285750" algn="l" rtl="0" eaLnBrk="1" latinLnBrk="0" hangingPunct="1">
              <a:spcBef>
                <a:spcPts val="0"/>
              </a:spcBef>
              <a:spcAft>
                <a:spcPts val="0"/>
              </a:spcAft>
              <a:buFont typeface="Wingdings" panose="05000000000000000000" pitchFamily="2" charset="2"/>
              <a:buChar char="q"/>
            </a:pPr>
            <a:r>
              <a:rPr lang="it-IT" sz="1600" b="1" kern="1200" dirty="0">
                <a:solidFill>
                  <a:srgbClr val="004C6C"/>
                </a:solidFill>
                <a:effectLst/>
                <a:latin typeface="CeraPRO-Light ☞"/>
              </a:rPr>
              <a:t>Esclusione</a:t>
            </a:r>
            <a:r>
              <a:rPr lang="it-IT" sz="1600" kern="1200" dirty="0">
                <a:solidFill>
                  <a:srgbClr val="004C6C"/>
                </a:solidFill>
                <a:effectLst/>
                <a:latin typeface="CeraPRO-Light ☞"/>
              </a:rPr>
              <a:t> </a:t>
            </a:r>
            <a:r>
              <a:rPr lang="it-IT" sz="1600" dirty="0">
                <a:solidFill>
                  <a:srgbClr val="004C6C"/>
                </a:solidFill>
                <a:latin typeface="CeraPRO-Light ☞"/>
              </a:rPr>
              <a:t>per </a:t>
            </a:r>
            <a:r>
              <a:rPr lang="it-IT" sz="1600" kern="1200" dirty="0">
                <a:solidFill>
                  <a:srgbClr val="004C6C"/>
                </a:solidFill>
                <a:effectLst/>
                <a:latin typeface="CeraPRO-Light ☞"/>
              </a:rPr>
              <a:t>l’</a:t>
            </a:r>
            <a:r>
              <a:rPr lang="it-IT" sz="1600" b="1" kern="1200" dirty="0">
                <a:solidFill>
                  <a:srgbClr val="004C6C"/>
                </a:solidFill>
                <a:effectLst/>
                <a:latin typeface="CeraPRO-Light ☞"/>
              </a:rPr>
              <a:t>abitazione principale</a:t>
            </a:r>
            <a:r>
              <a:rPr lang="it-IT" sz="1600" kern="1200" dirty="0">
                <a:solidFill>
                  <a:srgbClr val="004C6C"/>
                </a:solidFill>
                <a:effectLst/>
                <a:latin typeface="CeraPRO-Light ☞"/>
              </a:rPr>
              <a:t>, l’immobile, iscritto o iscrivibile nel catasto edilizio urbano come unica unità immobiliare, nel quale il possessore e i componenti del suo nucleo familiare dimorano abitualmente e risiedono anagraficamente, ad eccezione delle cosiddette abitazioni di lusso (categorie A/1, A/8 e A/9). </a:t>
            </a:r>
          </a:p>
          <a:p>
            <a:pPr marL="285750" indent="-285750" algn="l" rtl="0" eaLnBrk="1" latinLnBrk="0" hangingPunct="1">
              <a:spcBef>
                <a:spcPts val="0"/>
              </a:spcBef>
              <a:spcAft>
                <a:spcPts val="0"/>
              </a:spcAft>
              <a:buFont typeface="Wingdings" panose="05000000000000000000" pitchFamily="2" charset="2"/>
              <a:buChar char="q"/>
            </a:pPr>
            <a:r>
              <a:rPr lang="it-IT" sz="1600" b="1" dirty="0">
                <a:solidFill>
                  <a:srgbClr val="004C6C"/>
                </a:solidFill>
                <a:latin typeface="CeraPRO-Light ☞"/>
              </a:rPr>
              <a:t>Base imponibile ridotta al 50%</a:t>
            </a:r>
            <a:r>
              <a:rPr lang="it-IT" sz="1600" dirty="0">
                <a:solidFill>
                  <a:srgbClr val="004C6C"/>
                </a:solidFill>
                <a:latin typeface="CeraPRO-Light ☞"/>
              </a:rPr>
              <a:t> - a certe condizioni -- per le unità immobiliari, escluse quelle di lusso, concesse in comodato (con contratto registrato) dal soggetto passivo ai parenti in linea retta entro il primo grado che le utilizzano come abitazione principale. Il beneficio di cui alla presente lettera si estende, in caso di morte del comodatario, al coniuge di quest’ultimo in presenza di figli minori.</a:t>
            </a:r>
            <a:endParaRPr lang="it-IT" sz="1400" dirty="0">
              <a:solidFill>
                <a:srgbClr val="004C6C"/>
              </a:solidFill>
              <a:latin typeface="CeraPRO-Light ☞"/>
            </a:endParaRPr>
          </a:p>
        </p:txBody>
      </p:sp>
      <p:sp>
        <p:nvSpPr>
          <p:cNvPr id="32" name="CasellaDiTesto 31">
            <a:extLst>
              <a:ext uri="{FF2B5EF4-FFF2-40B4-BE49-F238E27FC236}">
                <a16:creationId xmlns:a16="http://schemas.microsoft.com/office/drawing/2014/main" id="{8814D39D-6219-4544-9DA2-A0663523303C}"/>
              </a:ext>
            </a:extLst>
          </p:cNvPr>
          <p:cNvSpPr txBox="1"/>
          <p:nvPr/>
        </p:nvSpPr>
        <p:spPr>
          <a:xfrm>
            <a:off x="6285538" y="2453846"/>
            <a:ext cx="5544767" cy="2308324"/>
          </a:xfrm>
          <a:prstGeom prst="rect">
            <a:avLst/>
          </a:prstGeom>
          <a:noFill/>
        </p:spPr>
        <p:txBody>
          <a:bodyPr wrap="square" rtlCol="0">
            <a:spAutoFit/>
          </a:bodyPr>
          <a:lstStyle/>
          <a:p>
            <a:pPr marL="285750" indent="-285750" algn="l" rtl="0" eaLnBrk="1" latinLnBrk="0" hangingPunct="1">
              <a:spcBef>
                <a:spcPts val="0"/>
              </a:spcBef>
              <a:spcAft>
                <a:spcPts val="0"/>
              </a:spcAft>
              <a:buFont typeface="Wingdings" panose="05000000000000000000" pitchFamily="2" charset="2"/>
              <a:buChar char="q"/>
            </a:pPr>
            <a:r>
              <a:rPr lang="it-IT" sz="1600" b="1" kern="1200" dirty="0">
                <a:solidFill>
                  <a:srgbClr val="004C6C"/>
                </a:solidFill>
                <a:effectLst/>
                <a:latin typeface="CeraPRO-Light ☞"/>
              </a:rPr>
              <a:t>Base imponibile ridotta del  50 % </a:t>
            </a:r>
            <a:r>
              <a:rPr lang="it-IT" sz="1600" kern="1200" dirty="0">
                <a:solidFill>
                  <a:srgbClr val="004C6C"/>
                </a:solidFill>
                <a:effectLst/>
                <a:latin typeface="CeraPRO-Light ☞"/>
              </a:rPr>
              <a:t>nei seguenti casi:</a:t>
            </a:r>
          </a:p>
          <a:p>
            <a:pPr lvl="1"/>
            <a:r>
              <a:rPr lang="it-IT" sz="1600" kern="1200" dirty="0">
                <a:solidFill>
                  <a:srgbClr val="004C6C"/>
                </a:solidFill>
                <a:effectLst/>
                <a:latin typeface="CeraPRO-Light ☞"/>
              </a:rPr>
              <a:t>a) per i fabbricati di interesse storico o artistico di cui all’art. 10 del codice di cui al D. Lgs. 22 gennaio 2004, n. 42;</a:t>
            </a:r>
          </a:p>
          <a:p>
            <a:pPr lvl="1"/>
            <a:r>
              <a:rPr lang="it-IT" sz="1600" kern="1200" dirty="0">
                <a:solidFill>
                  <a:srgbClr val="004C6C"/>
                </a:solidFill>
                <a:effectLst/>
                <a:latin typeface="CeraPRO-Light ☞"/>
              </a:rPr>
              <a:t>b) per i fabbricati dichiarati inagibili o inabitabili e di fatto non utilizzati, limitatamente al periodo dell’anno durante il quale sussistono dette condizioni.</a:t>
            </a:r>
          </a:p>
          <a:p>
            <a:pPr marL="0" algn="l" rtl="0" eaLnBrk="1" latinLnBrk="0" hangingPunct="1">
              <a:spcBef>
                <a:spcPts val="0"/>
              </a:spcBef>
              <a:spcAft>
                <a:spcPts val="0"/>
              </a:spcAft>
            </a:pPr>
            <a:r>
              <a:rPr lang="it-IT" sz="1600" kern="1200" dirty="0">
                <a:solidFill>
                  <a:srgbClr val="004C6C"/>
                </a:solidFill>
                <a:effectLst/>
                <a:latin typeface="CeraPRO-Light ☞"/>
              </a:rPr>
              <a:t> </a:t>
            </a:r>
            <a:endParaRPr lang="it-IT" sz="1600" dirty="0">
              <a:solidFill>
                <a:srgbClr val="004C6C"/>
              </a:solidFill>
              <a:latin typeface="CeraPRO-Light ☞"/>
            </a:endParaRPr>
          </a:p>
          <a:p>
            <a:pPr marL="285750" indent="-285750" algn="l" rtl="0" eaLnBrk="1" latinLnBrk="0" hangingPunct="1">
              <a:spcBef>
                <a:spcPts val="0"/>
              </a:spcBef>
              <a:spcAft>
                <a:spcPts val="0"/>
              </a:spcAft>
              <a:buFont typeface="Wingdings" panose="05000000000000000000" pitchFamily="2" charset="2"/>
              <a:buChar char="q"/>
            </a:pPr>
            <a:r>
              <a:rPr lang="it-IT" sz="1600" b="1" kern="1200" dirty="0">
                <a:solidFill>
                  <a:srgbClr val="004C6C"/>
                </a:solidFill>
                <a:effectLst/>
                <a:latin typeface="CeraPRO-Light ☞"/>
              </a:rPr>
              <a:t>Riduzione al 75% dell’aliquota</a:t>
            </a:r>
            <a:r>
              <a:rPr lang="it-IT" sz="1600" kern="1200" dirty="0">
                <a:solidFill>
                  <a:srgbClr val="004C6C"/>
                </a:solidFill>
                <a:effectLst/>
                <a:latin typeface="CeraPRO-Light ☞"/>
              </a:rPr>
              <a:t> per le  abitazioni locate a canone concordato di cui alla legge 9 dicembre 1998, n. 431</a:t>
            </a:r>
            <a:endParaRPr lang="it-IT" sz="1400" dirty="0">
              <a:solidFill>
                <a:srgbClr val="004C6C"/>
              </a:solidFill>
              <a:effectLst/>
              <a:latin typeface="CeraPRO-Light ☞"/>
            </a:endParaRPr>
          </a:p>
        </p:txBody>
      </p:sp>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sp>
        <p:nvSpPr>
          <p:cNvPr id="6" name="Segnaposto numero diapositiva 5">
            <a:extLst>
              <a:ext uri="{FF2B5EF4-FFF2-40B4-BE49-F238E27FC236}">
                <a16:creationId xmlns:a16="http://schemas.microsoft.com/office/drawing/2014/main" id="{36D656FC-A605-9DF0-A4F3-429734A7F734}"/>
              </a:ext>
            </a:extLst>
          </p:cNvPr>
          <p:cNvSpPr>
            <a:spLocks noGrp="1"/>
          </p:cNvSpPr>
          <p:nvPr>
            <p:ph type="sldNum" sz="quarter" idx="12"/>
          </p:nvPr>
        </p:nvSpPr>
        <p:spPr/>
        <p:txBody>
          <a:bodyPr/>
          <a:lstStyle/>
          <a:p>
            <a:fld id="{54DF3CCD-49C5-1943-858D-C43F8813D6D2}" type="slidenum">
              <a:rPr lang="it-IT" smtClean="0"/>
              <a:pPr/>
              <a:t>10</a:t>
            </a:fld>
            <a:endParaRPr lang="it-IT" dirty="0"/>
          </a:p>
        </p:txBody>
      </p:sp>
    </p:spTree>
    <p:extLst>
      <p:ext uri="{BB962C8B-B14F-4D97-AF65-F5344CB8AC3E}">
        <p14:creationId xmlns:p14="http://schemas.microsoft.com/office/powerpoint/2010/main" val="3457088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Light ☞"/>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479822"/>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330199" y="1160132"/>
            <a:ext cx="11417301" cy="623889"/>
          </a:xfrm>
          <a:prstGeom prst="rect">
            <a:avLst/>
          </a:prstGeom>
          <a:noFill/>
        </p:spPr>
        <p:txBody>
          <a:bodyPr wrap="square" rtlCol="0">
            <a:spAutoFit/>
          </a:bodyPr>
          <a:lstStyle/>
          <a:p>
            <a:pPr marL="9543" lvl="0">
              <a:lnSpc>
                <a:spcPts val="4400"/>
              </a:lnSpc>
              <a:spcBef>
                <a:spcPts val="75"/>
              </a:spcBef>
              <a:defRPr/>
            </a:pPr>
            <a:r>
              <a:rPr lang="it-IT" sz="3200" spc="-4" dirty="0">
                <a:solidFill>
                  <a:srgbClr val="004C6C"/>
                </a:solidFill>
                <a:latin typeface="CeraPRO-Light ☞"/>
                <a:cs typeface="Calibri" panose="020F0502020204030204" pitchFamily="34" charset="0"/>
              </a:rPr>
              <a:t>TASSAZIONE DEI REDDITI – IMMOBILI ABITATIVI</a:t>
            </a:r>
          </a:p>
        </p:txBody>
      </p:sp>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graphicFrame>
        <p:nvGraphicFramePr>
          <p:cNvPr id="6" name="Tabella 11">
            <a:extLst>
              <a:ext uri="{FF2B5EF4-FFF2-40B4-BE49-F238E27FC236}">
                <a16:creationId xmlns:a16="http://schemas.microsoft.com/office/drawing/2014/main" id="{F4D3F57C-51D9-7E12-D675-221B591E94E8}"/>
              </a:ext>
            </a:extLst>
          </p:cNvPr>
          <p:cNvGraphicFramePr>
            <a:graphicFrameLocks noGrp="1"/>
          </p:cNvGraphicFramePr>
          <p:nvPr>
            <p:extLst>
              <p:ext uri="{D42A27DB-BD31-4B8C-83A1-F6EECF244321}">
                <p14:modId xmlns:p14="http://schemas.microsoft.com/office/powerpoint/2010/main" val="1104530390"/>
              </p:ext>
            </p:extLst>
          </p:nvPr>
        </p:nvGraphicFramePr>
        <p:xfrm>
          <a:off x="386643" y="1882325"/>
          <a:ext cx="11360857" cy="4022086"/>
        </p:xfrm>
        <a:graphic>
          <a:graphicData uri="http://schemas.openxmlformats.org/drawingml/2006/table">
            <a:tbl>
              <a:tblPr firstRow="1" bandRow="1">
                <a:tableStyleId>{21E4AEA4-8DFA-4A89-87EB-49C32662AFE0}</a:tableStyleId>
              </a:tblPr>
              <a:tblGrid>
                <a:gridCol w="867391">
                  <a:extLst>
                    <a:ext uri="{9D8B030D-6E8A-4147-A177-3AD203B41FA5}">
                      <a16:colId xmlns:a16="http://schemas.microsoft.com/office/drawing/2014/main" val="3143400940"/>
                    </a:ext>
                  </a:extLst>
                </a:gridCol>
                <a:gridCol w="1685109">
                  <a:extLst>
                    <a:ext uri="{9D8B030D-6E8A-4147-A177-3AD203B41FA5}">
                      <a16:colId xmlns:a16="http://schemas.microsoft.com/office/drawing/2014/main" val="427419072"/>
                    </a:ext>
                  </a:extLst>
                </a:gridCol>
                <a:gridCol w="1188720">
                  <a:extLst>
                    <a:ext uri="{9D8B030D-6E8A-4147-A177-3AD203B41FA5}">
                      <a16:colId xmlns:a16="http://schemas.microsoft.com/office/drawing/2014/main" val="856796455"/>
                    </a:ext>
                  </a:extLst>
                </a:gridCol>
                <a:gridCol w="6635968">
                  <a:extLst>
                    <a:ext uri="{9D8B030D-6E8A-4147-A177-3AD203B41FA5}">
                      <a16:colId xmlns:a16="http://schemas.microsoft.com/office/drawing/2014/main" val="2875712466"/>
                    </a:ext>
                  </a:extLst>
                </a:gridCol>
                <a:gridCol w="983669">
                  <a:extLst>
                    <a:ext uri="{9D8B030D-6E8A-4147-A177-3AD203B41FA5}">
                      <a16:colId xmlns:a16="http://schemas.microsoft.com/office/drawing/2014/main" val="2510877521"/>
                    </a:ext>
                  </a:extLst>
                </a:gridCol>
              </a:tblGrid>
              <a:tr h="509590">
                <a:tc>
                  <a:txBody>
                    <a:bodyPr/>
                    <a:lstStyle/>
                    <a:p>
                      <a:pPr algn="ctr">
                        <a:lnSpc>
                          <a:spcPts val="1400"/>
                        </a:lnSpc>
                      </a:pPr>
                      <a:r>
                        <a:rPr lang="it-IT" sz="1100" dirty="0">
                          <a:latin typeface="CeraPRO-Light ☞" panose="020B0300000000000000"/>
                        </a:rPr>
                        <a:t>Proprietario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a:txBody>
                    <a:bodyPr/>
                    <a:lstStyle/>
                    <a:p>
                      <a:pPr algn="ctr">
                        <a:lnSpc>
                          <a:spcPts val="1400"/>
                        </a:lnSpc>
                      </a:pPr>
                      <a:r>
                        <a:rPr lang="it-IT" sz="1100" dirty="0">
                          <a:latin typeface="CeraPRO-Light ☞" panose="020B0300000000000000"/>
                        </a:rPr>
                        <a:t>Utilizzo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a:txBody>
                    <a:bodyPr/>
                    <a:lstStyle/>
                    <a:p>
                      <a:pPr algn="ctr">
                        <a:lnSpc>
                          <a:spcPts val="1400"/>
                        </a:lnSpc>
                      </a:pPr>
                      <a:r>
                        <a:rPr lang="it-IT" sz="1100" dirty="0">
                          <a:latin typeface="CeraPRO-Light ☞" panose="020B0300000000000000"/>
                        </a:rPr>
                        <a:t>Conduttore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a:txBody>
                    <a:bodyPr/>
                    <a:lstStyle/>
                    <a:p>
                      <a:pPr algn="ctr">
                        <a:lnSpc>
                          <a:spcPts val="1400"/>
                        </a:lnSpc>
                      </a:pPr>
                      <a:r>
                        <a:rPr lang="it-IT" sz="1100" dirty="0">
                          <a:latin typeface="CeraPRO-Light ☞" panose="020B0300000000000000"/>
                        </a:rPr>
                        <a:t>Regime ordinario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a:txBody>
                    <a:bodyPr/>
                    <a:lstStyle/>
                    <a:p>
                      <a:pPr algn="ctr">
                        <a:lnSpc>
                          <a:spcPts val="1400"/>
                        </a:lnSpc>
                      </a:pPr>
                      <a:r>
                        <a:rPr lang="it-IT" sz="1100" dirty="0">
                          <a:latin typeface="CeraPRO-Light ☞" panose="020B0300000000000000"/>
                        </a:rPr>
                        <a:t>Cedolare secca (1)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extLst>
                  <a:ext uri="{0D108BD9-81ED-4DB2-BD59-A6C34878D82A}">
                    <a16:rowId xmlns:a16="http://schemas.microsoft.com/office/drawing/2014/main" val="532341159"/>
                  </a:ext>
                </a:extLst>
              </a:tr>
              <a:tr h="535362">
                <a:tc rowSpan="5">
                  <a:txBody>
                    <a:bodyPr/>
                    <a:lstStyle/>
                    <a:p>
                      <a:pPr>
                        <a:lnSpc>
                          <a:spcPts val="1400"/>
                        </a:lnSpc>
                      </a:pPr>
                      <a:r>
                        <a:rPr lang="it-IT" sz="1400" b="1" dirty="0">
                          <a:solidFill>
                            <a:srgbClr val="004C6C"/>
                          </a:solidFill>
                          <a:latin typeface="CeraPRO-Light ☞" panose="020B0300000000000000"/>
                        </a:rPr>
                        <a:t>Persona fisica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1 casa NO A1, A8, A9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400"/>
                        </a:lnSpc>
                      </a:pPr>
                      <a:r>
                        <a:rPr lang="it-IT" sz="1400" dirty="0">
                          <a:solidFill>
                            <a:srgbClr val="004C6C"/>
                          </a:solidFill>
                          <a:latin typeface="CeraPRO-Light ☞" panose="020B0300000000000000"/>
                        </a:rPr>
                        <a:t>NA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Reddito fondiario non concorre a formare il reddito IRPEF perché c’è deduzione della rendita. Esente da IMU (2).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endParaRPr lang="it-IT" sz="1400" dirty="0">
                        <a:solidFill>
                          <a:srgbClr val="004C6C"/>
                        </a:solidFill>
                        <a:latin typeface="CeraPRO-Light ☞" panose="020B030000000000000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867165"/>
                  </a:ext>
                </a:extLst>
              </a:tr>
              <a:tr h="343990">
                <a:tc vMerge="1">
                  <a:txBody>
                    <a:bodyPr/>
                    <a:lstStyle/>
                    <a:p>
                      <a:endParaRPr lang="it-IT" sz="12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400"/>
                        </a:lnSpc>
                      </a:pPr>
                      <a:r>
                        <a:rPr lang="it-IT" sz="1400" dirty="0">
                          <a:solidFill>
                            <a:srgbClr val="004C6C"/>
                          </a:solidFill>
                          <a:latin typeface="CeraPRO-Light ☞" panose="020B0300000000000000"/>
                        </a:rPr>
                        <a:t>1 casa A1, A8, A9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400"/>
                        </a:lnSpc>
                      </a:pPr>
                      <a:r>
                        <a:rPr lang="it-IT" sz="1400" dirty="0">
                          <a:solidFill>
                            <a:srgbClr val="004C6C"/>
                          </a:solidFill>
                          <a:latin typeface="CeraPRO-Light ☞" panose="020B0300000000000000"/>
                        </a:rPr>
                        <a:t>NA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Reddito fondiario sostituito da IMU (2).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endParaRPr lang="it-IT" sz="1400" dirty="0">
                        <a:solidFill>
                          <a:srgbClr val="004C6C"/>
                        </a:solidFill>
                        <a:latin typeface="CeraPRO-Light ☞" panose="020B030000000000000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4684485"/>
                  </a:ext>
                </a:extLst>
              </a:tr>
              <a:tr h="307956">
                <a:tc vMerge="1">
                  <a:txBody>
                    <a:bodyPr/>
                    <a:lstStyle/>
                    <a:p>
                      <a:endParaRPr lang="it-IT" sz="12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400"/>
                        </a:lnSpc>
                      </a:pPr>
                      <a:r>
                        <a:rPr lang="it-IT" sz="1400" dirty="0">
                          <a:solidFill>
                            <a:srgbClr val="004C6C"/>
                          </a:solidFill>
                          <a:latin typeface="CeraPRO-Light ☞" panose="020B0300000000000000"/>
                        </a:rPr>
                        <a:t>A disposizione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400"/>
                        </a:lnSpc>
                      </a:pPr>
                      <a:r>
                        <a:rPr lang="it-IT" sz="1400" dirty="0">
                          <a:solidFill>
                            <a:srgbClr val="004C6C"/>
                          </a:solidFill>
                          <a:latin typeface="CeraPRO-Light ☞" panose="020B0300000000000000"/>
                        </a:rPr>
                        <a:t>NA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Reddito fondiario sostituito da IMU (2).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endParaRPr lang="it-IT" sz="1400" dirty="0">
                        <a:solidFill>
                          <a:srgbClr val="004C6C"/>
                        </a:solidFill>
                        <a:latin typeface="CeraPRO-Light ☞" panose="020B030000000000000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7551469"/>
                  </a:ext>
                </a:extLst>
              </a:tr>
              <a:tr h="352697">
                <a:tc vMerge="1">
                  <a:txBody>
                    <a:bodyPr/>
                    <a:lstStyle/>
                    <a:p>
                      <a:endParaRPr lang="it-IT" sz="12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nSpc>
                          <a:spcPts val="1400"/>
                        </a:lnSpc>
                      </a:pPr>
                      <a:r>
                        <a:rPr lang="it-IT" sz="1400" dirty="0">
                          <a:solidFill>
                            <a:srgbClr val="004C6C"/>
                          </a:solidFill>
                          <a:latin typeface="CeraPRO-Light ☞" panose="020B0300000000000000"/>
                        </a:rPr>
                        <a:t>Locato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400"/>
                        </a:lnSpc>
                      </a:pPr>
                      <a:r>
                        <a:rPr lang="it-IT" sz="1400" dirty="0">
                          <a:solidFill>
                            <a:srgbClr val="004C6C"/>
                          </a:solidFill>
                          <a:latin typeface="CeraPRO-Light ☞" panose="020B0300000000000000"/>
                        </a:rPr>
                        <a:t>Persona fisica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Reddito fondiario Irpef progressiva e addizionali + IMU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21%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7102018"/>
                  </a:ext>
                </a:extLst>
              </a:tr>
              <a:tr h="300445">
                <a:tc vMerge="1">
                  <a:txBody>
                    <a:bodyPr/>
                    <a:lstStyle/>
                    <a:p>
                      <a:endParaRPr lang="it-IT" sz="12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dirty="0">
                          <a:latin typeface="Century Gothic" panose="020B0502020202020204" pitchFamily="34" charset="0"/>
                        </a:rPr>
                        <a:t>Locato</a:t>
                      </a:r>
                    </a:p>
                    <a:p>
                      <a:endParaRPr lang="it-IT" sz="12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Impresa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Reddito fondiario Irpef progressiva e addizionali + IMU</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NO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35582825"/>
                  </a:ext>
                </a:extLst>
              </a:tr>
              <a:tr h="357091">
                <a:tc rowSpan="2">
                  <a:txBody>
                    <a:bodyPr/>
                    <a:lstStyle/>
                    <a:p>
                      <a:pPr>
                        <a:lnSpc>
                          <a:spcPts val="1400"/>
                        </a:lnSpc>
                      </a:pPr>
                      <a:r>
                        <a:rPr lang="it-IT" sz="1400" b="1" dirty="0">
                          <a:solidFill>
                            <a:srgbClr val="004C6C"/>
                          </a:solidFill>
                          <a:latin typeface="CeraPRO-Light ☞" panose="020B0300000000000000"/>
                        </a:rPr>
                        <a:t>Società semplice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400"/>
                        </a:lnSpc>
                      </a:pPr>
                      <a:r>
                        <a:rPr lang="it-IT" sz="1400" dirty="0">
                          <a:solidFill>
                            <a:srgbClr val="004C6C"/>
                          </a:solidFill>
                          <a:latin typeface="CeraPRO-Light ☞" panose="020B0300000000000000"/>
                        </a:rPr>
                        <a:t>A disposizione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ts val="1400"/>
                        </a:lnSpc>
                      </a:pPr>
                      <a:r>
                        <a:rPr lang="it-IT" sz="1400" dirty="0">
                          <a:solidFill>
                            <a:srgbClr val="004C6C"/>
                          </a:solidFill>
                          <a:latin typeface="CeraPRO-Light ☞" panose="020B0300000000000000"/>
                        </a:rPr>
                        <a:t>NA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Reddito fondiario sostituito da IMU (2).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endParaRPr lang="it-IT" sz="1400" dirty="0">
                        <a:solidFill>
                          <a:srgbClr val="004C6C"/>
                        </a:solidFill>
                        <a:latin typeface="CeraPRO-Light ☞" panose="020B030000000000000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9180178"/>
                  </a:ext>
                </a:extLst>
              </a:tr>
              <a:tr h="337758">
                <a:tc vMerge="1">
                  <a:txBody>
                    <a:bodyPr/>
                    <a:lstStyle/>
                    <a:p>
                      <a:endParaRPr lang="it-IT" sz="12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400"/>
                        </a:lnSpc>
                      </a:pPr>
                      <a:r>
                        <a:rPr lang="it-IT" sz="1400" dirty="0">
                          <a:solidFill>
                            <a:srgbClr val="004C6C"/>
                          </a:solidFill>
                          <a:latin typeface="CeraPRO-Light ☞" panose="020B0300000000000000"/>
                        </a:rPr>
                        <a:t>Locato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ts val="1400"/>
                        </a:lnSpc>
                      </a:pPr>
                      <a:r>
                        <a:rPr lang="it-IT" sz="1400" dirty="0">
                          <a:solidFill>
                            <a:srgbClr val="004C6C"/>
                          </a:solidFill>
                          <a:latin typeface="CeraPRO-Light ☞" panose="020B0300000000000000"/>
                        </a:rPr>
                        <a:t>Chiunque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Reddito fondiario tassato per trasparenza sui Soci + IMU</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NO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42611556"/>
                  </a:ext>
                </a:extLst>
              </a:tr>
              <a:tr h="451110">
                <a:tc rowSpan="2">
                  <a:txBody>
                    <a:bodyPr/>
                    <a:lstStyle/>
                    <a:p>
                      <a:pPr>
                        <a:lnSpc>
                          <a:spcPts val="1400"/>
                        </a:lnSpc>
                      </a:pPr>
                      <a:r>
                        <a:rPr lang="it-IT" sz="1400" b="1" dirty="0">
                          <a:solidFill>
                            <a:srgbClr val="004C6C"/>
                          </a:solidFill>
                          <a:latin typeface="CeraPRO-Light ☞" panose="020B0300000000000000"/>
                        </a:rPr>
                        <a:t>Società di capitali</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A disposizione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400"/>
                        </a:lnSpc>
                      </a:pPr>
                      <a:r>
                        <a:rPr lang="it-IT" sz="1400" dirty="0">
                          <a:solidFill>
                            <a:srgbClr val="004C6C"/>
                          </a:solidFill>
                          <a:latin typeface="CeraPRO-Light ☞" panose="020B0300000000000000"/>
                        </a:rPr>
                        <a:t>NA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Rendita catastale, indeducibilità dei costi ai fini IRES. IRAP sulla base del bilancio + IMU (indeducibile IRES ed IRAP) (3). NB Società di comodo (4)</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endParaRPr lang="it-IT" sz="1400" dirty="0">
                        <a:solidFill>
                          <a:srgbClr val="004C6C"/>
                        </a:solidFill>
                        <a:latin typeface="CeraPRO-Light ☞" panose="020B030000000000000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12265224"/>
                  </a:ext>
                </a:extLst>
              </a:tr>
              <a:tr h="526087">
                <a:tc vMerge="1">
                  <a:txBody>
                    <a:bodyPr/>
                    <a:lstStyle/>
                    <a:p>
                      <a:endParaRPr lang="it-IT"/>
                    </a:p>
                  </a:txBody>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Locato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400"/>
                        </a:lnSpc>
                      </a:pPr>
                      <a:r>
                        <a:rPr lang="it-IT" sz="1400" dirty="0">
                          <a:solidFill>
                            <a:srgbClr val="004C6C"/>
                          </a:solidFill>
                          <a:latin typeface="CeraPRO-Light ☞" panose="020B0300000000000000"/>
                        </a:rPr>
                        <a:t>Chiunque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&gt; Tra rendita catastale e canone di locazione ridotto a max 15% per spese documentate ai fini IRES. IRAP sul bilancio + IMU (indeducibile IRES ed IRAP) (3). NB Società di comodo (4)</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NO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9540256"/>
                  </a:ext>
                </a:extLst>
              </a:tr>
            </a:tbl>
          </a:graphicData>
        </a:graphic>
      </p:graphicFrame>
      <p:sp>
        <p:nvSpPr>
          <p:cNvPr id="7" name="CasellaDiTesto 6">
            <a:extLst>
              <a:ext uri="{FF2B5EF4-FFF2-40B4-BE49-F238E27FC236}">
                <a16:creationId xmlns:a16="http://schemas.microsoft.com/office/drawing/2014/main" id="{B6526F75-61D1-CC7C-AF0D-53922A4F427A}"/>
              </a:ext>
            </a:extLst>
          </p:cNvPr>
          <p:cNvSpPr txBox="1"/>
          <p:nvPr/>
        </p:nvSpPr>
        <p:spPr>
          <a:xfrm>
            <a:off x="330199" y="5964775"/>
            <a:ext cx="11360857" cy="646331"/>
          </a:xfrm>
          <a:prstGeom prst="rect">
            <a:avLst/>
          </a:prstGeom>
          <a:noFill/>
        </p:spPr>
        <p:txBody>
          <a:bodyPr wrap="square" rtlCol="0">
            <a:spAutoFit/>
          </a:bodyPr>
          <a:lstStyle/>
          <a:p>
            <a:r>
              <a:rPr lang="it-IT" sz="1200" dirty="0">
                <a:solidFill>
                  <a:srgbClr val="004C6C"/>
                </a:solidFill>
                <a:latin typeface="CeraPRO-Light ☞" panose="020B0300000000000000"/>
              </a:rPr>
              <a:t> </a:t>
            </a:r>
            <a:r>
              <a:rPr lang="it-IT" sz="1200" b="1" dirty="0">
                <a:solidFill>
                  <a:srgbClr val="004C6C"/>
                </a:solidFill>
                <a:latin typeface="CeraPRO-Light ☞" panose="020B0300000000000000"/>
              </a:rPr>
              <a:t>(1) </a:t>
            </a:r>
            <a:r>
              <a:rPr lang="it-IT" sz="1200" dirty="0">
                <a:solidFill>
                  <a:srgbClr val="004C6C"/>
                </a:solidFill>
                <a:latin typeface="CeraPRO-Light ☞" panose="020B0300000000000000"/>
              </a:rPr>
              <a:t>v. Art. 3 d. lgs. 23 del 2011, per gli immobili localizzati in determinati Comuni l’aliquota è 10%. </a:t>
            </a:r>
            <a:r>
              <a:rPr lang="it-IT" sz="1200" b="1" dirty="0">
                <a:solidFill>
                  <a:srgbClr val="004C6C"/>
                </a:solidFill>
                <a:latin typeface="CeraPRO-Light ☞" panose="020B0300000000000000"/>
              </a:rPr>
              <a:t>(2)</a:t>
            </a:r>
            <a:r>
              <a:rPr lang="it-IT" sz="1200" dirty="0">
                <a:solidFill>
                  <a:srgbClr val="004C6C"/>
                </a:solidFill>
                <a:latin typeface="CeraPRO-Light ☞" panose="020B0300000000000000"/>
              </a:rPr>
              <a:t> v. Art. 8, co. 1, d.lgs. 23/2011 per la disciplina generale. Art. 9, co. 9 per le eccezioni. Circ. 5/E del 2013 anche per società semplice. </a:t>
            </a:r>
            <a:r>
              <a:rPr lang="it-IT" sz="1200" b="1" dirty="0">
                <a:solidFill>
                  <a:srgbClr val="004C6C"/>
                </a:solidFill>
                <a:latin typeface="CeraPRO-Light ☞" panose="020B0300000000000000"/>
              </a:rPr>
              <a:t>(3)</a:t>
            </a:r>
            <a:r>
              <a:rPr lang="it-IT" sz="1200" dirty="0">
                <a:solidFill>
                  <a:srgbClr val="004C6C"/>
                </a:solidFill>
                <a:latin typeface="CeraPRO-Light ☞" panose="020B0300000000000000"/>
              </a:rPr>
              <a:t> v. Art. 90 co. 1 e 2 Tuir e art. 5 d.lgs. 446/1997. </a:t>
            </a:r>
            <a:r>
              <a:rPr lang="it-IT" sz="1200" b="1" dirty="0">
                <a:solidFill>
                  <a:srgbClr val="004C6C"/>
                </a:solidFill>
                <a:latin typeface="CeraPRO-Light ☞" panose="020B0300000000000000"/>
              </a:rPr>
              <a:t>(4)</a:t>
            </a:r>
            <a:r>
              <a:rPr lang="it-IT" sz="1200" dirty="0">
                <a:solidFill>
                  <a:srgbClr val="004C6C"/>
                </a:solidFill>
                <a:latin typeface="CeraPRO-Light ☞" panose="020B0300000000000000"/>
              </a:rPr>
              <a:t> v. art. 30 legge n. 724/1994.</a:t>
            </a:r>
          </a:p>
          <a:p>
            <a:endParaRPr lang="it-IT" sz="1200" dirty="0">
              <a:solidFill>
                <a:srgbClr val="004C6C"/>
              </a:solidFill>
              <a:latin typeface="CeraPRO-Light ☞" panose="020B0300000000000000"/>
            </a:endParaRPr>
          </a:p>
        </p:txBody>
      </p:sp>
      <p:sp>
        <p:nvSpPr>
          <p:cNvPr id="5" name="Segnaposto numero diapositiva 4">
            <a:extLst>
              <a:ext uri="{FF2B5EF4-FFF2-40B4-BE49-F238E27FC236}">
                <a16:creationId xmlns:a16="http://schemas.microsoft.com/office/drawing/2014/main" id="{6255E739-93C6-46EC-02AE-78B00E524A81}"/>
              </a:ext>
            </a:extLst>
          </p:cNvPr>
          <p:cNvSpPr>
            <a:spLocks noGrp="1"/>
          </p:cNvSpPr>
          <p:nvPr>
            <p:ph type="sldNum" sz="quarter" idx="12"/>
          </p:nvPr>
        </p:nvSpPr>
        <p:spPr/>
        <p:txBody>
          <a:bodyPr/>
          <a:lstStyle/>
          <a:p>
            <a:fld id="{54DF3CCD-49C5-1943-858D-C43F8813D6D2}" type="slidenum">
              <a:rPr lang="it-IT" smtClean="0"/>
              <a:pPr/>
              <a:t>11</a:t>
            </a:fld>
            <a:endParaRPr lang="it-IT" dirty="0"/>
          </a:p>
        </p:txBody>
      </p:sp>
    </p:spTree>
    <p:extLst>
      <p:ext uri="{BB962C8B-B14F-4D97-AF65-F5344CB8AC3E}">
        <p14:creationId xmlns:p14="http://schemas.microsoft.com/office/powerpoint/2010/main" val="821744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Light ☞"/>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479822"/>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330199" y="1160132"/>
            <a:ext cx="11417301" cy="623889"/>
          </a:xfrm>
          <a:prstGeom prst="rect">
            <a:avLst/>
          </a:prstGeom>
          <a:noFill/>
        </p:spPr>
        <p:txBody>
          <a:bodyPr wrap="square" rtlCol="0">
            <a:spAutoFit/>
          </a:bodyPr>
          <a:lstStyle/>
          <a:p>
            <a:pPr marL="9543" lvl="0">
              <a:lnSpc>
                <a:spcPts val="4400"/>
              </a:lnSpc>
              <a:spcBef>
                <a:spcPts val="75"/>
              </a:spcBef>
              <a:defRPr/>
            </a:pPr>
            <a:r>
              <a:rPr lang="it-IT" sz="3200" spc="-4" dirty="0">
                <a:solidFill>
                  <a:srgbClr val="004C6C"/>
                </a:solidFill>
                <a:latin typeface="CeraPRO-Light ☞"/>
                <a:cs typeface="Calibri" panose="020F0502020204030204" pitchFamily="34" charset="0"/>
              </a:rPr>
              <a:t>TASSAZIONE DEI REDDITI – IMMOBILI STRUMENTALI</a:t>
            </a:r>
          </a:p>
        </p:txBody>
      </p:sp>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graphicFrame>
        <p:nvGraphicFramePr>
          <p:cNvPr id="8" name="Tabella 11">
            <a:extLst>
              <a:ext uri="{FF2B5EF4-FFF2-40B4-BE49-F238E27FC236}">
                <a16:creationId xmlns:a16="http://schemas.microsoft.com/office/drawing/2014/main" id="{BE8CAFDC-864E-5C65-5D9E-9DDD138350E3}"/>
              </a:ext>
            </a:extLst>
          </p:cNvPr>
          <p:cNvGraphicFramePr>
            <a:graphicFrameLocks noGrp="1"/>
          </p:cNvGraphicFramePr>
          <p:nvPr>
            <p:extLst>
              <p:ext uri="{D42A27DB-BD31-4B8C-83A1-F6EECF244321}">
                <p14:modId xmlns:p14="http://schemas.microsoft.com/office/powerpoint/2010/main" val="2148748355"/>
              </p:ext>
            </p:extLst>
          </p:nvPr>
        </p:nvGraphicFramePr>
        <p:xfrm>
          <a:off x="386643" y="2006934"/>
          <a:ext cx="11285404" cy="2787308"/>
        </p:xfrm>
        <a:graphic>
          <a:graphicData uri="http://schemas.openxmlformats.org/drawingml/2006/table">
            <a:tbl>
              <a:tblPr firstRow="1" bandRow="1">
                <a:tableStyleId>{21E4AEA4-8DFA-4A89-87EB-49C32662AFE0}</a:tableStyleId>
              </a:tblPr>
              <a:tblGrid>
                <a:gridCol w="1233477">
                  <a:extLst>
                    <a:ext uri="{9D8B030D-6E8A-4147-A177-3AD203B41FA5}">
                      <a16:colId xmlns:a16="http://schemas.microsoft.com/office/drawing/2014/main" val="3143400940"/>
                    </a:ext>
                  </a:extLst>
                </a:gridCol>
                <a:gridCol w="1449651">
                  <a:extLst>
                    <a:ext uri="{9D8B030D-6E8A-4147-A177-3AD203B41FA5}">
                      <a16:colId xmlns:a16="http://schemas.microsoft.com/office/drawing/2014/main" val="427419072"/>
                    </a:ext>
                  </a:extLst>
                </a:gridCol>
                <a:gridCol w="1110343">
                  <a:extLst>
                    <a:ext uri="{9D8B030D-6E8A-4147-A177-3AD203B41FA5}">
                      <a16:colId xmlns:a16="http://schemas.microsoft.com/office/drawing/2014/main" val="856796455"/>
                    </a:ext>
                  </a:extLst>
                </a:gridCol>
                <a:gridCol w="6514796">
                  <a:extLst>
                    <a:ext uri="{9D8B030D-6E8A-4147-A177-3AD203B41FA5}">
                      <a16:colId xmlns:a16="http://schemas.microsoft.com/office/drawing/2014/main" val="2875712466"/>
                    </a:ext>
                  </a:extLst>
                </a:gridCol>
                <a:gridCol w="977137">
                  <a:extLst>
                    <a:ext uri="{9D8B030D-6E8A-4147-A177-3AD203B41FA5}">
                      <a16:colId xmlns:a16="http://schemas.microsoft.com/office/drawing/2014/main" val="2510877521"/>
                    </a:ext>
                  </a:extLst>
                </a:gridCol>
              </a:tblGrid>
              <a:tr h="448255">
                <a:tc>
                  <a:txBody>
                    <a:bodyPr/>
                    <a:lstStyle/>
                    <a:p>
                      <a:pPr algn="ctr">
                        <a:lnSpc>
                          <a:spcPts val="1400"/>
                        </a:lnSpc>
                      </a:pPr>
                      <a:r>
                        <a:rPr lang="it-IT" sz="1200" b="1" dirty="0">
                          <a:solidFill>
                            <a:schemeClr val="bg1"/>
                          </a:solidFill>
                          <a:latin typeface="CeraPRO-Light ☞" panose="020B0300000000000000"/>
                        </a:rPr>
                        <a:t>Proprietario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a:txBody>
                    <a:bodyPr/>
                    <a:lstStyle/>
                    <a:p>
                      <a:pPr algn="ctr">
                        <a:lnSpc>
                          <a:spcPts val="1400"/>
                        </a:lnSpc>
                      </a:pPr>
                      <a:r>
                        <a:rPr lang="it-IT" sz="1200" b="1" dirty="0">
                          <a:solidFill>
                            <a:schemeClr val="bg1"/>
                          </a:solidFill>
                          <a:latin typeface="CeraPRO-Light ☞" panose="020B0300000000000000"/>
                        </a:rPr>
                        <a:t>Utilizzo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a:txBody>
                    <a:bodyPr/>
                    <a:lstStyle/>
                    <a:p>
                      <a:pPr algn="ctr">
                        <a:lnSpc>
                          <a:spcPts val="1400"/>
                        </a:lnSpc>
                      </a:pPr>
                      <a:r>
                        <a:rPr lang="it-IT" sz="1200" b="1" dirty="0">
                          <a:solidFill>
                            <a:schemeClr val="bg1"/>
                          </a:solidFill>
                          <a:latin typeface="CeraPRO-Light ☞" panose="020B0300000000000000"/>
                        </a:rPr>
                        <a:t>Conduttore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a:txBody>
                    <a:bodyPr/>
                    <a:lstStyle/>
                    <a:p>
                      <a:pPr algn="ctr">
                        <a:lnSpc>
                          <a:spcPts val="1400"/>
                        </a:lnSpc>
                      </a:pPr>
                      <a:r>
                        <a:rPr lang="it-IT" sz="1200" b="1" dirty="0">
                          <a:solidFill>
                            <a:schemeClr val="bg1"/>
                          </a:solidFill>
                          <a:latin typeface="CeraPRO-Light ☞" panose="020B0300000000000000"/>
                        </a:rPr>
                        <a:t>Regime ordinario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a:txBody>
                    <a:bodyPr/>
                    <a:lstStyle/>
                    <a:p>
                      <a:pPr algn="ctr">
                        <a:lnSpc>
                          <a:spcPts val="1400"/>
                        </a:lnSpc>
                      </a:pPr>
                      <a:r>
                        <a:rPr lang="it-IT" sz="1200" b="1" dirty="0">
                          <a:solidFill>
                            <a:schemeClr val="bg1"/>
                          </a:solidFill>
                          <a:latin typeface="CeraPRO-Light ☞" panose="020B0300000000000000"/>
                        </a:rPr>
                        <a:t>Cedolare secca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extLst>
                  <a:ext uri="{0D108BD9-81ED-4DB2-BD59-A6C34878D82A}">
                    <a16:rowId xmlns:a16="http://schemas.microsoft.com/office/drawing/2014/main" val="532341159"/>
                  </a:ext>
                </a:extLst>
              </a:tr>
              <a:tr h="497760">
                <a:tc rowSpan="2">
                  <a:txBody>
                    <a:bodyPr/>
                    <a:lstStyle/>
                    <a:p>
                      <a:pPr>
                        <a:lnSpc>
                          <a:spcPts val="1400"/>
                        </a:lnSpc>
                      </a:pPr>
                      <a:r>
                        <a:rPr lang="it-IT" sz="1400" b="1" dirty="0">
                          <a:solidFill>
                            <a:srgbClr val="004C6C"/>
                          </a:solidFill>
                          <a:latin typeface="CeraPRO-Light ☞" panose="020B0300000000000000"/>
                        </a:rPr>
                        <a:t>Persona fisica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A disposizione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Reddito fondiario sostituito da IMU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endParaRPr lang="it-IT" sz="1400" dirty="0">
                        <a:solidFill>
                          <a:srgbClr val="004C6C"/>
                        </a:solidFill>
                        <a:latin typeface="CeraPRO-Light ☞" panose="020B030000000000000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867165"/>
                  </a:ext>
                </a:extLst>
              </a:tr>
              <a:tr h="155547">
                <a:tc vMerge="1">
                  <a:txBody>
                    <a:bodyPr/>
                    <a:lstStyle/>
                    <a:p>
                      <a:endParaRPr lang="it-IT" sz="12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400"/>
                        </a:lnSpc>
                      </a:pPr>
                      <a:r>
                        <a:rPr lang="it-IT" sz="1400" dirty="0">
                          <a:solidFill>
                            <a:srgbClr val="004C6C"/>
                          </a:solidFill>
                          <a:latin typeface="CeraPRO-Light ☞" panose="020B0300000000000000"/>
                        </a:rPr>
                        <a:t>Locato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400"/>
                        </a:lnSpc>
                      </a:pPr>
                      <a:r>
                        <a:rPr lang="it-IT" sz="1400" dirty="0">
                          <a:solidFill>
                            <a:srgbClr val="004C6C"/>
                          </a:solidFill>
                          <a:latin typeface="CeraPRO-Light ☞" panose="020B0300000000000000"/>
                        </a:rPr>
                        <a:t>Chiunque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Reddito fondiario a Irpef progressiva e addizionali + IMU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NO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4684485"/>
                  </a:ext>
                </a:extLst>
              </a:tr>
              <a:tr h="281260">
                <a:tc rowSpan="2">
                  <a:txBody>
                    <a:bodyPr/>
                    <a:lstStyle/>
                    <a:p>
                      <a:pPr>
                        <a:lnSpc>
                          <a:spcPts val="1400"/>
                        </a:lnSpc>
                      </a:pPr>
                      <a:r>
                        <a:rPr lang="it-IT" sz="1400" b="1" dirty="0">
                          <a:solidFill>
                            <a:srgbClr val="004C6C"/>
                          </a:solidFill>
                          <a:latin typeface="CeraPRO-Light ☞" panose="020B0300000000000000"/>
                        </a:rPr>
                        <a:t>Società semplice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400"/>
                        </a:lnSpc>
                      </a:pPr>
                      <a:r>
                        <a:rPr lang="it-IT" sz="1400" b="0" dirty="0">
                          <a:solidFill>
                            <a:srgbClr val="004C6C"/>
                          </a:solidFill>
                          <a:latin typeface="CeraPRO-Light ☞" panose="020B0300000000000000"/>
                        </a:rPr>
                        <a:t>A disposizione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ts val="1400"/>
                        </a:lnSpc>
                      </a:pPr>
                      <a:r>
                        <a:rPr lang="it-IT" sz="1400" b="0" dirty="0">
                          <a:solidFill>
                            <a:srgbClr val="004C6C"/>
                          </a:solidFill>
                          <a:latin typeface="CeraPRO-Light ☞" panose="020B0300000000000000"/>
                        </a:rPr>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b="0" dirty="0">
                          <a:solidFill>
                            <a:srgbClr val="004C6C"/>
                          </a:solidFill>
                          <a:latin typeface="CeraPRO-Light ☞" panose="020B0300000000000000"/>
                        </a:rPr>
                        <a:t>Reddito fondiario sostituito da IMU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endParaRPr lang="it-IT" sz="1400" b="0" dirty="0">
                        <a:solidFill>
                          <a:srgbClr val="004C6C"/>
                        </a:solidFill>
                        <a:latin typeface="CeraPRO-Light ☞" panose="020B030000000000000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9180178"/>
                  </a:ext>
                </a:extLst>
              </a:tr>
              <a:tr h="295365">
                <a:tc vMerge="1">
                  <a:txBody>
                    <a:bodyPr/>
                    <a:lstStyle/>
                    <a:p>
                      <a:endParaRPr lang="it-IT" sz="12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400"/>
                        </a:lnSpc>
                      </a:pPr>
                      <a:r>
                        <a:rPr lang="it-IT" sz="1400" b="0" dirty="0">
                          <a:solidFill>
                            <a:srgbClr val="004C6C"/>
                          </a:solidFill>
                          <a:latin typeface="CeraPRO-Light ☞" panose="020B0300000000000000"/>
                        </a:rPr>
                        <a:t>Locato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ts val="1400"/>
                        </a:lnSpc>
                      </a:pPr>
                      <a:r>
                        <a:rPr lang="it-IT" sz="1400" b="0" dirty="0">
                          <a:solidFill>
                            <a:srgbClr val="004C6C"/>
                          </a:solidFill>
                          <a:latin typeface="CeraPRO-Light ☞" panose="020B0300000000000000"/>
                        </a:rPr>
                        <a:t>Chiunque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b="0" dirty="0">
                          <a:solidFill>
                            <a:srgbClr val="004C6C"/>
                          </a:solidFill>
                          <a:latin typeface="CeraPRO-Light ☞" panose="020B0300000000000000"/>
                        </a:rPr>
                        <a:t>Reddito fondiario tassato per trasparenza sui Soci + IMU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it-IT" sz="1400" b="0" dirty="0">
                          <a:solidFill>
                            <a:srgbClr val="004C6C"/>
                          </a:solidFill>
                          <a:latin typeface="CeraPRO-Light ☞" panose="020B0300000000000000"/>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42611556"/>
                  </a:ext>
                </a:extLst>
              </a:tr>
              <a:tr h="214526">
                <a:tc rowSpan="3">
                  <a:txBody>
                    <a:bodyPr/>
                    <a:lstStyle/>
                    <a:p>
                      <a:pPr>
                        <a:lnSpc>
                          <a:spcPts val="1400"/>
                        </a:lnSpc>
                      </a:pPr>
                      <a:r>
                        <a:rPr lang="it-IT" sz="1400" b="1" dirty="0">
                          <a:solidFill>
                            <a:srgbClr val="004C6C"/>
                          </a:solidFill>
                          <a:latin typeface="CeraPRO-Light ☞" panose="020B0300000000000000"/>
                        </a:rPr>
                        <a:t>Società di capitali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Utilizzati nell’attività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400"/>
                        </a:lnSpc>
                      </a:pPr>
                      <a:r>
                        <a:rPr lang="it-IT" sz="1400" dirty="0">
                          <a:solidFill>
                            <a:srgbClr val="004C6C"/>
                          </a:solidFill>
                          <a:latin typeface="CeraPRO-Light ☞" panose="020B0300000000000000"/>
                        </a:rPr>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Reddito d’impresa in base al bilancio (IRES ed IRAP).</a:t>
                      </a:r>
                    </a:p>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Canoni di locazione imponibili e costi inerenti deducibili.</a:t>
                      </a:r>
                    </a:p>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IMU deducibile ai fini IRES nella misura del 60% per l’anno 2020 e 2021; dal 2022 è integralmente deducibile (2), indeducibile ai fini IRAP. NB </a:t>
                      </a:r>
                      <a:r>
                        <a:rPr lang="it-IT" sz="1400" b="1" dirty="0">
                          <a:solidFill>
                            <a:srgbClr val="004C6C"/>
                          </a:solidFill>
                          <a:latin typeface="CeraPRO-Light ☞" panose="020B0300000000000000"/>
                        </a:rPr>
                        <a:t>Società di comodo </a:t>
                      </a:r>
                      <a:r>
                        <a:rPr lang="it-IT" sz="1400" dirty="0">
                          <a:solidFill>
                            <a:srgbClr val="004C6C"/>
                          </a:solidFill>
                          <a:latin typeface="CeraPRO-Light ☞" panose="020B030000000000000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6522141"/>
                  </a:ext>
                </a:extLst>
              </a:tr>
              <a:tr h="214526">
                <a:tc vMerge="1">
                  <a:txBody>
                    <a:bodyPr/>
                    <a:lstStyle/>
                    <a:p>
                      <a:r>
                        <a:rPr lang="it-IT" sz="1000" dirty="0">
                          <a:latin typeface="Century Gothic" panose="020B0502020202020204" pitchFamily="34" charset="0"/>
                        </a:rPr>
                        <a:t>Società di capitali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A disposizione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400"/>
                        </a:lnSpc>
                      </a:pPr>
                      <a:r>
                        <a:rPr lang="it-IT" sz="1400" dirty="0">
                          <a:solidFill>
                            <a:srgbClr val="004C6C"/>
                          </a:solidFill>
                          <a:latin typeface="CeraPRO-Light ☞" panose="020B0300000000000000"/>
                        </a:rPr>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it-IT" sz="10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0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12265224"/>
                  </a:ext>
                </a:extLst>
              </a:tr>
              <a:tr h="214526">
                <a:tc vMerge="1">
                  <a:txBody>
                    <a:bodyPr/>
                    <a:lstStyle/>
                    <a:p>
                      <a:endParaRPr lang="it-IT"/>
                    </a:p>
                  </a:txBody>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it-IT" sz="1400" dirty="0">
                          <a:solidFill>
                            <a:srgbClr val="004C6C"/>
                          </a:solidFill>
                          <a:latin typeface="CeraPRO-Light ☞" panose="020B0300000000000000"/>
                        </a:rPr>
                        <a:t>Locato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400"/>
                        </a:lnSpc>
                      </a:pPr>
                      <a:r>
                        <a:rPr lang="it-IT" sz="1400" dirty="0">
                          <a:solidFill>
                            <a:srgbClr val="004C6C"/>
                          </a:solidFill>
                          <a:latin typeface="CeraPRO-Light ☞" panose="020B0300000000000000"/>
                        </a:rPr>
                        <a:t>Chiunque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it-IT" sz="10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000" dirty="0">
                          <a:latin typeface="Century Gothic" panose="020B0502020202020204" pitchFamily="34" charset="0"/>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9540256"/>
                  </a:ext>
                </a:extLst>
              </a:tr>
            </a:tbl>
          </a:graphicData>
        </a:graphic>
      </p:graphicFrame>
      <p:sp>
        <p:nvSpPr>
          <p:cNvPr id="9" name="CasellaDiTesto 8">
            <a:extLst>
              <a:ext uri="{FF2B5EF4-FFF2-40B4-BE49-F238E27FC236}">
                <a16:creationId xmlns:a16="http://schemas.microsoft.com/office/drawing/2014/main" id="{65148B8B-F1E3-5311-AC39-EBA547394362}"/>
              </a:ext>
            </a:extLst>
          </p:cNvPr>
          <p:cNvSpPr txBox="1"/>
          <p:nvPr/>
        </p:nvSpPr>
        <p:spPr>
          <a:xfrm>
            <a:off x="386643" y="5074699"/>
            <a:ext cx="11285404" cy="523220"/>
          </a:xfrm>
          <a:prstGeom prst="rect">
            <a:avLst/>
          </a:prstGeom>
          <a:noFill/>
        </p:spPr>
        <p:txBody>
          <a:bodyPr wrap="square" rtlCol="0">
            <a:spAutoFit/>
          </a:bodyPr>
          <a:lstStyle/>
          <a:p>
            <a:r>
              <a:rPr lang="it-IT" sz="1400" b="1" dirty="0">
                <a:solidFill>
                  <a:srgbClr val="004C6C"/>
                </a:solidFill>
                <a:latin typeface="CeraPRO-Light ☞" panose="020B0300000000000000"/>
              </a:rPr>
              <a:t>(1) </a:t>
            </a:r>
            <a:r>
              <a:rPr lang="it-IT" sz="1400" dirty="0">
                <a:solidFill>
                  <a:srgbClr val="004C6C"/>
                </a:solidFill>
                <a:latin typeface="CeraPRO-Light ☞" panose="020B0300000000000000"/>
              </a:rPr>
              <a:t>V. art. 1, comma 59, legge 145 del 2018. Opzione ammessa per affitti di immobili categoria C/1 con superficie fino a 600 mq, stipulati nel 2019. </a:t>
            </a:r>
            <a:r>
              <a:rPr lang="it-IT" sz="1400" b="1" dirty="0">
                <a:solidFill>
                  <a:srgbClr val="004C6C"/>
                </a:solidFill>
                <a:latin typeface="CeraPRO-Light ☞" panose="020B0300000000000000"/>
              </a:rPr>
              <a:t>(2) </a:t>
            </a:r>
            <a:r>
              <a:rPr lang="it-IT" sz="1400" dirty="0">
                <a:solidFill>
                  <a:srgbClr val="004C6C"/>
                </a:solidFill>
                <a:latin typeface="CeraPRO-Light ☞" panose="020B0300000000000000"/>
              </a:rPr>
              <a:t>V. art. 14 d. lgs. 23 del 2011, l’integrale deducibilità dell’IMU dall’IRES.</a:t>
            </a:r>
            <a:r>
              <a:rPr lang="it-IT" sz="1400" b="1" dirty="0">
                <a:solidFill>
                  <a:srgbClr val="004C6C"/>
                </a:solidFill>
                <a:latin typeface="CeraPRO-Light ☞" panose="020B0300000000000000"/>
              </a:rPr>
              <a:t> (3) </a:t>
            </a:r>
            <a:r>
              <a:rPr lang="it-IT" sz="1400" dirty="0">
                <a:solidFill>
                  <a:srgbClr val="004C6C"/>
                </a:solidFill>
                <a:latin typeface="CeraPRO-Light ☞" panose="020B0300000000000000"/>
              </a:rPr>
              <a:t>V. art. 30 legge n. 724/1994.</a:t>
            </a:r>
            <a:endParaRPr lang="it-IT" sz="1100" dirty="0">
              <a:solidFill>
                <a:srgbClr val="004C6C"/>
              </a:solidFill>
              <a:latin typeface="CeraPRO-Light ☞" panose="020B0300000000000000"/>
            </a:endParaRPr>
          </a:p>
        </p:txBody>
      </p:sp>
      <p:sp>
        <p:nvSpPr>
          <p:cNvPr id="10" name="CasellaDiTesto 9">
            <a:extLst>
              <a:ext uri="{FF2B5EF4-FFF2-40B4-BE49-F238E27FC236}">
                <a16:creationId xmlns:a16="http://schemas.microsoft.com/office/drawing/2014/main" id="{837EAF8B-2597-1CB0-9AD3-D4B29AFCCAAA}"/>
              </a:ext>
            </a:extLst>
          </p:cNvPr>
          <p:cNvSpPr txBox="1"/>
          <p:nvPr/>
        </p:nvSpPr>
        <p:spPr>
          <a:xfrm>
            <a:off x="386643" y="5710455"/>
            <a:ext cx="11285404" cy="738664"/>
          </a:xfrm>
          <a:prstGeom prst="rect">
            <a:avLst/>
          </a:prstGeom>
          <a:noFill/>
        </p:spPr>
        <p:txBody>
          <a:bodyPr wrap="square">
            <a:spAutoFit/>
          </a:bodyPr>
          <a:lstStyle/>
          <a:p>
            <a:pPr marL="26988" indent="-26988" algn="just"/>
            <a:r>
              <a:rPr lang="it-IT" sz="1400" b="1" dirty="0">
                <a:solidFill>
                  <a:srgbClr val="004C6C"/>
                </a:solidFill>
                <a:latin typeface="CeraPRO-Light ☞" panose="020B0300000000000000"/>
              </a:rPr>
              <a:t>Detrazioni</a:t>
            </a:r>
          </a:p>
          <a:p>
            <a:pPr algn="l"/>
            <a:r>
              <a:rPr lang="it-IT" sz="1400" dirty="0">
                <a:solidFill>
                  <a:srgbClr val="004C6C"/>
                </a:solidFill>
                <a:latin typeface="CeraPRO-Light ☞" panose="020B0300000000000000"/>
              </a:rPr>
              <a:t>Dalla circolare 30/E del 2020, risposta 2.1.3 può desumersi che la detrazione del 110% per determinate spese di ristrutturazione di fabbricati abitativi di cui all’articolo 119 del Dl 34 del 2020 può spettare anche ai soci della società semplice.</a:t>
            </a:r>
          </a:p>
        </p:txBody>
      </p:sp>
      <p:sp>
        <p:nvSpPr>
          <p:cNvPr id="5" name="Segnaposto numero diapositiva 4">
            <a:extLst>
              <a:ext uri="{FF2B5EF4-FFF2-40B4-BE49-F238E27FC236}">
                <a16:creationId xmlns:a16="http://schemas.microsoft.com/office/drawing/2014/main" id="{BD9086A3-C2EF-278C-BEFB-B3A39332D176}"/>
              </a:ext>
            </a:extLst>
          </p:cNvPr>
          <p:cNvSpPr>
            <a:spLocks noGrp="1"/>
          </p:cNvSpPr>
          <p:nvPr>
            <p:ph type="sldNum" sz="quarter" idx="12"/>
          </p:nvPr>
        </p:nvSpPr>
        <p:spPr/>
        <p:txBody>
          <a:bodyPr/>
          <a:lstStyle/>
          <a:p>
            <a:fld id="{54DF3CCD-49C5-1943-858D-C43F8813D6D2}" type="slidenum">
              <a:rPr lang="it-IT" smtClean="0"/>
              <a:pPr/>
              <a:t>12</a:t>
            </a:fld>
            <a:endParaRPr lang="it-IT" dirty="0"/>
          </a:p>
        </p:txBody>
      </p:sp>
    </p:spTree>
    <p:extLst>
      <p:ext uri="{BB962C8B-B14F-4D97-AF65-F5344CB8AC3E}">
        <p14:creationId xmlns:p14="http://schemas.microsoft.com/office/powerpoint/2010/main" val="1167894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Light ☞"/>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479822"/>
            <a:ext cx="890793" cy="377912"/>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330199" y="1160132"/>
            <a:ext cx="11417301" cy="623889"/>
          </a:xfrm>
          <a:prstGeom prst="rect">
            <a:avLst/>
          </a:prstGeom>
          <a:noFill/>
        </p:spPr>
        <p:txBody>
          <a:bodyPr wrap="square" rtlCol="0">
            <a:spAutoFit/>
          </a:bodyPr>
          <a:lstStyle/>
          <a:p>
            <a:pPr marL="9543" lvl="0">
              <a:lnSpc>
                <a:spcPts val="4400"/>
              </a:lnSpc>
              <a:spcBef>
                <a:spcPts val="75"/>
              </a:spcBef>
              <a:defRPr/>
            </a:pPr>
            <a:r>
              <a:rPr lang="it-IT" sz="3200" spc="-4" dirty="0">
                <a:solidFill>
                  <a:srgbClr val="004C6C"/>
                </a:solidFill>
                <a:latin typeface="CeraPRO-Light ☞"/>
                <a:cs typeface="Calibri" panose="020F0502020204030204" pitchFamily="34" charset="0"/>
              </a:rPr>
              <a:t>TASSAZIONE DEI REDDITI – CESSIONE DELL’IMMOBILE</a:t>
            </a:r>
          </a:p>
        </p:txBody>
      </p:sp>
      <p:grpSp>
        <p:nvGrpSpPr>
          <p:cNvPr id="7" name="Gruppo 6">
            <a:extLst>
              <a:ext uri="{FF2B5EF4-FFF2-40B4-BE49-F238E27FC236}">
                <a16:creationId xmlns:a16="http://schemas.microsoft.com/office/drawing/2014/main" id="{840DF7F6-AD7A-AC7D-2158-E15D1E35C389}"/>
              </a:ext>
            </a:extLst>
          </p:cNvPr>
          <p:cNvGrpSpPr/>
          <p:nvPr/>
        </p:nvGrpSpPr>
        <p:grpSpPr>
          <a:xfrm>
            <a:off x="139849" y="-24226"/>
            <a:ext cx="11933444" cy="1097528"/>
            <a:chOff x="139849" y="-24226"/>
            <a:chExt cx="11933444" cy="1097528"/>
          </a:xfrm>
        </p:grpSpPr>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grpSp>
      <p:graphicFrame>
        <p:nvGraphicFramePr>
          <p:cNvPr id="5" name="Tabella 11">
            <a:extLst>
              <a:ext uri="{FF2B5EF4-FFF2-40B4-BE49-F238E27FC236}">
                <a16:creationId xmlns:a16="http://schemas.microsoft.com/office/drawing/2014/main" id="{65F81A0C-D31B-39BB-4DD7-9808E4D38346}"/>
              </a:ext>
            </a:extLst>
          </p:cNvPr>
          <p:cNvGraphicFramePr>
            <a:graphicFrameLocks noGrp="1"/>
          </p:cNvGraphicFramePr>
          <p:nvPr>
            <p:extLst>
              <p:ext uri="{D42A27DB-BD31-4B8C-83A1-F6EECF244321}">
                <p14:modId xmlns:p14="http://schemas.microsoft.com/office/powerpoint/2010/main" val="1171844803"/>
              </p:ext>
            </p:extLst>
          </p:nvPr>
        </p:nvGraphicFramePr>
        <p:xfrm>
          <a:off x="386643" y="1967915"/>
          <a:ext cx="11285404" cy="3860416"/>
        </p:xfrm>
        <a:graphic>
          <a:graphicData uri="http://schemas.openxmlformats.org/drawingml/2006/table">
            <a:tbl>
              <a:tblPr firstRow="1" bandRow="1">
                <a:tableStyleId>{21E4AEA4-8DFA-4A89-87EB-49C32662AFE0}</a:tableStyleId>
              </a:tblPr>
              <a:tblGrid>
                <a:gridCol w="1652850">
                  <a:extLst>
                    <a:ext uri="{9D8B030D-6E8A-4147-A177-3AD203B41FA5}">
                      <a16:colId xmlns:a16="http://schemas.microsoft.com/office/drawing/2014/main" val="427419072"/>
                    </a:ext>
                  </a:extLst>
                </a:gridCol>
                <a:gridCol w="9632554">
                  <a:extLst>
                    <a:ext uri="{9D8B030D-6E8A-4147-A177-3AD203B41FA5}">
                      <a16:colId xmlns:a16="http://schemas.microsoft.com/office/drawing/2014/main" val="2875712466"/>
                    </a:ext>
                  </a:extLst>
                </a:gridCol>
              </a:tblGrid>
              <a:tr h="500965">
                <a:tc>
                  <a:txBody>
                    <a:bodyPr/>
                    <a:lstStyle/>
                    <a:p>
                      <a:pPr algn="ctr">
                        <a:lnSpc>
                          <a:spcPts val="1600"/>
                        </a:lnSpc>
                      </a:pPr>
                      <a:r>
                        <a:rPr lang="it-IT" sz="1600" baseline="0" dirty="0">
                          <a:solidFill>
                            <a:schemeClr val="bg1"/>
                          </a:solidFill>
                          <a:latin typeface="CeraPRO-Light ☞" panose="020B0300000000000000"/>
                        </a:rPr>
                        <a:t>Proprietario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a:txBody>
                    <a:bodyPr/>
                    <a:lstStyle/>
                    <a:p>
                      <a:pPr algn="ctr">
                        <a:lnSpc>
                          <a:spcPts val="1600"/>
                        </a:lnSpc>
                      </a:pPr>
                      <a:r>
                        <a:rPr lang="it-IT" sz="1600" baseline="0" dirty="0">
                          <a:solidFill>
                            <a:schemeClr val="bg1"/>
                          </a:solidFill>
                          <a:latin typeface="CeraPRO-Light ☞" panose="020B0300000000000000"/>
                        </a:rPr>
                        <a:t>Regime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extLst>
                  <a:ext uri="{0D108BD9-81ED-4DB2-BD59-A6C34878D82A}">
                    <a16:rowId xmlns:a16="http://schemas.microsoft.com/office/drawing/2014/main" val="532341159"/>
                  </a:ext>
                </a:extLst>
              </a:tr>
              <a:tr h="1209483">
                <a:tc>
                  <a:txBody>
                    <a:bodyPr/>
                    <a:lstStyle/>
                    <a:p>
                      <a:pPr>
                        <a:lnSpc>
                          <a:spcPts val="1600"/>
                        </a:lnSpc>
                      </a:pPr>
                      <a:r>
                        <a:rPr lang="it-IT" sz="1400" b="1" baseline="0" dirty="0">
                          <a:solidFill>
                            <a:srgbClr val="004C6C"/>
                          </a:solidFill>
                          <a:latin typeface="CeraPRO-Light ☞" panose="020B0300000000000000"/>
                        </a:rPr>
                        <a:t>Persona fisica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600"/>
                        </a:lnSpc>
                        <a:spcBef>
                          <a:spcPts val="0"/>
                        </a:spcBef>
                        <a:spcAft>
                          <a:spcPts val="0"/>
                        </a:spcAft>
                        <a:buClrTx/>
                        <a:buSzTx/>
                        <a:buFontTx/>
                        <a:buNone/>
                        <a:tabLst/>
                        <a:defRPr/>
                      </a:pPr>
                      <a:r>
                        <a:rPr lang="it-IT" sz="1400" baseline="0" dirty="0">
                          <a:solidFill>
                            <a:srgbClr val="004C6C"/>
                          </a:solidFill>
                          <a:latin typeface="CeraPRO-Light ☞" panose="020B0300000000000000"/>
                        </a:rPr>
                        <a:t>Se l’immobile è detenuto da </a:t>
                      </a:r>
                      <a:r>
                        <a:rPr lang="it-IT" sz="1400" b="1" baseline="0" dirty="0">
                          <a:solidFill>
                            <a:srgbClr val="004C6C"/>
                          </a:solidFill>
                          <a:latin typeface="CeraPRO-Light ☞" panose="020B0300000000000000"/>
                        </a:rPr>
                        <a:t>non più di 5 anni</a:t>
                      </a:r>
                      <a:r>
                        <a:rPr lang="it-IT" sz="1400" baseline="0" dirty="0">
                          <a:solidFill>
                            <a:srgbClr val="004C6C"/>
                          </a:solidFill>
                          <a:latin typeface="CeraPRO-Light ☞" panose="020B0300000000000000"/>
                        </a:rPr>
                        <a:t> – esclusi quelli acquisiti per successione – la plusvalenza è tassata ai fini Irpef e addizionali. </a:t>
                      </a:r>
                    </a:p>
                    <a:p>
                      <a:pPr marL="0" marR="0" lvl="0" indent="0" algn="just" defTabSz="914400" rtl="0" eaLnBrk="1" fontAlgn="auto" latinLnBrk="0" hangingPunct="1">
                        <a:lnSpc>
                          <a:spcPts val="1600"/>
                        </a:lnSpc>
                        <a:spcBef>
                          <a:spcPts val="0"/>
                        </a:spcBef>
                        <a:spcAft>
                          <a:spcPts val="0"/>
                        </a:spcAft>
                        <a:buClrTx/>
                        <a:buSzTx/>
                        <a:buFontTx/>
                        <a:buNone/>
                        <a:tabLst/>
                        <a:defRPr/>
                      </a:pPr>
                      <a:r>
                        <a:rPr lang="it-IT" sz="1400" b="1" baseline="0" dirty="0">
                          <a:solidFill>
                            <a:srgbClr val="004C6C"/>
                          </a:solidFill>
                          <a:latin typeface="CeraPRO-Light ☞" panose="020B0300000000000000"/>
                        </a:rPr>
                        <a:t>Il cedente, in alternativa, può optare per l’applicazione di una imposta sostitutiva pari al 26% pagata dal Notaio (1).</a:t>
                      </a:r>
                    </a:p>
                    <a:p>
                      <a:pPr marL="0" marR="0" lvl="0" indent="0" algn="just" defTabSz="914400" rtl="0" eaLnBrk="1" fontAlgn="auto" latinLnBrk="0" hangingPunct="1">
                        <a:lnSpc>
                          <a:spcPts val="1600"/>
                        </a:lnSpc>
                        <a:spcBef>
                          <a:spcPts val="0"/>
                        </a:spcBef>
                        <a:spcAft>
                          <a:spcPts val="0"/>
                        </a:spcAft>
                        <a:buClrTx/>
                        <a:buSzTx/>
                        <a:buFontTx/>
                        <a:buNone/>
                        <a:tabLst/>
                        <a:defRPr/>
                      </a:pPr>
                      <a:r>
                        <a:rPr lang="it-IT" sz="1400" baseline="0" dirty="0">
                          <a:solidFill>
                            <a:srgbClr val="004C6C"/>
                          </a:solidFill>
                          <a:latin typeface="CeraPRO-Light ☞" panose="020B0300000000000000"/>
                        </a:rPr>
                        <a:t>Non è tassata la plusvalenza relativa all’immobile utilizzato come abitazione principale dal cedente o dai suoi famigliari per almeno la metà del periodo di detenzione.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867165"/>
                  </a:ext>
                </a:extLst>
              </a:tr>
              <a:tr h="1042528">
                <a:tc>
                  <a:txBody>
                    <a:bodyPr/>
                    <a:lstStyle/>
                    <a:p>
                      <a:pPr>
                        <a:lnSpc>
                          <a:spcPts val="1600"/>
                        </a:lnSpc>
                      </a:pPr>
                      <a:r>
                        <a:rPr lang="it-IT" sz="1400" b="1" baseline="0" dirty="0">
                          <a:solidFill>
                            <a:srgbClr val="004C6C"/>
                          </a:solidFill>
                          <a:latin typeface="CeraPRO-Light ☞" panose="020B0300000000000000"/>
                        </a:rPr>
                        <a:t>Società semplice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600"/>
                        </a:lnSpc>
                        <a:spcBef>
                          <a:spcPts val="0"/>
                        </a:spcBef>
                        <a:spcAft>
                          <a:spcPts val="0"/>
                        </a:spcAft>
                        <a:buClrTx/>
                        <a:buSzTx/>
                        <a:buFontTx/>
                        <a:buNone/>
                        <a:tabLst/>
                        <a:defRPr/>
                      </a:pPr>
                      <a:r>
                        <a:rPr lang="it-IT" sz="1400" baseline="0" dirty="0">
                          <a:solidFill>
                            <a:srgbClr val="004C6C"/>
                          </a:solidFill>
                          <a:latin typeface="CeraPRO-Light ☞" panose="020B0300000000000000"/>
                        </a:rPr>
                        <a:t>Se l’immobile è detenuto da </a:t>
                      </a:r>
                      <a:r>
                        <a:rPr lang="it-IT" sz="1400" b="1" baseline="0" dirty="0">
                          <a:solidFill>
                            <a:srgbClr val="004C6C"/>
                          </a:solidFill>
                          <a:latin typeface="CeraPRO-Light ☞" panose="020B0300000000000000"/>
                        </a:rPr>
                        <a:t>non più di 5 anni </a:t>
                      </a:r>
                      <a:r>
                        <a:rPr lang="it-IT" sz="1400" baseline="0" dirty="0">
                          <a:solidFill>
                            <a:srgbClr val="004C6C"/>
                          </a:solidFill>
                          <a:latin typeface="CeraPRO-Light ☞" panose="020B0300000000000000"/>
                        </a:rPr>
                        <a:t>– esclusi quelli acquisiti per successione – la plusvalenza è tassata per trasparenza in capo ai Soci ai fini Irpef e addizionali.</a:t>
                      </a:r>
                    </a:p>
                    <a:p>
                      <a:pPr marL="0" marR="0" lvl="0" indent="0" algn="just" defTabSz="914400" rtl="0" eaLnBrk="1" fontAlgn="auto" latinLnBrk="0" hangingPunct="1">
                        <a:lnSpc>
                          <a:spcPts val="1600"/>
                        </a:lnSpc>
                        <a:spcBef>
                          <a:spcPts val="0"/>
                        </a:spcBef>
                        <a:spcAft>
                          <a:spcPts val="0"/>
                        </a:spcAft>
                        <a:buClrTx/>
                        <a:buSzTx/>
                        <a:buFontTx/>
                        <a:buNone/>
                        <a:tabLst/>
                        <a:defRPr/>
                      </a:pPr>
                      <a:r>
                        <a:rPr lang="it-IT" sz="1400" b="1" baseline="0" dirty="0">
                          <a:solidFill>
                            <a:srgbClr val="004C6C"/>
                          </a:solidFill>
                          <a:latin typeface="CeraPRO-Light ☞" panose="020B0300000000000000"/>
                        </a:rPr>
                        <a:t>Il cedente può optare per l’applicazione di una imposta sostitutiva pari al 26% pagata dal Notaio (1)</a:t>
                      </a:r>
                    </a:p>
                    <a:p>
                      <a:pPr marL="0" marR="0" lvl="0" indent="0" algn="just" defTabSz="914400" rtl="0" eaLnBrk="1" fontAlgn="auto" latinLnBrk="0" hangingPunct="1">
                        <a:lnSpc>
                          <a:spcPts val="1600"/>
                        </a:lnSpc>
                        <a:spcBef>
                          <a:spcPts val="0"/>
                        </a:spcBef>
                        <a:spcAft>
                          <a:spcPts val="0"/>
                        </a:spcAft>
                        <a:buClrTx/>
                        <a:buSzTx/>
                        <a:buFontTx/>
                        <a:buNone/>
                        <a:tabLst/>
                        <a:defRPr/>
                      </a:pPr>
                      <a:r>
                        <a:rPr lang="it-IT" sz="1400" baseline="0" dirty="0">
                          <a:solidFill>
                            <a:srgbClr val="004C6C"/>
                          </a:solidFill>
                          <a:latin typeface="CeraPRO-Light ☞" panose="020B0300000000000000"/>
                        </a:rPr>
                        <a:t>L’attribuzione del reddito al socio (sia che la plusvalenza sia esente sia che venga assoggettata all’imposta ordinaria o sostitutiva) non concorre più a formare il reddito del Socio.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4684485"/>
                  </a:ext>
                </a:extLst>
              </a:tr>
              <a:tr h="1042528">
                <a:tc>
                  <a:txBody>
                    <a:bodyPr/>
                    <a:lstStyle/>
                    <a:p>
                      <a:pPr>
                        <a:lnSpc>
                          <a:spcPts val="1600"/>
                        </a:lnSpc>
                      </a:pPr>
                      <a:r>
                        <a:rPr lang="it-IT" sz="1400" b="1" baseline="0" dirty="0">
                          <a:solidFill>
                            <a:srgbClr val="004C6C"/>
                          </a:solidFill>
                          <a:latin typeface="CeraPRO-Light ☞" panose="020B0300000000000000"/>
                        </a:rPr>
                        <a:t>Società di capitali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600"/>
                        </a:lnSpc>
                        <a:spcBef>
                          <a:spcPts val="0"/>
                        </a:spcBef>
                        <a:spcAft>
                          <a:spcPts val="0"/>
                        </a:spcAft>
                        <a:buClrTx/>
                        <a:buSzTx/>
                        <a:buFontTx/>
                        <a:buNone/>
                        <a:tabLst/>
                        <a:defRPr/>
                      </a:pPr>
                      <a:r>
                        <a:rPr lang="it-IT" sz="1400" baseline="0" dirty="0">
                          <a:solidFill>
                            <a:srgbClr val="004C6C"/>
                          </a:solidFill>
                          <a:latin typeface="CeraPRO-Light ☞" panose="020B0300000000000000"/>
                        </a:rPr>
                        <a:t>La plusvalenza concorre alla formazione del reddito imponibile IRES ed IRAP.</a:t>
                      </a:r>
                    </a:p>
                    <a:p>
                      <a:pPr marL="0" marR="0" lvl="0" indent="0" algn="just" defTabSz="914400" rtl="0" eaLnBrk="1" fontAlgn="auto" latinLnBrk="0" hangingPunct="1">
                        <a:lnSpc>
                          <a:spcPts val="1600"/>
                        </a:lnSpc>
                        <a:spcBef>
                          <a:spcPts val="0"/>
                        </a:spcBef>
                        <a:spcAft>
                          <a:spcPts val="0"/>
                        </a:spcAft>
                        <a:buClrTx/>
                        <a:buSzTx/>
                        <a:buFontTx/>
                        <a:buNone/>
                        <a:tabLst/>
                        <a:defRPr/>
                      </a:pPr>
                      <a:r>
                        <a:rPr lang="it-IT" sz="1400" baseline="0" dirty="0">
                          <a:solidFill>
                            <a:srgbClr val="004C6C"/>
                          </a:solidFill>
                          <a:latin typeface="CeraPRO-Light ☞" panose="020B0300000000000000"/>
                        </a:rPr>
                        <a:t>Ai soli fini IRES, se l’immobile è detenuto da almeno 3 anni, la plusvalenza  può, a scelta del contribuente, concorrere a formare il reddito in quote costanti nell'esercizio stesso e nei  successivi,  ma non oltre il quarto.</a:t>
                      </a:r>
                    </a:p>
                    <a:p>
                      <a:pPr marL="0" marR="0" lvl="0" indent="0" algn="just" defTabSz="914400" rtl="0" eaLnBrk="1" fontAlgn="auto" latinLnBrk="0" hangingPunct="1">
                        <a:lnSpc>
                          <a:spcPts val="1600"/>
                        </a:lnSpc>
                        <a:spcBef>
                          <a:spcPts val="0"/>
                        </a:spcBef>
                        <a:spcAft>
                          <a:spcPts val="0"/>
                        </a:spcAft>
                        <a:buClrTx/>
                        <a:buSzTx/>
                        <a:buFontTx/>
                        <a:buNone/>
                        <a:tabLst/>
                        <a:defRPr/>
                      </a:pPr>
                      <a:r>
                        <a:rPr lang="it-IT" sz="1400" baseline="0" dirty="0">
                          <a:solidFill>
                            <a:srgbClr val="004C6C"/>
                          </a:solidFill>
                          <a:latin typeface="CeraPRO-Light ☞" panose="020B0300000000000000"/>
                        </a:rPr>
                        <a:t>In sede di distribuzione dell’utile, il socio persona fisica sconta l’imposta sostitutiva del 26%.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7551469"/>
                  </a:ext>
                </a:extLst>
              </a:tr>
            </a:tbl>
          </a:graphicData>
        </a:graphic>
      </p:graphicFrame>
      <p:sp>
        <p:nvSpPr>
          <p:cNvPr id="6" name="CasellaDiTesto 5">
            <a:extLst>
              <a:ext uri="{FF2B5EF4-FFF2-40B4-BE49-F238E27FC236}">
                <a16:creationId xmlns:a16="http://schemas.microsoft.com/office/drawing/2014/main" id="{FBA9D584-F926-94EB-40FB-1E067F5A1C27}"/>
              </a:ext>
            </a:extLst>
          </p:cNvPr>
          <p:cNvSpPr txBox="1"/>
          <p:nvPr/>
        </p:nvSpPr>
        <p:spPr>
          <a:xfrm>
            <a:off x="386643" y="5972504"/>
            <a:ext cx="11285403" cy="523220"/>
          </a:xfrm>
          <a:prstGeom prst="rect">
            <a:avLst/>
          </a:prstGeom>
          <a:noFill/>
        </p:spPr>
        <p:txBody>
          <a:bodyPr wrap="square" rtlCol="0">
            <a:spAutoFit/>
          </a:bodyPr>
          <a:lstStyle/>
          <a:p>
            <a:pPr marL="228600" indent="-228600" algn="just">
              <a:buAutoNum type="arabicParenBoth"/>
            </a:pPr>
            <a:r>
              <a:rPr lang="it-IT" sz="1400" dirty="0">
                <a:solidFill>
                  <a:srgbClr val="004C6C"/>
                </a:solidFill>
                <a:latin typeface="CeraPRO-Light ☞" panose="020B0300000000000000"/>
              </a:rPr>
              <a:t>v. Art. 1, co. 496 della legge n. 266 del 2005. L’aliquota del 26% è applicabile alle cessioni intervenute a decorrere dal 1° gennaio 2020, in precedenza l’aliquota era 20%.</a:t>
            </a:r>
            <a:endParaRPr lang="it-IT" sz="1100" dirty="0">
              <a:solidFill>
                <a:srgbClr val="004C6C"/>
              </a:solidFill>
              <a:latin typeface="CeraPRO-Light ☞" panose="020B0300000000000000"/>
            </a:endParaRPr>
          </a:p>
        </p:txBody>
      </p:sp>
      <p:sp>
        <p:nvSpPr>
          <p:cNvPr id="8" name="Segnaposto numero diapositiva 7">
            <a:extLst>
              <a:ext uri="{FF2B5EF4-FFF2-40B4-BE49-F238E27FC236}">
                <a16:creationId xmlns:a16="http://schemas.microsoft.com/office/drawing/2014/main" id="{346B453B-AE6F-A3AE-BCBD-E87627E7DBE7}"/>
              </a:ext>
            </a:extLst>
          </p:cNvPr>
          <p:cNvSpPr>
            <a:spLocks noGrp="1"/>
          </p:cNvSpPr>
          <p:nvPr>
            <p:ph type="sldNum" sz="quarter" idx="12"/>
          </p:nvPr>
        </p:nvSpPr>
        <p:spPr/>
        <p:txBody>
          <a:bodyPr/>
          <a:lstStyle/>
          <a:p>
            <a:fld id="{54DF3CCD-49C5-1943-858D-C43F8813D6D2}" type="slidenum">
              <a:rPr lang="it-IT" smtClean="0"/>
              <a:pPr/>
              <a:t>13</a:t>
            </a:fld>
            <a:endParaRPr lang="it-IT" dirty="0"/>
          </a:p>
        </p:txBody>
      </p:sp>
    </p:spTree>
    <p:extLst>
      <p:ext uri="{BB962C8B-B14F-4D97-AF65-F5344CB8AC3E}">
        <p14:creationId xmlns:p14="http://schemas.microsoft.com/office/powerpoint/2010/main" val="165026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Light ☞"/>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479822"/>
            <a:ext cx="890793" cy="377912"/>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330199" y="1160132"/>
            <a:ext cx="11417301" cy="623889"/>
          </a:xfrm>
          <a:prstGeom prst="rect">
            <a:avLst/>
          </a:prstGeom>
          <a:noFill/>
        </p:spPr>
        <p:txBody>
          <a:bodyPr wrap="square" rtlCol="0">
            <a:spAutoFit/>
          </a:bodyPr>
          <a:lstStyle/>
          <a:p>
            <a:pPr marL="9543" lvl="0">
              <a:lnSpc>
                <a:spcPts val="4400"/>
              </a:lnSpc>
              <a:spcBef>
                <a:spcPts val="75"/>
              </a:spcBef>
              <a:defRPr/>
            </a:pPr>
            <a:r>
              <a:rPr lang="it-IT" sz="3200" spc="-4" dirty="0">
                <a:solidFill>
                  <a:srgbClr val="004C6C"/>
                </a:solidFill>
                <a:latin typeface="CeraPRO-Light ☞"/>
                <a:cs typeface="Calibri" panose="020F0502020204030204" pitchFamily="34" charset="0"/>
              </a:rPr>
              <a:t>INTERESSI PASSIVI</a:t>
            </a:r>
          </a:p>
        </p:txBody>
      </p:sp>
      <p:grpSp>
        <p:nvGrpSpPr>
          <p:cNvPr id="7" name="Gruppo 6">
            <a:extLst>
              <a:ext uri="{FF2B5EF4-FFF2-40B4-BE49-F238E27FC236}">
                <a16:creationId xmlns:a16="http://schemas.microsoft.com/office/drawing/2014/main" id="{840DF7F6-AD7A-AC7D-2158-E15D1E35C389}"/>
              </a:ext>
            </a:extLst>
          </p:cNvPr>
          <p:cNvGrpSpPr/>
          <p:nvPr/>
        </p:nvGrpSpPr>
        <p:grpSpPr>
          <a:xfrm>
            <a:off x="139849" y="-24226"/>
            <a:ext cx="11933444" cy="1097528"/>
            <a:chOff x="139849" y="-24226"/>
            <a:chExt cx="11933444" cy="1097528"/>
          </a:xfrm>
        </p:grpSpPr>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grpSp>
      <p:sp>
        <p:nvSpPr>
          <p:cNvPr id="9" name="CasellaDiTesto 8">
            <a:extLst>
              <a:ext uri="{FF2B5EF4-FFF2-40B4-BE49-F238E27FC236}">
                <a16:creationId xmlns:a16="http://schemas.microsoft.com/office/drawing/2014/main" id="{A438EBFB-94A4-0C44-FD8C-3B1C39057CBE}"/>
              </a:ext>
            </a:extLst>
          </p:cNvPr>
          <p:cNvSpPr txBox="1"/>
          <p:nvPr/>
        </p:nvSpPr>
        <p:spPr>
          <a:xfrm>
            <a:off x="545611" y="4538525"/>
            <a:ext cx="5017601" cy="338554"/>
          </a:xfrm>
          <a:prstGeom prst="rect">
            <a:avLst/>
          </a:prstGeom>
          <a:noFill/>
        </p:spPr>
        <p:txBody>
          <a:bodyPr wrap="square">
            <a:spAutoFit/>
          </a:bodyPr>
          <a:lstStyle/>
          <a:p>
            <a:pPr marL="285750" indent="-285750">
              <a:buFont typeface="Wingdings" panose="05000000000000000000" pitchFamily="2" charset="2"/>
              <a:buChar char="q"/>
            </a:pPr>
            <a:r>
              <a:rPr lang="it-IT" sz="1600" b="0" i="0" dirty="0">
                <a:solidFill>
                  <a:srgbClr val="004C6C"/>
                </a:solidFill>
                <a:effectLst/>
                <a:latin typeface="CeraPRO-Light ☞" panose="020B0300000000000000"/>
              </a:rPr>
              <a:t> Nessuna deduzione o detrazione</a:t>
            </a:r>
            <a:endParaRPr lang="it-IT" sz="1600" dirty="0">
              <a:solidFill>
                <a:srgbClr val="004C6C"/>
              </a:solidFill>
              <a:latin typeface="CeraPRO-Light ☞" panose="020B0300000000000000"/>
            </a:endParaRPr>
          </a:p>
        </p:txBody>
      </p:sp>
      <p:cxnSp>
        <p:nvCxnSpPr>
          <p:cNvPr id="10" name="Connettore 1 7">
            <a:extLst>
              <a:ext uri="{FF2B5EF4-FFF2-40B4-BE49-F238E27FC236}">
                <a16:creationId xmlns:a16="http://schemas.microsoft.com/office/drawing/2014/main" id="{1C13BFEE-BEB8-03B3-4203-483737909526}"/>
              </a:ext>
            </a:extLst>
          </p:cNvPr>
          <p:cNvCxnSpPr>
            <a:cxnSpLocks/>
          </p:cNvCxnSpPr>
          <p:nvPr/>
        </p:nvCxnSpPr>
        <p:spPr>
          <a:xfrm>
            <a:off x="6080458" y="1934076"/>
            <a:ext cx="15542" cy="4171830"/>
          </a:xfrm>
          <a:prstGeom prst="line">
            <a:avLst/>
          </a:prstGeom>
          <a:ln>
            <a:solidFill>
              <a:srgbClr val="004C6C"/>
            </a:solidFill>
          </a:ln>
        </p:spPr>
        <p:style>
          <a:lnRef idx="1">
            <a:schemeClr val="accent1"/>
          </a:lnRef>
          <a:fillRef idx="0">
            <a:schemeClr val="accent1"/>
          </a:fillRef>
          <a:effectRef idx="0">
            <a:schemeClr val="accent1"/>
          </a:effectRef>
          <a:fontRef idx="minor">
            <a:schemeClr val="tx1"/>
          </a:fontRef>
        </p:style>
      </p:cxnSp>
      <p:sp>
        <p:nvSpPr>
          <p:cNvPr id="12" name="CasellaDiTesto 11">
            <a:extLst>
              <a:ext uri="{FF2B5EF4-FFF2-40B4-BE49-F238E27FC236}">
                <a16:creationId xmlns:a16="http://schemas.microsoft.com/office/drawing/2014/main" id="{3BBB15F9-917F-15A4-DE99-A1F0B5F129BF}"/>
              </a:ext>
            </a:extLst>
          </p:cNvPr>
          <p:cNvSpPr txBox="1"/>
          <p:nvPr/>
        </p:nvSpPr>
        <p:spPr>
          <a:xfrm>
            <a:off x="1016221" y="1866879"/>
            <a:ext cx="4285609" cy="400110"/>
          </a:xfrm>
          <a:prstGeom prst="rect">
            <a:avLst/>
          </a:prstGeom>
          <a:noFill/>
        </p:spPr>
        <p:txBody>
          <a:bodyPr wrap="square" rtlCol="0">
            <a:spAutoFit/>
          </a:bodyPr>
          <a:lstStyle/>
          <a:p>
            <a:pPr algn="ctr"/>
            <a:r>
              <a:rPr lang="it-IT" sz="2000" dirty="0">
                <a:solidFill>
                  <a:srgbClr val="C00000"/>
                </a:solidFill>
                <a:latin typeface="CeraCY-Medium ☞" panose="020B0600000000000000" pitchFamily="34" charset="0"/>
              </a:rPr>
              <a:t>PERSONE FISICHE</a:t>
            </a:r>
          </a:p>
        </p:txBody>
      </p:sp>
      <p:sp>
        <p:nvSpPr>
          <p:cNvPr id="13" name="CasellaDiTesto 12">
            <a:extLst>
              <a:ext uri="{FF2B5EF4-FFF2-40B4-BE49-F238E27FC236}">
                <a16:creationId xmlns:a16="http://schemas.microsoft.com/office/drawing/2014/main" id="{CFB6DC8A-02A9-2918-7072-7A8C84624908}"/>
              </a:ext>
            </a:extLst>
          </p:cNvPr>
          <p:cNvSpPr txBox="1"/>
          <p:nvPr/>
        </p:nvSpPr>
        <p:spPr>
          <a:xfrm>
            <a:off x="761682" y="4062401"/>
            <a:ext cx="4285609" cy="400110"/>
          </a:xfrm>
          <a:prstGeom prst="rect">
            <a:avLst/>
          </a:prstGeom>
          <a:noFill/>
        </p:spPr>
        <p:txBody>
          <a:bodyPr wrap="square" rtlCol="0">
            <a:spAutoFit/>
          </a:bodyPr>
          <a:lstStyle/>
          <a:p>
            <a:pPr algn="ctr"/>
            <a:r>
              <a:rPr lang="it-IT" sz="2000" dirty="0">
                <a:solidFill>
                  <a:srgbClr val="C00000"/>
                </a:solidFill>
                <a:latin typeface="CeraCY-Medium ☞" panose="020B0600000000000000" pitchFamily="34" charset="0"/>
              </a:rPr>
              <a:t>SOCIETA’ SEMPLICE</a:t>
            </a:r>
          </a:p>
        </p:txBody>
      </p:sp>
      <p:sp>
        <p:nvSpPr>
          <p:cNvPr id="17" name="CasellaDiTesto 16">
            <a:extLst>
              <a:ext uri="{FF2B5EF4-FFF2-40B4-BE49-F238E27FC236}">
                <a16:creationId xmlns:a16="http://schemas.microsoft.com/office/drawing/2014/main" id="{073716EE-3DA5-D00D-10D6-1F8C550751F9}"/>
              </a:ext>
            </a:extLst>
          </p:cNvPr>
          <p:cNvSpPr txBox="1"/>
          <p:nvPr/>
        </p:nvSpPr>
        <p:spPr>
          <a:xfrm>
            <a:off x="386643" y="2385340"/>
            <a:ext cx="5444979" cy="1323439"/>
          </a:xfrm>
          <a:prstGeom prst="rect">
            <a:avLst/>
          </a:prstGeom>
          <a:noFill/>
        </p:spPr>
        <p:txBody>
          <a:bodyPr wrap="square">
            <a:spAutoFit/>
          </a:bodyPr>
          <a:lstStyle/>
          <a:p>
            <a:pPr marL="285750" indent="-285750">
              <a:buFont typeface="Wingdings" panose="05000000000000000000" pitchFamily="2" charset="2"/>
              <a:buChar char="q"/>
            </a:pPr>
            <a:r>
              <a:rPr lang="it-IT" sz="1600" b="0" i="0" dirty="0">
                <a:solidFill>
                  <a:srgbClr val="004C6C"/>
                </a:solidFill>
                <a:effectLst/>
                <a:latin typeface="CeraPRO-Light ☞" panose="020B0300000000000000"/>
              </a:rPr>
              <a:t>Detraibili (19%) gli interessi su mutui ipotecari contratti per l’acquisto di immobile destinato ad essere adibito ad abitazione principale entro un anno dall’acquisto per importo non superiore a 4.000 euro (art. 15, comma 1, , lett. b), TUIR) </a:t>
            </a:r>
          </a:p>
        </p:txBody>
      </p:sp>
      <p:sp>
        <p:nvSpPr>
          <p:cNvPr id="5" name="CasellaDiTesto 4">
            <a:extLst>
              <a:ext uri="{FF2B5EF4-FFF2-40B4-BE49-F238E27FC236}">
                <a16:creationId xmlns:a16="http://schemas.microsoft.com/office/drawing/2014/main" id="{45805418-187F-16C6-7071-07575869B712}"/>
              </a:ext>
            </a:extLst>
          </p:cNvPr>
          <p:cNvSpPr txBox="1"/>
          <p:nvPr/>
        </p:nvSpPr>
        <p:spPr>
          <a:xfrm>
            <a:off x="6708707" y="1939063"/>
            <a:ext cx="4285609" cy="400110"/>
          </a:xfrm>
          <a:prstGeom prst="rect">
            <a:avLst/>
          </a:prstGeom>
          <a:noFill/>
        </p:spPr>
        <p:txBody>
          <a:bodyPr wrap="square" rtlCol="0">
            <a:spAutoFit/>
          </a:bodyPr>
          <a:lstStyle/>
          <a:p>
            <a:pPr algn="ctr"/>
            <a:r>
              <a:rPr lang="it-IT" sz="2000" dirty="0">
                <a:solidFill>
                  <a:srgbClr val="C00000"/>
                </a:solidFill>
                <a:latin typeface="CeraCY-Medium ☞" panose="020B0600000000000000" pitchFamily="34" charset="0"/>
              </a:rPr>
              <a:t>SOCIETA’ COMMERCIALE</a:t>
            </a:r>
          </a:p>
        </p:txBody>
      </p:sp>
      <p:sp>
        <p:nvSpPr>
          <p:cNvPr id="8" name="CasellaDiTesto 7">
            <a:extLst>
              <a:ext uri="{FF2B5EF4-FFF2-40B4-BE49-F238E27FC236}">
                <a16:creationId xmlns:a16="http://schemas.microsoft.com/office/drawing/2014/main" id="{0D2CFADE-D4AB-A87A-748A-3166AAD64506}"/>
              </a:ext>
            </a:extLst>
          </p:cNvPr>
          <p:cNvSpPr txBox="1"/>
          <p:nvPr/>
        </p:nvSpPr>
        <p:spPr>
          <a:xfrm>
            <a:off x="6374868" y="2378531"/>
            <a:ext cx="5297179" cy="4031873"/>
          </a:xfrm>
          <a:prstGeom prst="rect">
            <a:avLst/>
          </a:prstGeom>
          <a:noFill/>
        </p:spPr>
        <p:txBody>
          <a:bodyPr wrap="square">
            <a:spAutoFit/>
          </a:bodyPr>
          <a:lstStyle/>
          <a:p>
            <a:pPr marL="285750" indent="-285750">
              <a:buFont typeface="Wingdings" panose="05000000000000000000" pitchFamily="2" charset="2"/>
              <a:buChar char="q"/>
            </a:pPr>
            <a:r>
              <a:rPr lang="it-IT" sz="1600" b="0" i="0" dirty="0">
                <a:solidFill>
                  <a:srgbClr val="004C6C"/>
                </a:solidFill>
                <a:effectLst/>
                <a:latin typeface="CeraPRO-Light ☞" panose="020B0300000000000000"/>
              </a:rPr>
              <a:t>Art. 90, co</a:t>
            </a:r>
            <a:r>
              <a:rPr lang="it-IT" sz="1600" dirty="0">
                <a:solidFill>
                  <a:srgbClr val="004C6C"/>
                </a:solidFill>
                <a:latin typeface="CeraPRO-Light ☞" panose="020B0300000000000000"/>
              </a:rPr>
              <a:t>. </a:t>
            </a:r>
            <a:r>
              <a:rPr lang="it-IT" sz="1600" b="0" i="0" dirty="0">
                <a:solidFill>
                  <a:srgbClr val="004C6C"/>
                </a:solidFill>
                <a:effectLst/>
                <a:latin typeface="CeraPRO-Light ☞" panose="020B0300000000000000"/>
              </a:rPr>
              <a:t>2 TUIR 2. Le spese e  gli  altri  componenti  negativi  relativi  ai  beni immobili indicati nel comma 1 (immobili «patrimonio», diversi dalle merci e dagli strumentali per natura o destinazione)  non sono ammessi in deduzione</a:t>
            </a:r>
            <a:r>
              <a:rPr lang="it-IT" sz="1600" dirty="0">
                <a:solidFill>
                  <a:srgbClr val="004C6C"/>
                </a:solidFill>
                <a:latin typeface="CeraPRO-Light ☞" panose="020B0300000000000000"/>
              </a:rPr>
              <a:t>.   </a:t>
            </a:r>
          </a:p>
          <a:p>
            <a:pPr marL="285750" indent="-285750">
              <a:buFont typeface="Wingdings" panose="05000000000000000000" pitchFamily="2" charset="2"/>
              <a:buChar char="q"/>
            </a:pPr>
            <a:r>
              <a:rPr lang="it-IT" sz="1600" dirty="0">
                <a:solidFill>
                  <a:srgbClr val="004C6C"/>
                </a:solidFill>
                <a:latin typeface="CeraPRO-Light ☞" panose="020B0300000000000000"/>
              </a:rPr>
              <a:t> </a:t>
            </a:r>
            <a:r>
              <a:rPr lang="it-IT" sz="1600" b="0" i="0" dirty="0">
                <a:solidFill>
                  <a:srgbClr val="004C6C"/>
                </a:solidFill>
                <a:effectLst/>
                <a:latin typeface="CeraPRO-Light ☞" panose="020B0300000000000000"/>
              </a:rPr>
              <a:t> Art. 1, co. 35, legge 244 del 2007: </a:t>
            </a:r>
            <a:r>
              <a:rPr lang="it-IT" sz="1600" dirty="0">
                <a:solidFill>
                  <a:srgbClr val="004C6C"/>
                </a:solidFill>
                <a:latin typeface="CeraPRO-Light ☞" panose="020B0300000000000000"/>
              </a:rPr>
              <a:t>gli  interessi  passivi relativi a finanziamenti contratti per l'acquisizione degli  immobili indicati al comma 1 dello stesso articolo  90, restano deducibili nei limiti di cui all’arti 96, TUIR (30% del ROL, v. circolare 19/E del 2009).  </a:t>
            </a:r>
          </a:p>
          <a:p>
            <a:pPr marL="285750" indent="-285750">
              <a:buFont typeface="Wingdings" panose="05000000000000000000" pitchFamily="2" charset="2"/>
              <a:buChar char="q"/>
            </a:pPr>
            <a:r>
              <a:rPr lang="it-IT" sz="1600" dirty="0">
                <a:solidFill>
                  <a:srgbClr val="004C6C"/>
                </a:solidFill>
                <a:latin typeface="CeraPRO-Light ☞" panose="020B0300000000000000"/>
              </a:rPr>
              <a:t>Nell’art. 1, co. 36, legge 244 del 1997, è stata soppressa (dall’art. 14, comma 2, D.Lgs. n. 142/2018) la non rilevanza ai fini dell'articolo 96, TUIR, degli interessi passivi relativi a finanziamenti garantiti da ipoteca su immobili destinati alla locazione per le società che svolgono in via effettiva e prevalente attività immobiliare.</a:t>
            </a:r>
          </a:p>
        </p:txBody>
      </p:sp>
      <p:sp>
        <p:nvSpPr>
          <p:cNvPr id="6" name="Segnaposto numero diapositiva 5">
            <a:extLst>
              <a:ext uri="{FF2B5EF4-FFF2-40B4-BE49-F238E27FC236}">
                <a16:creationId xmlns:a16="http://schemas.microsoft.com/office/drawing/2014/main" id="{C3DBDA6F-0E53-1112-AA11-D195360F9A29}"/>
              </a:ext>
            </a:extLst>
          </p:cNvPr>
          <p:cNvSpPr>
            <a:spLocks noGrp="1"/>
          </p:cNvSpPr>
          <p:nvPr>
            <p:ph type="sldNum" sz="quarter" idx="12"/>
          </p:nvPr>
        </p:nvSpPr>
        <p:spPr/>
        <p:txBody>
          <a:bodyPr/>
          <a:lstStyle/>
          <a:p>
            <a:fld id="{54DF3CCD-49C5-1943-858D-C43F8813D6D2}" type="slidenum">
              <a:rPr lang="it-IT" smtClean="0"/>
              <a:pPr/>
              <a:t>14</a:t>
            </a:fld>
            <a:endParaRPr lang="it-IT" dirty="0"/>
          </a:p>
        </p:txBody>
      </p:sp>
    </p:spTree>
    <p:extLst>
      <p:ext uri="{BB962C8B-B14F-4D97-AF65-F5344CB8AC3E}">
        <p14:creationId xmlns:p14="http://schemas.microsoft.com/office/powerpoint/2010/main" val="395502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Light ☞"/>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479822"/>
            <a:ext cx="890793" cy="377912"/>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397361" y="1181372"/>
            <a:ext cx="11417301" cy="623889"/>
          </a:xfrm>
          <a:prstGeom prst="rect">
            <a:avLst/>
          </a:prstGeom>
          <a:noFill/>
        </p:spPr>
        <p:txBody>
          <a:bodyPr wrap="square" rtlCol="0">
            <a:spAutoFit/>
          </a:bodyPr>
          <a:lstStyle/>
          <a:p>
            <a:pPr marL="9543" lvl="0">
              <a:lnSpc>
                <a:spcPts val="4400"/>
              </a:lnSpc>
              <a:spcBef>
                <a:spcPts val="75"/>
              </a:spcBef>
              <a:defRPr/>
            </a:pPr>
            <a:r>
              <a:rPr lang="it-IT" sz="3200" spc="-4" dirty="0">
                <a:solidFill>
                  <a:srgbClr val="004C6C"/>
                </a:solidFill>
                <a:latin typeface="CeraPRO-Light ☞"/>
                <a:cs typeface="Calibri" panose="020F0502020204030204" pitchFamily="34" charset="0"/>
              </a:rPr>
              <a:t>SOCIETA’ NON OPERATIVE E BENI IN GODIMENTO AI SOCI</a:t>
            </a:r>
          </a:p>
        </p:txBody>
      </p:sp>
      <p:grpSp>
        <p:nvGrpSpPr>
          <p:cNvPr id="7" name="Gruppo 6">
            <a:extLst>
              <a:ext uri="{FF2B5EF4-FFF2-40B4-BE49-F238E27FC236}">
                <a16:creationId xmlns:a16="http://schemas.microsoft.com/office/drawing/2014/main" id="{840DF7F6-AD7A-AC7D-2158-E15D1E35C389}"/>
              </a:ext>
            </a:extLst>
          </p:cNvPr>
          <p:cNvGrpSpPr/>
          <p:nvPr/>
        </p:nvGrpSpPr>
        <p:grpSpPr>
          <a:xfrm>
            <a:off x="139849" y="-24226"/>
            <a:ext cx="11933444" cy="1097528"/>
            <a:chOff x="139849" y="-24226"/>
            <a:chExt cx="11933444" cy="1097528"/>
          </a:xfrm>
        </p:grpSpPr>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grpSp>
      <p:sp>
        <p:nvSpPr>
          <p:cNvPr id="9" name="CasellaDiTesto 8">
            <a:extLst>
              <a:ext uri="{FF2B5EF4-FFF2-40B4-BE49-F238E27FC236}">
                <a16:creationId xmlns:a16="http://schemas.microsoft.com/office/drawing/2014/main" id="{A438EBFB-94A4-0C44-FD8C-3B1C39057CBE}"/>
              </a:ext>
            </a:extLst>
          </p:cNvPr>
          <p:cNvSpPr txBox="1"/>
          <p:nvPr/>
        </p:nvSpPr>
        <p:spPr>
          <a:xfrm>
            <a:off x="6551409" y="2758333"/>
            <a:ext cx="5017601" cy="2308324"/>
          </a:xfrm>
          <a:prstGeom prst="rect">
            <a:avLst/>
          </a:prstGeom>
          <a:noFill/>
        </p:spPr>
        <p:txBody>
          <a:bodyPr wrap="square">
            <a:spAutoFit/>
          </a:bodyPr>
          <a:lstStyle/>
          <a:p>
            <a:pPr marL="285750" indent="-285750">
              <a:buFont typeface="Wingdings" panose="05000000000000000000" pitchFamily="2" charset="2"/>
              <a:buChar char="q"/>
            </a:pPr>
            <a:r>
              <a:rPr lang="it-IT" sz="1600" b="0" i="0">
                <a:solidFill>
                  <a:srgbClr val="004C6C"/>
                </a:solidFill>
                <a:effectLst/>
                <a:latin typeface="CeraPRO-Light ☞" panose="020B0300000000000000"/>
              </a:rPr>
              <a:t>Non </a:t>
            </a:r>
            <a:r>
              <a:rPr lang="it-IT" sz="1600" b="0" i="0" dirty="0">
                <a:solidFill>
                  <a:srgbClr val="004C6C"/>
                </a:solidFill>
                <a:effectLst/>
                <a:latin typeface="CeraPRO-Light ☞" panose="020B0300000000000000"/>
              </a:rPr>
              <a:t>si applica la lett. h-ter) del co. 1 </a:t>
            </a:r>
            <a:r>
              <a:rPr lang="it-IT" sz="1600" i="0" dirty="0">
                <a:solidFill>
                  <a:srgbClr val="004C6C"/>
                </a:solidFill>
                <a:effectLst/>
                <a:latin typeface="CeraPRO-Light ☞" panose="020B0300000000000000"/>
              </a:rPr>
              <a:t>dell'</a:t>
            </a:r>
            <a:r>
              <a:rPr lang="it-IT" sz="1600" i="0" u="none" strike="noStrike" dirty="0">
                <a:solidFill>
                  <a:srgbClr val="004C6C"/>
                </a:solidFill>
                <a:effectLst/>
                <a:latin typeface="CeraPRO-Light ☞" panose="020B0300000000000000"/>
              </a:rPr>
              <a:t>art. 67</a:t>
            </a:r>
            <a:r>
              <a:rPr lang="it-IT" sz="1600" i="0" dirty="0">
                <a:solidFill>
                  <a:srgbClr val="004C6C"/>
                </a:solidFill>
                <a:effectLst/>
                <a:latin typeface="CeraPRO-Light ☞" panose="020B0300000000000000"/>
              </a:rPr>
              <a:t> del TUIR, in base alla quale la differenza tra il valore di mercato e il corrispettivo annuo per la concessione in godimento dei beni </a:t>
            </a:r>
            <a:r>
              <a:rPr lang="it-IT" sz="1600" i="0" u="sng" dirty="0">
                <a:solidFill>
                  <a:srgbClr val="004C6C"/>
                </a:solidFill>
                <a:effectLst/>
                <a:latin typeface="CeraPRO-Light ☞" panose="020B0300000000000000"/>
              </a:rPr>
              <a:t>dell'impresa </a:t>
            </a:r>
            <a:r>
              <a:rPr lang="it-IT" sz="1600" i="0" dirty="0">
                <a:solidFill>
                  <a:srgbClr val="004C6C"/>
                </a:solidFill>
                <a:effectLst/>
                <a:latin typeface="CeraPRO-Light ☞" panose="020B0300000000000000"/>
              </a:rPr>
              <a:t>ai soci o familiari dell'imprenditore costituisce reddito diverso</a:t>
            </a:r>
          </a:p>
          <a:p>
            <a:pPr marL="285750" indent="-285750">
              <a:buFont typeface="Wingdings" panose="05000000000000000000" pitchFamily="2" charset="2"/>
              <a:buChar char="q"/>
            </a:pPr>
            <a:r>
              <a:rPr lang="it-IT" sz="1600" dirty="0">
                <a:solidFill>
                  <a:srgbClr val="004C6C"/>
                </a:solidFill>
                <a:latin typeface="CeraPRO-Light ☞" panose="020B0300000000000000"/>
              </a:rPr>
              <a:t>Non si applica, quindi, neppure </a:t>
            </a:r>
            <a:r>
              <a:rPr lang="it-IT" sz="1600" i="0" dirty="0">
                <a:solidFill>
                  <a:srgbClr val="004C6C"/>
                </a:solidFill>
                <a:effectLst/>
                <a:latin typeface="CeraPRO-Light ☞" panose="020B0300000000000000"/>
              </a:rPr>
              <a:t> l’</a:t>
            </a:r>
            <a:r>
              <a:rPr lang="it-IT" sz="1600" i="0" u="none" strike="noStrike" dirty="0">
                <a:solidFill>
                  <a:srgbClr val="0563C1"/>
                </a:solidFill>
                <a:effectLst/>
                <a:latin typeface="CeraPRO-Light ☞" panose="020B0300000000000000"/>
              </a:rPr>
              <a:t>art</a:t>
            </a:r>
            <a:r>
              <a:rPr lang="it-IT" sz="1600" i="0" u="none" strike="noStrike" dirty="0">
                <a:solidFill>
                  <a:srgbClr val="004C6C"/>
                </a:solidFill>
                <a:effectLst/>
                <a:latin typeface="CeraPRO-Light ☞" panose="020B0300000000000000"/>
              </a:rPr>
              <a:t>. 2</a:t>
            </a:r>
            <a:r>
              <a:rPr lang="it-IT" sz="1600" i="0" dirty="0">
                <a:solidFill>
                  <a:srgbClr val="004C6C"/>
                </a:solidFill>
                <a:effectLst/>
                <a:latin typeface="CeraPRO-Light ☞" panose="020B0300000000000000"/>
              </a:rPr>
              <a:t> co. 36-quinquiesdecies del DL 138/2011, secondo cui la differenza di cui sopra concorre a formare reddito imponibile del socio o familiare utilizzatore.</a:t>
            </a:r>
            <a:endParaRPr lang="it-IT" sz="1600" dirty="0">
              <a:solidFill>
                <a:srgbClr val="004C6C"/>
              </a:solidFill>
              <a:latin typeface="CeraPRO-Light ☞" panose="020B0300000000000000"/>
            </a:endParaRPr>
          </a:p>
        </p:txBody>
      </p:sp>
      <p:cxnSp>
        <p:nvCxnSpPr>
          <p:cNvPr id="10" name="Connettore 1 7">
            <a:extLst>
              <a:ext uri="{FF2B5EF4-FFF2-40B4-BE49-F238E27FC236}">
                <a16:creationId xmlns:a16="http://schemas.microsoft.com/office/drawing/2014/main" id="{1C13BFEE-BEB8-03B3-4203-483737909526}"/>
              </a:ext>
            </a:extLst>
          </p:cNvPr>
          <p:cNvCxnSpPr>
            <a:cxnSpLocks/>
          </p:cNvCxnSpPr>
          <p:nvPr/>
        </p:nvCxnSpPr>
        <p:spPr>
          <a:xfrm>
            <a:off x="6080458" y="2080380"/>
            <a:ext cx="15542" cy="4171830"/>
          </a:xfrm>
          <a:prstGeom prst="line">
            <a:avLst/>
          </a:prstGeom>
          <a:ln>
            <a:solidFill>
              <a:srgbClr val="004C6C"/>
            </a:solidFill>
          </a:ln>
        </p:spPr>
        <p:style>
          <a:lnRef idx="1">
            <a:schemeClr val="accent1"/>
          </a:lnRef>
          <a:fillRef idx="0">
            <a:schemeClr val="accent1"/>
          </a:fillRef>
          <a:effectRef idx="0">
            <a:schemeClr val="accent1"/>
          </a:effectRef>
          <a:fontRef idx="minor">
            <a:schemeClr val="tx1"/>
          </a:fontRef>
        </p:style>
      </p:cxnSp>
      <p:sp>
        <p:nvSpPr>
          <p:cNvPr id="12" name="CasellaDiTesto 11">
            <a:extLst>
              <a:ext uri="{FF2B5EF4-FFF2-40B4-BE49-F238E27FC236}">
                <a16:creationId xmlns:a16="http://schemas.microsoft.com/office/drawing/2014/main" id="{3BBB15F9-917F-15A4-DE99-A1F0B5F129BF}"/>
              </a:ext>
            </a:extLst>
          </p:cNvPr>
          <p:cNvSpPr txBox="1"/>
          <p:nvPr/>
        </p:nvSpPr>
        <p:spPr>
          <a:xfrm>
            <a:off x="1016221" y="2013183"/>
            <a:ext cx="4285609" cy="400110"/>
          </a:xfrm>
          <a:prstGeom prst="rect">
            <a:avLst/>
          </a:prstGeom>
          <a:noFill/>
        </p:spPr>
        <p:txBody>
          <a:bodyPr wrap="square" rtlCol="0">
            <a:spAutoFit/>
          </a:bodyPr>
          <a:lstStyle/>
          <a:p>
            <a:pPr algn="ctr"/>
            <a:r>
              <a:rPr lang="it-IT" sz="2000" dirty="0">
                <a:solidFill>
                  <a:srgbClr val="C00000"/>
                </a:solidFill>
                <a:latin typeface="CeraCY-Medium ☞" panose="020B0600000000000000" pitchFamily="34" charset="0"/>
              </a:rPr>
              <a:t>SOCIETA’ NON OPERATIVE</a:t>
            </a:r>
          </a:p>
        </p:txBody>
      </p:sp>
      <p:sp>
        <p:nvSpPr>
          <p:cNvPr id="13" name="CasellaDiTesto 12">
            <a:extLst>
              <a:ext uri="{FF2B5EF4-FFF2-40B4-BE49-F238E27FC236}">
                <a16:creationId xmlns:a16="http://schemas.microsoft.com/office/drawing/2014/main" id="{CFB6DC8A-02A9-2918-7072-7A8C84624908}"/>
              </a:ext>
            </a:extLst>
          </p:cNvPr>
          <p:cNvSpPr txBox="1"/>
          <p:nvPr/>
        </p:nvSpPr>
        <p:spPr>
          <a:xfrm>
            <a:off x="6708707" y="2013183"/>
            <a:ext cx="4285609" cy="400110"/>
          </a:xfrm>
          <a:prstGeom prst="rect">
            <a:avLst/>
          </a:prstGeom>
          <a:noFill/>
        </p:spPr>
        <p:txBody>
          <a:bodyPr wrap="square" rtlCol="0">
            <a:spAutoFit/>
          </a:bodyPr>
          <a:lstStyle/>
          <a:p>
            <a:pPr algn="ctr"/>
            <a:r>
              <a:rPr lang="it-IT" sz="2000" dirty="0">
                <a:solidFill>
                  <a:srgbClr val="C00000"/>
                </a:solidFill>
                <a:latin typeface="CeraCY-Medium ☞" panose="020B0600000000000000" pitchFamily="34" charset="0"/>
              </a:rPr>
              <a:t>BENI IN GODIMENTO AI SOCI</a:t>
            </a:r>
          </a:p>
        </p:txBody>
      </p:sp>
      <p:sp>
        <p:nvSpPr>
          <p:cNvPr id="17" name="CasellaDiTesto 16">
            <a:extLst>
              <a:ext uri="{FF2B5EF4-FFF2-40B4-BE49-F238E27FC236}">
                <a16:creationId xmlns:a16="http://schemas.microsoft.com/office/drawing/2014/main" id="{073716EE-3DA5-D00D-10D6-1F8C550751F9}"/>
              </a:ext>
            </a:extLst>
          </p:cNvPr>
          <p:cNvSpPr txBox="1"/>
          <p:nvPr/>
        </p:nvSpPr>
        <p:spPr>
          <a:xfrm>
            <a:off x="386643" y="2531644"/>
            <a:ext cx="5444979" cy="3539430"/>
          </a:xfrm>
          <a:prstGeom prst="rect">
            <a:avLst/>
          </a:prstGeom>
          <a:noFill/>
        </p:spPr>
        <p:txBody>
          <a:bodyPr wrap="square">
            <a:spAutoFit/>
          </a:bodyPr>
          <a:lstStyle/>
          <a:p>
            <a:pPr marL="285750" indent="-285750">
              <a:buFont typeface="Wingdings" panose="05000000000000000000" pitchFamily="2" charset="2"/>
              <a:buChar char="q"/>
            </a:pPr>
            <a:r>
              <a:rPr lang="it-IT" sz="1600" b="0" i="0" dirty="0">
                <a:solidFill>
                  <a:srgbClr val="004C6C"/>
                </a:solidFill>
                <a:effectLst/>
                <a:latin typeface="CeraPRO-Light ☞" panose="020B0300000000000000"/>
              </a:rPr>
              <a:t> Non si applica il regime delle società non operative di cui all’articolo 30 della legge 724 del 1994.</a:t>
            </a:r>
          </a:p>
          <a:p>
            <a:pPr marL="285750" indent="-285750">
              <a:buFont typeface="Wingdings" panose="05000000000000000000" pitchFamily="2" charset="2"/>
              <a:buChar char="q"/>
            </a:pPr>
            <a:r>
              <a:rPr lang="it-IT" sz="1600" b="0" i="0" dirty="0">
                <a:solidFill>
                  <a:srgbClr val="004C6C"/>
                </a:solidFill>
                <a:effectLst/>
                <a:latin typeface="CeraPRO-Light ☞" panose="020B0300000000000000"/>
              </a:rPr>
              <a:t>Incertezza sulla rilevanza delle quote della società semplice detenute da società commerciali ai fini del calcolo dei ricavi minimi di queste ultime [Il provvedimento 14 febbraio 2008 esclude dal calcolo dei ricavi e redditi minimi le partecipazioni in società  considerate non di comodo ai sensi dell'articolo 30 della legge n. 724 del 1994. Se per «società considerate non di comodo» ai sensi dell’articolo 30 si intende quelle elencate nell’articolo 30 primo comma, numeri da 1) a 6-sexies) l’esclusione delle partecipazioni in società semplici non opera; se invece si intende anche le partecipazioni in società non comprese del tutto nella disciplina, l’esclusione opera].</a:t>
            </a:r>
          </a:p>
        </p:txBody>
      </p:sp>
      <p:sp>
        <p:nvSpPr>
          <p:cNvPr id="5" name="Segnaposto numero diapositiva 4">
            <a:extLst>
              <a:ext uri="{FF2B5EF4-FFF2-40B4-BE49-F238E27FC236}">
                <a16:creationId xmlns:a16="http://schemas.microsoft.com/office/drawing/2014/main" id="{72325B62-A234-30E7-12A4-3FA18E206A91}"/>
              </a:ext>
            </a:extLst>
          </p:cNvPr>
          <p:cNvSpPr>
            <a:spLocks noGrp="1"/>
          </p:cNvSpPr>
          <p:nvPr>
            <p:ph type="sldNum" sz="quarter" idx="12"/>
          </p:nvPr>
        </p:nvSpPr>
        <p:spPr/>
        <p:txBody>
          <a:bodyPr/>
          <a:lstStyle/>
          <a:p>
            <a:fld id="{54DF3CCD-49C5-1943-858D-C43F8813D6D2}" type="slidenum">
              <a:rPr lang="it-IT" smtClean="0"/>
              <a:pPr/>
              <a:t>15</a:t>
            </a:fld>
            <a:endParaRPr lang="it-IT" dirty="0"/>
          </a:p>
        </p:txBody>
      </p:sp>
    </p:spTree>
    <p:extLst>
      <p:ext uri="{BB962C8B-B14F-4D97-AF65-F5344CB8AC3E}">
        <p14:creationId xmlns:p14="http://schemas.microsoft.com/office/powerpoint/2010/main" val="1066082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Light ☞"/>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479822"/>
            <a:ext cx="890793" cy="377912"/>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397361" y="1181372"/>
            <a:ext cx="11417301" cy="623889"/>
          </a:xfrm>
          <a:prstGeom prst="rect">
            <a:avLst/>
          </a:prstGeom>
          <a:noFill/>
        </p:spPr>
        <p:txBody>
          <a:bodyPr wrap="square" rtlCol="0">
            <a:spAutoFit/>
          </a:bodyPr>
          <a:lstStyle/>
          <a:p>
            <a:pPr marL="9543" lvl="0">
              <a:lnSpc>
                <a:spcPts val="4400"/>
              </a:lnSpc>
              <a:spcBef>
                <a:spcPts val="75"/>
              </a:spcBef>
              <a:defRPr/>
            </a:pPr>
            <a:r>
              <a:rPr lang="it-IT" sz="3200" spc="-4" dirty="0">
                <a:solidFill>
                  <a:srgbClr val="004C6C"/>
                </a:solidFill>
                <a:latin typeface="CeraPRO-Light ☞"/>
                <a:cs typeface="Calibri" panose="020F0502020204030204" pitchFamily="34" charset="0"/>
              </a:rPr>
              <a:t>SOCIETA’ SEMPLICI POSSEDUTE DA SOCIETA’ DI CAPITALI</a:t>
            </a:r>
          </a:p>
        </p:txBody>
      </p:sp>
      <p:grpSp>
        <p:nvGrpSpPr>
          <p:cNvPr id="7" name="Gruppo 6">
            <a:extLst>
              <a:ext uri="{FF2B5EF4-FFF2-40B4-BE49-F238E27FC236}">
                <a16:creationId xmlns:a16="http://schemas.microsoft.com/office/drawing/2014/main" id="{840DF7F6-AD7A-AC7D-2158-E15D1E35C389}"/>
              </a:ext>
            </a:extLst>
          </p:cNvPr>
          <p:cNvGrpSpPr/>
          <p:nvPr/>
        </p:nvGrpSpPr>
        <p:grpSpPr>
          <a:xfrm>
            <a:off x="139849" y="-24226"/>
            <a:ext cx="11933444" cy="1097528"/>
            <a:chOff x="139849" y="-24226"/>
            <a:chExt cx="11933444" cy="1097528"/>
          </a:xfrm>
        </p:grpSpPr>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grpSp>
      <p:sp>
        <p:nvSpPr>
          <p:cNvPr id="12" name="CasellaDiTesto 11">
            <a:extLst>
              <a:ext uri="{FF2B5EF4-FFF2-40B4-BE49-F238E27FC236}">
                <a16:creationId xmlns:a16="http://schemas.microsoft.com/office/drawing/2014/main" id="{3BBB15F9-917F-15A4-DE99-A1F0B5F129BF}"/>
              </a:ext>
            </a:extLst>
          </p:cNvPr>
          <p:cNvSpPr txBox="1"/>
          <p:nvPr/>
        </p:nvSpPr>
        <p:spPr>
          <a:xfrm>
            <a:off x="1016221" y="2013183"/>
            <a:ext cx="4285609" cy="400110"/>
          </a:xfrm>
          <a:prstGeom prst="rect">
            <a:avLst/>
          </a:prstGeom>
          <a:noFill/>
        </p:spPr>
        <p:txBody>
          <a:bodyPr wrap="square" rtlCol="0">
            <a:spAutoFit/>
          </a:bodyPr>
          <a:lstStyle/>
          <a:p>
            <a:pPr algn="ctr"/>
            <a:r>
              <a:rPr lang="it-IT" sz="2000" dirty="0">
                <a:solidFill>
                  <a:srgbClr val="C00000"/>
                </a:solidFill>
                <a:latin typeface="CeraCY-Medium ☞" panose="020B0600000000000000" pitchFamily="34" charset="0"/>
              </a:rPr>
              <a:t>SOCIETA’ NON OPERATIVE</a:t>
            </a:r>
          </a:p>
        </p:txBody>
      </p:sp>
      <p:sp>
        <p:nvSpPr>
          <p:cNvPr id="17" name="CasellaDiTesto 16">
            <a:extLst>
              <a:ext uri="{FF2B5EF4-FFF2-40B4-BE49-F238E27FC236}">
                <a16:creationId xmlns:a16="http://schemas.microsoft.com/office/drawing/2014/main" id="{073716EE-3DA5-D00D-10D6-1F8C550751F9}"/>
              </a:ext>
            </a:extLst>
          </p:cNvPr>
          <p:cNvSpPr txBox="1"/>
          <p:nvPr/>
        </p:nvSpPr>
        <p:spPr>
          <a:xfrm>
            <a:off x="386643" y="2531644"/>
            <a:ext cx="11086029" cy="2308324"/>
          </a:xfrm>
          <a:prstGeom prst="rect">
            <a:avLst/>
          </a:prstGeom>
          <a:noFill/>
        </p:spPr>
        <p:txBody>
          <a:bodyPr wrap="square">
            <a:spAutoFit/>
          </a:bodyPr>
          <a:lstStyle/>
          <a:p>
            <a:pPr marL="285750" indent="-285750">
              <a:buFont typeface="Wingdings" panose="05000000000000000000" pitchFamily="2" charset="2"/>
              <a:buChar char="q"/>
            </a:pPr>
            <a:r>
              <a:rPr lang="it-IT" sz="1600" b="0" i="0" dirty="0">
                <a:solidFill>
                  <a:srgbClr val="004C6C"/>
                </a:solidFill>
                <a:effectLst/>
                <a:latin typeface="CeraPRO-Light ☞" panose="020B0300000000000000"/>
              </a:rPr>
              <a:t> L’articolo 111-duodecies, disposizioni transitorie del codice civile  </a:t>
            </a:r>
            <a:r>
              <a:rPr lang="it-IT" sz="1600" dirty="0">
                <a:solidFill>
                  <a:srgbClr val="004C6C"/>
                </a:solidFill>
                <a:latin typeface="CeraPRO-Light ☞" panose="020B0300000000000000"/>
              </a:rPr>
              <a:t>dispone che q</a:t>
            </a:r>
            <a:r>
              <a:rPr lang="it-IT" sz="1600" b="0" i="0" dirty="0">
                <a:solidFill>
                  <a:srgbClr val="004C6C"/>
                </a:solidFill>
                <a:effectLst/>
                <a:latin typeface="CeraPRO-Light ☞" panose="020B0300000000000000"/>
              </a:rPr>
              <a:t>ualora tutti i loro  soci  illimitatamente  responsabili siano  società  per azioni, in  accomandita  per  azioni  o  società  a  responsabilità limitata, le </a:t>
            </a:r>
            <a:r>
              <a:rPr lang="it-IT" sz="1600" b="1" i="0" dirty="0">
                <a:solidFill>
                  <a:srgbClr val="004C6C"/>
                </a:solidFill>
                <a:effectLst/>
                <a:latin typeface="CeraPRO-Light ☞" panose="020B0300000000000000"/>
              </a:rPr>
              <a:t>società in nome collettivo </a:t>
            </a:r>
            <a:r>
              <a:rPr lang="it-IT" sz="1600" i="0" dirty="0">
                <a:solidFill>
                  <a:srgbClr val="004C6C"/>
                </a:solidFill>
                <a:effectLst/>
                <a:latin typeface="CeraPRO-Light ☞" panose="020B0300000000000000"/>
              </a:rPr>
              <a:t>o  </a:t>
            </a:r>
            <a:r>
              <a:rPr lang="it-IT" sz="1600" b="1" i="0" dirty="0">
                <a:solidFill>
                  <a:srgbClr val="004C6C"/>
                </a:solidFill>
                <a:effectLst/>
                <a:latin typeface="CeraPRO-Light ☞" panose="020B0300000000000000"/>
              </a:rPr>
              <a:t>in  accomandita  semplice</a:t>
            </a:r>
            <a:r>
              <a:rPr lang="it-IT" sz="1600" b="0" i="0" dirty="0">
                <a:solidFill>
                  <a:srgbClr val="004C6C"/>
                </a:solidFill>
                <a:effectLst/>
                <a:latin typeface="CeraPRO-Light ☞" panose="020B0300000000000000"/>
              </a:rPr>
              <a:t> devono redigere il bilancio secondo le norme previste per le società per azioni e devono  inoltre redigere  e  pubblicare  il  bilancio consolidato, La norma non fa riferimento alle società semplici</a:t>
            </a:r>
          </a:p>
          <a:p>
            <a:pPr marL="285750" indent="-285750">
              <a:buFont typeface="Wingdings" panose="05000000000000000000" pitchFamily="2" charset="2"/>
              <a:buChar char="q"/>
            </a:pPr>
            <a:endParaRPr lang="it-IT" sz="1600" b="0" i="0" dirty="0">
              <a:solidFill>
                <a:srgbClr val="004C6C"/>
              </a:solidFill>
              <a:effectLst/>
              <a:latin typeface="CeraPRO-Light ☞" panose="020B0300000000000000"/>
            </a:endParaRPr>
          </a:p>
          <a:p>
            <a:pPr marL="285750" indent="-285750">
              <a:buFont typeface="Wingdings" panose="05000000000000000000" pitchFamily="2" charset="2"/>
              <a:buChar char="q"/>
            </a:pPr>
            <a:r>
              <a:rPr lang="it-IT" sz="1600" b="0" i="0" dirty="0">
                <a:solidFill>
                  <a:srgbClr val="004C6C"/>
                </a:solidFill>
                <a:effectLst/>
                <a:latin typeface="CeraPRO-Light ☞" panose="020B0300000000000000"/>
              </a:rPr>
              <a:t>Gestione dei redditi e delle plusvalenze immobiliari</a:t>
            </a:r>
          </a:p>
          <a:p>
            <a:endParaRPr lang="it-IT" sz="1600" b="0" i="0" dirty="0">
              <a:solidFill>
                <a:srgbClr val="004C6C"/>
              </a:solidFill>
              <a:effectLst/>
              <a:latin typeface="CeraPRO-Light ☞" panose="020B0300000000000000"/>
            </a:endParaRPr>
          </a:p>
          <a:p>
            <a:pPr marL="285750" indent="-285750">
              <a:buFont typeface="Wingdings" panose="05000000000000000000" pitchFamily="2" charset="2"/>
              <a:buChar char="q"/>
            </a:pPr>
            <a:r>
              <a:rPr lang="it-IT" sz="1600" dirty="0">
                <a:solidFill>
                  <a:srgbClr val="004C6C"/>
                </a:solidFill>
                <a:latin typeface="CeraPRO-Light ☞" panose="020B0300000000000000"/>
              </a:rPr>
              <a:t>Gestione dell’opzione per la rideterminazione dei costo dei terreni</a:t>
            </a:r>
            <a:endParaRPr lang="it-IT" sz="1600" b="0" i="0" dirty="0">
              <a:solidFill>
                <a:srgbClr val="004C6C"/>
              </a:solidFill>
              <a:effectLst/>
              <a:latin typeface="CeraPRO-Light ☞" panose="020B0300000000000000"/>
            </a:endParaRPr>
          </a:p>
          <a:p>
            <a:pPr marL="285750" indent="-285750">
              <a:buFont typeface="Wingdings" panose="05000000000000000000" pitchFamily="2" charset="2"/>
              <a:buChar char="q"/>
            </a:pPr>
            <a:endParaRPr lang="it-IT" sz="1600" b="0" i="0" dirty="0">
              <a:solidFill>
                <a:srgbClr val="004C6C"/>
              </a:solidFill>
              <a:effectLst/>
              <a:latin typeface="CeraPRO-Light ☞" panose="020B0300000000000000"/>
            </a:endParaRPr>
          </a:p>
        </p:txBody>
      </p:sp>
      <p:sp>
        <p:nvSpPr>
          <p:cNvPr id="5" name="Segnaposto numero diapositiva 4">
            <a:extLst>
              <a:ext uri="{FF2B5EF4-FFF2-40B4-BE49-F238E27FC236}">
                <a16:creationId xmlns:a16="http://schemas.microsoft.com/office/drawing/2014/main" id="{2CC46BE2-74D9-D564-D283-9F00571EEC87}"/>
              </a:ext>
            </a:extLst>
          </p:cNvPr>
          <p:cNvSpPr>
            <a:spLocks noGrp="1"/>
          </p:cNvSpPr>
          <p:nvPr>
            <p:ph type="sldNum" sz="quarter" idx="12"/>
          </p:nvPr>
        </p:nvSpPr>
        <p:spPr/>
        <p:txBody>
          <a:bodyPr/>
          <a:lstStyle/>
          <a:p>
            <a:fld id="{54DF3CCD-49C5-1943-858D-C43F8813D6D2}" type="slidenum">
              <a:rPr lang="it-IT" smtClean="0"/>
              <a:pPr/>
              <a:t>16</a:t>
            </a:fld>
            <a:endParaRPr lang="it-IT" dirty="0"/>
          </a:p>
        </p:txBody>
      </p:sp>
    </p:spTree>
    <p:extLst>
      <p:ext uri="{BB962C8B-B14F-4D97-AF65-F5344CB8AC3E}">
        <p14:creationId xmlns:p14="http://schemas.microsoft.com/office/powerpoint/2010/main" val="1507818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2"/>
          <a:stretch>
            <a:fillRect/>
          </a:stretch>
        </p:blipFill>
        <p:spPr>
          <a:xfrm>
            <a:off x="5660616" y="6471115"/>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3"/>
          <a:stretch>
            <a:fillRect/>
          </a:stretch>
        </p:blipFill>
        <p:spPr>
          <a:xfrm>
            <a:off x="139849" y="-24226"/>
            <a:ext cx="11933444" cy="1097528"/>
          </a:xfrm>
          <a:prstGeom prst="rect">
            <a:avLst/>
          </a:prstGeom>
        </p:spPr>
      </p:pic>
      <p:sp>
        <p:nvSpPr>
          <p:cNvPr id="17" name="CasellaDiTesto 16">
            <a:extLst>
              <a:ext uri="{FF2B5EF4-FFF2-40B4-BE49-F238E27FC236}">
                <a16:creationId xmlns:a16="http://schemas.microsoft.com/office/drawing/2014/main" id="{7B448049-4C58-9E42-B562-097F120C109C}"/>
              </a:ext>
            </a:extLst>
          </p:cNvPr>
          <p:cNvSpPr txBox="1"/>
          <p:nvPr/>
        </p:nvSpPr>
        <p:spPr>
          <a:xfrm>
            <a:off x="3866606" y="301209"/>
            <a:ext cx="484196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13" name="CasellaDiTesto 12">
            <a:extLst>
              <a:ext uri="{FF2B5EF4-FFF2-40B4-BE49-F238E27FC236}">
                <a16:creationId xmlns:a16="http://schemas.microsoft.com/office/drawing/2014/main" id="{C7A83AAC-01EC-8745-9D48-15B07C0CAC9E}"/>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pic>
        <p:nvPicPr>
          <p:cNvPr id="16" name="Immagine 15">
            <a:extLst>
              <a:ext uri="{FF2B5EF4-FFF2-40B4-BE49-F238E27FC236}">
                <a16:creationId xmlns:a16="http://schemas.microsoft.com/office/drawing/2014/main" id="{0B6FE6C6-914A-7747-83BF-F724EB785076}"/>
              </a:ext>
            </a:extLst>
          </p:cNvPr>
          <p:cNvPicPr>
            <a:picLocks noChangeAspect="1"/>
          </p:cNvPicPr>
          <p:nvPr/>
        </p:nvPicPr>
        <p:blipFill>
          <a:blip r:embed="rId4"/>
          <a:stretch>
            <a:fillRect/>
          </a:stretch>
        </p:blipFill>
        <p:spPr>
          <a:xfrm>
            <a:off x="2032862" y="3136416"/>
            <a:ext cx="814211" cy="606504"/>
          </a:xfrm>
          <a:prstGeom prst="rect">
            <a:avLst/>
          </a:prstGeom>
        </p:spPr>
      </p:pic>
      <p:sp>
        <p:nvSpPr>
          <p:cNvPr id="12" name="CasellaDiTesto 11">
            <a:extLst>
              <a:ext uri="{FF2B5EF4-FFF2-40B4-BE49-F238E27FC236}">
                <a16:creationId xmlns:a16="http://schemas.microsoft.com/office/drawing/2014/main" id="{4852F5D9-BD4D-1C41-8F80-24F0C1EB4D94}"/>
              </a:ext>
            </a:extLst>
          </p:cNvPr>
          <p:cNvSpPr txBox="1"/>
          <p:nvPr/>
        </p:nvSpPr>
        <p:spPr>
          <a:xfrm>
            <a:off x="2373570" y="3108413"/>
            <a:ext cx="7982696" cy="623889"/>
          </a:xfrm>
          <a:prstGeom prst="rect">
            <a:avLst/>
          </a:prstGeom>
          <a:noFill/>
        </p:spPr>
        <p:txBody>
          <a:bodyPr wrap="square" rtlCol="0">
            <a:spAutoFit/>
          </a:bodyPr>
          <a:lstStyle/>
          <a:p>
            <a:pPr marL="9543" lvl="0" algn="ctr">
              <a:lnSpc>
                <a:spcPts val="4400"/>
              </a:lnSpc>
              <a:spcBef>
                <a:spcPts val="75"/>
              </a:spcBef>
              <a:defRPr/>
            </a:pPr>
            <a:r>
              <a:rPr lang="it-IT" sz="3200" b="1" spc="-4" dirty="0">
                <a:solidFill>
                  <a:srgbClr val="004C6C"/>
                </a:solidFill>
                <a:latin typeface="CeraCY-Bold ☞" panose="020B0600000000000000" pitchFamily="34" charset="0"/>
                <a:cs typeface="Calibri" panose="020F0502020204030204" pitchFamily="34" charset="0"/>
              </a:rPr>
              <a:t>IMMOBILI DI INTERESSE STORICO</a:t>
            </a:r>
          </a:p>
        </p:txBody>
      </p:sp>
      <p:sp>
        <p:nvSpPr>
          <p:cNvPr id="2" name="CasellaDiTesto 1">
            <a:extLst>
              <a:ext uri="{FF2B5EF4-FFF2-40B4-BE49-F238E27FC236}">
                <a16:creationId xmlns:a16="http://schemas.microsoft.com/office/drawing/2014/main" id="{64497E03-FFE6-F9BB-E79D-06D5900569A4}"/>
              </a:ext>
            </a:extLst>
          </p:cNvPr>
          <p:cNvSpPr txBox="1"/>
          <p:nvPr/>
        </p:nvSpPr>
        <p:spPr>
          <a:xfrm>
            <a:off x="509450" y="1770884"/>
            <a:ext cx="2155373" cy="623889"/>
          </a:xfrm>
          <a:prstGeom prst="rect">
            <a:avLst/>
          </a:prstGeom>
          <a:noFill/>
        </p:spPr>
        <p:txBody>
          <a:bodyPr wrap="square" rtlCol="0">
            <a:spAutoFit/>
          </a:bodyPr>
          <a:lstStyle/>
          <a:p>
            <a:pPr marL="9543" lvl="0" algn="ctr">
              <a:lnSpc>
                <a:spcPts val="4400"/>
              </a:lnSpc>
              <a:spcBef>
                <a:spcPts val="75"/>
              </a:spcBef>
              <a:defRPr/>
            </a:pPr>
            <a:r>
              <a:rPr lang="it-IT" sz="3200" b="1" spc="-4" dirty="0">
                <a:solidFill>
                  <a:srgbClr val="004C6C"/>
                </a:solidFill>
                <a:latin typeface="CeraCY-Bold ☞" panose="020B0600000000000000" pitchFamily="34" charset="0"/>
                <a:cs typeface="Calibri" panose="020F0502020204030204" pitchFamily="34" charset="0"/>
              </a:rPr>
              <a:t>Focus</a:t>
            </a:r>
          </a:p>
        </p:txBody>
      </p:sp>
      <p:sp>
        <p:nvSpPr>
          <p:cNvPr id="4" name="Segnaposto numero diapositiva 3">
            <a:extLst>
              <a:ext uri="{FF2B5EF4-FFF2-40B4-BE49-F238E27FC236}">
                <a16:creationId xmlns:a16="http://schemas.microsoft.com/office/drawing/2014/main" id="{B994484D-4FF7-B44A-D396-66AD94A0D776}"/>
              </a:ext>
            </a:extLst>
          </p:cNvPr>
          <p:cNvSpPr>
            <a:spLocks noGrp="1"/>
          </p:cNvSpPr>
          <p:nvPr>
            <p:ph type="sldNum" sz="quarter" idx="12"/>
          </p:nvPr>
        </p:nvSpPr>
        <p:spPr/>
        <p:txBody>
          <a:bodyPr/>
          <a:lstStyle/>
          <a:p>
            <a:fld id="{54DF3CCD-49C5-1943-858D-C43F8813D6D2}" type="slidenum">
              <a:rPr lang="it-IT" smtClean="0"/>
              <a:pPr/>
              <a:t>17</a:t>
            </a:fld>
            <a:endParaRPr lang="it-IT" dirty="0"/>
          </a:p>
        </p:txBody>
      </p:sp>
    </p:spTree>
    <p:extLst>
      <p:ext uri="{BB962C8B-B14F-4D97-AF65-F5344CB8AC3E}">
        <p14:creationId xmlns:p14="http://schemas.microsoft.com/office/powerpoint/2010/main" val="361330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479822"/>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330199" y="1180523"/>
            <a:ext cx="11417301" cy="619657"/>
          </a:xfrm>
          <a:prstGeom prst="rect">
            <a:avLst/>
          </a:prstGeom>
          <a:noFill/>
        </p:spPr>
        <p:txBody>
          <a:bodyPr wrap="square" rtlCol="0">
            <a:spAutoFit/>
          </a:bodyPr>
          <a:lstStyle/>
          <a:p>
            <a:pPr marL="9543" lvl="0">
              <a:lnSpc>
                <a:spcPts val="4400"/>
              </a:lnSpc>
              <a:spcBef>
                <a:spcPts val="75"/>
              </a:spcBef>
              <a:defRPr/>
            </a:pPr>
            <a:r>
              <a:rPr lang="it-IT" sz="3200" spc="-4" dirty="0">
                <a:solidFill>
                  <a:srgbClr val="004C6C"/>
                </a:solidFill>
                <a:latin typeface="CeraCY-Medium ☞" panose="020B0600000000000000" pitchFamily="34" charset="0"/>
                <a:cs typeface="Calibri" panose="020F0502020204030204" pitchFamily="34" charset="0"/>
              </a:rPr>
              <a:t>FOCUS: IMMOBILI DI INTERESSE STORICO – IMPOSTE INDIRETTE</a:t>
            </a:r>
          </a:p>
        </p:txBody>
      </p:sp>
      <p:sp>
        <p:nvSpPr>
          <p:cNvPr id="19" name="CasellaDiTesto 18">
            <a:extLst>
              <a:ext uri="{FF2B5EF4-FFF2-40B4-BE49-F238E27FC236}">
                <a16:creationId xmlns:a16="http://schemas.microsoft.com/office/drawing/2014/main" id="{4CE2839B-2C73-CB46-B9EF-2AD1CF70AFBD}"/>
              </a:ext>
            </a:extLst>
          </p:cNvPr>
          <p:cNvSpPr txBox="1"/>
          <p:nvPr/>
        </p:nvSpPr>
        <p:spPr>
          <a:xfrm>
            <a:off x="1016221" y="2013183"/>
            <a:ext cx="4285609" cy="400110"/>
          </a:xfrm>
          <a:prstGeom prst="rect">
            <a:avLst/>
          </a:prstGeom>
          <a:noFill/>
        </p:spPr>
        <p:txBody>
          <a:bodyPr wrap="square" rtlCol="0">
            <a:spAutoFit/>
          </a:bodyPr>
          <a:lstStyle/>
          <a:p>
            <a:pPr algn="ctr"/>
            <a:r>
              <a:rPr lang="it-IT" sz="2000" dirty="0">
                <a:solidFill>
                  <a:srgbClr val="C00000"/>
                </a:solidFill>
                <a:latin typeface="CeraCY-Medium ☞" panose="020B0600000000000000" pitchFamily="34" charset="0"/>
              </a:rPr>
              <a:t>ACQUISTO</a:t>
            </a:r>
          </a:p>
        </p:txBody>
      </p:sp>
      <p:sp>
        <p:nvSpPr>
          <p:cNvPr id="24" name="CasellaDiTesto 23">
            <a:extLst>
              <a:ext uri="{FF2B5EF4-FFF2-40B4-BE49-F238E27FC236}">
                <a16:creationId xmlns:a16="http://schemas.microsoft.com/office/drawing/2014/main" id="{DE7F8B39-274E-C44E-97EA-444470CD487F}"/>
              </a:ext>
            </a:extLst>
          </p:cNvPr>
          <p:cNvSpPr txBox="1"/>
          <p:nvPr/>
        </p:nvSpPr>
        <p:spPr>
          <a:xfrm>
            <a:off x="6708707" y="2013183"/>
            <a:ext cx="4285609" cy="400110"/>
          </a:xfrm>
          <a:prstGeom prst="rect">
            <a:avLst/>
          </a:prstGeom>
          <a:noFill/>
        </p:spPr>
        <p:txBody>
          <a:bodyPr wrap="square" rtlCol="0">
            <a:spAutoFit/>
          </a:bodyPr>
          <a:lstStyle/>
          <a:p>
            <a:pPr algn="ctr"/>
            <a:r>
              <a:rPr lang="it-IT" sz="2000" dirty="0">
                <a:solidFill>
                  <a:srgbClr val="C00000"/>
                </a:solidFill>
                <a:latin typeface="CeraCY-Medium ☞" panose="020B0600000000000000" pitchFamily="34" charset="0"/>
              </a:rPr>
              <a:t>SUCCESSIONE E DONAZIONE</a:t>
            </a:r>
          </a:p>
        </p:txBody>
      </p:sp>
      <p:cxnSp>
        <p:nvCxnSpPr>
          <p:cNvPr id="8" name="Connettore 1 7">
            <a:extLst>
              <a:ext uri="{FF2B5EF4-FFF2-40B4-BE49-F238E27FC236}">
                <a16:creationId xmlns:a16="http://schemas.microsoft.com/office/drawing/2014/main" id="{3BD0C4B9-458C-1447-9F01-486118549F21}"/>
              </a:ext>
            </a:extLst>
          </p:cNvPr>
          <p:cNvCxnSpPr>
            <a:cxnSpLocks/>
          </p:cNvCxnSpPr>
          <p:nvPr/>
        </p:nvCxnSpPr>
        <p:spPr>
          <a:xfrm>
            <a:off x="6080458" y="2080380"/>
            <a:ext cx="15542" cy="4171830"/>
          </a:xfrm>
          <a:prstGeom prst="line">
            <a:avLst/>
          </a:prstGeom>
          <a:ln>
            <a:solidFill>
              <a:srgbClr val="004C6C"/>
            </a:solidFill>
          </a:ln>
        </p:spPr>
        <p:style>
          <a:lnRef idx="1">
            <a:schemeClr val="accent1"/>
          </a:lnRef>
          <a:fillRef idx="0">
            <a:schemeClr val="accent1"/>
          </a:fillRef>
          <a:effectRef idx="0">
            <a:schemeClr val="accent1"/>
          </a:effectRef>
          <a:fontRef idx="minor">
            <a:schemeClr val="tx1"/>
          </a:fontRef>
        </p:style>
      </p:cxnSp>
      <p:sp>
        <p:nvSpPr>
          <p:cNvPr id="31" name="CasellaDiTesto 30">
            <a:extLst>
              <a:ext uri="{FF2B5EF4-FFF2-40B4-BE49-F238E27FC236}">
                <a16:creationId xmlns:a16="http://schemas.microsoft.com/office/drawing/2014/main" id="{FFAB6D19-6416-AE44-B132-ED60D05A2F6F}"/>
              </a:ext>
            </a:extLst>
          </p:cNvPr>
          <p:cNvSpPr txBox="1"/>
          <p:nvPr/>
        </p:nvSpPr>
        <p:spPr>
          <a:xfrm>
            <a:off x="361695" y="2447692"/>
            <a:ext cx="5544767" cy="2800767"/>
          </a:xfrm>
          <a:prstGeom prst="rect">
            <a:avLst/>
          </a:prstGeom>
          <a:noFill/>
        </p:spPr>
        <p:txBody>
          <a:bodyPr wrap="square" rtlCol="0">
            <a:spAutoFit/>
          </a:bodyPr>
          <a:lstStyle/>
          <a:p>
            <a:pPr marL="0" algn="l" rtl="0" eaLnBrk="1" latinLnBrk="0" hangingPunct="1">
              <a:spcBef>
                <a:spcPts val="0"/>
              </a:spcBef>
              <a:spcAft>
                <a:spcPts val="0"/>
              </a:spcAft>
            </a:pPr>
            <a:r>
              <a:rPr lang="it-IT" sz="1600" kern="1200" dirty="0">
                <a:solidFill>
                  <a:srgbClr val="004C6C"/>
                </a:solidFill>
                <a:effectLst/>
                <a:latin typeface="CeraPRO-Light ☞"/>
              </a:rPr>
              <a:t>Le cessioni di immobili vincolati non sono soggette ad una particolare disciplina IVA; sono regolate, quindi, dalle ordinarie regole indicate per le unità abitative e strumentali. Ai fini dell’imposta di registro proporzionale, quando applicabile, a decorrere dal 1° gennaio 2014, si fa riferimento alle ordinarie aliquote del 9% o 2% in presenza dei requisiti prima casa. Le imposte ipotecaria e catastale sono dovute nella misura fissa di 50 € ciascuna (€ 200 se la vendita è soggetta ad IVA). Non è più prevista alcuna agevolazione per i trasferimenti di questi immobili (in precedenza l’aliquota del 3%).</a:t>
            </a:r>
          </a:p>
          <a:p>
            <a:pPr marL="0" algn="l" rtl="0" eaLnBrk="1" latinLnBrk="0" hangingPunct="1">
              <a:spcBef>
                <a:spcPts val="0"/>
              </a:spcBef>
              <a:spcAft>
                <a:spcPts val="0"/>
              </a:spcAft>
            </a:pPr>
            <a:endParaRPr lang="it-IT" sz="1600" b="1" kern="1200" dirty="0">
              <a:solidFill>
                <a:srgbClr val="004C6C"/>
              </a:solidFill>
              <a:effectLst/>
              <a:latin typeface="CeraPRO-Light ☞"/>
            </a:endParaRPr>
          </a:p>
        </p:txBody>
      </p:sp>
      <p:sp>
        <p:nvSpPr>
          <p:cNvPr id="32" name="CasellaDiTesto 31">
            <a:extLst>
              <a:ext uri="{FF2B5EF4-FFF2-40B4-BE49-F238E27FC236}">
                <a16:creationId xmlns:a16="http://schemas.microsoft.com/office/drawing/2014/main" id="{8814D39D-6219-4544-9DA2-A0663523303C}"/>
              </a:ext>
            </a:extLst>
          </p:cNvPr>
          <p:cNvSpPr txBox="1"/>
          <p:nvPr/>
        </p:nvSpPr>
        <p:spPr>
          <a:xfrm>
            <a:off x="6285538" y="2453846"/>
            <a:ext cx="5544767" cy="3508653"/>
          </a:xfrm>
          <a:prstGeom prst="rect">
            <a:avLst/>
          </a:prstGeom>
          <a:noFill/>
        </p:spPr>
        <p:txBody>
          <a:bodyPr wrap="square" rtlCol="0">
            <a:spAutoFit/>
          </a:bodyPr>
          <a:lstStyle/>
          <a:p>
            <a:pPr marL="0" algn="l" rtl="0" eaLnBrk="1" latinLnBrk="0" hangingPunct="1">
              <a:spcBef>
                <a:spcPts val="0"/>
              </a:spcBef>
              <a:spcAft>
                <a:spcPts val="0"/>
              </a:spcAft>
            </a:pPr>
            <a:r>
              <a:rPr lang="it-IT" sz="1600" kern="1200" dirty="0">
                <a:solidFill>
                  <a:srgbClr val="004C6C"/>
                </a:solidFill>
                <a:effectLst/>
                <a:latin typeface="CeraPRO-Light ☞"/>
              </a:rPr>
              <a:t>I beni riconosciuti di interesse culturale ai sensi dell’art. 10 del d. lgs. 42/2004 sono esclusi dall’attivo ereditario (art. 13 del d. lgs. 346/1990). Il beneficio decade se il bene è ceduto prima di 5 anni dall’apertura della successione. Se nell'attivo ereditario sono compresi beni immobili culturali di cui all'art. 13, non sottoposti anteriormente all'apertura della successione al vincolo, l'imposta dovuta è ridotta dell'importo proporzionalmente corrispondente al 50% del loro valore. L'erede o legatario deve  presentare  l'inventario  dei  beni  per  i  quali ritiene spettante la riduzione al competente organo del Ministero per i beni culturali e  ambientali, il quale ne attesta l’esistenza delle caratteristiche. L'attestazione deve essere allegata alla dichiarazione della successione.</a:t>
            </a:r>
          </a:p>
          <a:p>
            <a:pPr marL="0" algn="l" rtl="0" eaLnBrk="1" latinLnBrk="0" hangingPunct="1">
              <a:spcBef>
                <a:spcPts val="0"/>
              </a:spcBef>
              <a:spcAft>
                <a:spcPts val="0"/>
              </a:spcAft>
            </a:pPr>
            <a:endParaRPr lang="it-IT" sz="1400" dirty="0">
              <a:solidFill>
                <a:srgbClr val="004C6C"/>
              </a:solidFill>
              <a:effectLst/>
              <a:latin typeface="CeraPRO-Light ☞"/>
            </a:endParaRPr>
          </a:p>
        </p:txBody>
      </p:sp>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sp>
        <p:nvSpPr>
          <p:cNvPr id="5" name="Segnaposto numero diapositiva 4">
            <a:extLst>
              <a:ext uri="{FF2B5EF4-FFF2-40B4-BE49-F238E27FC236}">
                <a16:creationId xmlns:a16="http://schemas.microsoft.com/office/drawing/2014/main" id="{B17B0707-7867-4D14-2BF3-C64659DA8C57}"/>
              </a:ext>
            </a:extLst>
          </p:cNvPr>
          <p:cNvSpPr>
            <a:spLocks noGrp="1"/>
          </p:cNvSpPr>
          <p:nvPr>
            <p:ph type="sldNum" sz="quarter" idx="12"/>
          </p:nvPr>
        </p:nvSpPr>
        <p:spPr/>
        <p:txBody>
          <a:bodyPr/>
          <a:lstStyle/>
          <a:p>
            <a:fld id="{54DF3CCD-49C5-1943-858D-C43F8813D6D2}" type="slidenum">
              <a:rPr lang="it-IT" smtClean="0"/>
              <a:pPr/>
              <a:t>18</a:t>
            </a:fld>
            <a:endParaRPr lang="it-IT" dirty="0"/>
          </a:p>
        </p:txBody>
      </p:sp>
    </p:spTree>
    <p:extLst>
      <p:ext uri="{BB962C8B-B14F-4D97-AF65-F5344CB8AC3E}">
        <p14:creationId xmlns:p14="http://schemas.microsoft.com/office/powerpoint/2010/main" val="2112677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479822"/>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988654" y="1210142"/>
            <a:ext cx="11417301" cy="617092"/>
          </a:xfrm>
          <a:prstGeom prst="rect">
            <a:avLst/>
          </a:prstGeom>
          <a:noFill/>
        </p:spPr>
        <p:txBody>
          <a:bodyPr wrap="square" rtlCol="0">
            <a:spAutoFit/>
          </a:bodyPr>
          <a:lstStyle/>
          <a:p>
            <a:pPr marL="9543" lvl="0">
              <a:lnSpc>
                <a:spcPts val="4400"/>
              </a:lnSpc>
              <a:spcBef>
                <a:spcPts val="75"/>
              </a:spcBef>
              <a:defRPr/>
            </a:pPr>
            <a:r>
              <a:rPr lang="it-IT" sz="2800" spc="-4" dirty="0">
                <a:solidFill>
                  <a:srgbClr val="004C6C"/>
                </a:solidFill>
                <a:latin typeface="CeraCY-Medium ☞" panose="020B0600000000000000" pitchFamily="34" charset="0"/>
                <a:cs typeface="Calibri" panose="020F0502020204030204" pitchFamily="34" charset="0"/>
              </a:rPr>
              <a:t>FOCUS: </a:t>
            </a:r>
            <a:r>
              <a:rPr lang="it-IT" sz="3000" spc="-4" dirty="0">
                <a:solidFill>
                  <a:srgbClr val="004C6C"/>
                </a:solidFill>
                <a:latin typeface="CeraCY-Medium ☞" panose="020B0600000000000000" pitchFamily="34" charset="0"/>
                <a:cs typeface="Calibri" panose="020F0502020204030204" pitchFamily="34" charset="0"/>
              </a:rPr>
              <a:t>IMMOBILI</a:t>
            </a:r>
            <a:r>
              <a:rPr lang="it-IT" sz="2800" spc="-4" dirty="0">
                <a:solidFill>
                  <a:srgbClr val="004C6C"/>
                </a:solidFill>
                <a:latin typeface="CeraCY-Medium ☞" panose="020B0600000000000000" pitchFamily="34" charset="0"/>
                <a:cs typeface="Calibri" panose="020F0502020204030204" pitchFamily="34" charset="0"/>
              </a:rPr>
              <a:t> DI INTERESSE STORICO – IMPOSTE DIRETTE E IMU</a:t>
            </a:r>
          </a:p>
        </p:txBody>
      </p:sp>
      <p:sp>
        <p:nvSpPr>
          <p:cNvPr id="19" name="CasellaDiTesto 18">
            <a:extLst>
              <a:ext uri="{FF2B5EF4-FFF2-40B4-BE49-F238E27FC236}">
                <a16:creationId xmlns:a16="http://schemas.microsoft.com/office/drawing/2014/main" id="{4CE2839B-2C73-CB46-B9EF-2AD1CF70AFBD}"/>
              </a:ext>
            </a:extLst>
          </p:cNvPr>
          <p:cNvSpPr txBox="1"/>
          <p:nvPr/>
        </p:nvSpPr>
        <p:spPr>
          <a:xfrm>
            <a:off x="386643" y="2101782"/>
            <a:ext cx="4285609" cy="400110"/>
          </a:xfrm>
          <a:prstGeom prst="rect">
            <a:avLst/>
          </a:prstGeom>
          <a:noFill/>
        </p:spPr>
        <p:txBody>
          <a:bodyPr wrap="square" rtlCol="0">
            <a:spAutoFit/>
          </a:bodyPr>
          <a:lstStyle/>
          <a:p>
            <a:r>
              <a:rPr lang="it-IT" sz="2000" dirty="0">
                <a:solidFill>
                  <a:srgbClr val="C00000"/>
                </a:solidFill>
                <a:latin typeface="CeraCY-Medium ☞" panose="020B0600000000000000" pitchFamily="34" charset="0"/>
              </a:rPr>
              <a:t>IMMOBILI NON LOCATI</a:t>
            </a:r>
          </a:p>
        </p:txBody>
      </p:sp>
      <p:sp>
        <p:nvSpPr>
          <p:cNvPr id="31" name="CasellaDiTesto 30">
            <a:extLst>
              <a:ext uri="{FF2B5EF4-FFF2-40B4-BE49-F238E27FC236}">
                <a16:creationId xmlns:a16="http://schemas.microsoft.com/office/drawing/2014/main" id="{FFAB6D19-6416-AE44-B132-ED60D05A2F6F}"/>
              </a:ext>
            </a:extLst>
          </p:cNvPr>
          <p:cNvSpPr txBox="1"/>
          <p:nvPr/>
        </p:nvSpPr>
        <p:spPr>
          <a:xfrm>
            <a:off x="386643" y="2792460"/>
            <a:ext cx="11098785" cy="2062103"/>
          </a:xfrm>
          <a:prstGeom prst="rect">
            <a:avLst/>
          </a:prstGeom>
          <a:noFill/>
        </p:spPr>
        <p:txBody>
          <a:bodyPr wrap="square" rtlCol="0">
            <a:spAutoFit/>
          </a:bodyPr>
          <a:lstStyle/>
          <a:p>
            <a:pPr marL="0" algn="l" rtl="0" eaLnBrk="1" latinLnBrk="0" hangingPunct="1">
              <a:spcBef>
                <a:spcPts val="0"/>
              </a:spcBef>
              <a:spcAft>
                <a:spcPts val="0"/>
              </a:spcAft>
            </a:pPr>
            <a:r>
              <a:rPr lang="it-IT" sz="1600" b="1" kern="1200" dirty="0">
                <a:solidFill>
                  <a:srgbClr val="004C6C"/>
                </a:solidFill>
                <a:effectLst/>
                <a:latin typeface="CeraPRO-Light ☞"/>
              </a:rPr>
              <a:t>Reddito fondiario</a:t>
            </a:r>
            <a:r>
              <a:rPr lang="it-IT" sz="1600" kern="1200" dirty="0">
                <a:solidFill>
                  <a:srgbClr val="004C6C"/>
                </a:solidFill>
                <a:effectLst/>
                <a:latin typeface="CeraPRO-Light ☞"/>
              </a:rPr>
              <a:t>: se l’immobile vincolato è adibito a «abitazione principale» (NO SOCIETA’ SEMPLICI) non sarà soggetto né ad Irpef né ad IMU (al pari degli immobili non vincolati).</a:t>
            </a:r>
          </a:p>
          <a:p>
            <a:pPr marL="0" algn="l" rtl="0" eaLnBrk="1" latinLnBrk="0" hangingPunct="1">
              <a:spcBef>
                <a:spcPts val="0"/>
              </a:spcBef>
              <a:spcAft>
                <a:spcPts val="0"/>
              </a:spcAft>
            </a:pPr>
            <a:r>
              <a:rPr lang="it-IT" sz="1600" kern="1200" dirty="0">
                <a:solidFill>
                  <a:srgbClr val="004C6C"/>
                </a:solidFill>
                <a:effectLst/>
                <a:latin typeface="CeraPRO-Light ☞"/>
              </a:rPr>
              <a:t>Le unità immobiliari possedute in aggiunta all’abitazione principale, purché non locate, scontano la seguente imposizione:</a:t>
            </a:r>
          </a:p>
          <a:p>
            <a:pPr marL="285750" indent="-285750" algn="l" rtl="0" eaLnBrk="1" latinLnBrk="0" hangingPunct="1">
              <a:spcBef>
                <a:spcPts val="0"/>
              </a:spcBef>
              <a:spcAft>
                <a:spcPts val="0"/>
              </a:spcAft>
              <a:buFont typeface="Wingdings" panose="05000000000000000000" pitchFamily="2" charset="2"/>
              <a:buChar char="ü"/>
            </a:pPr>
            <a:r>
              <a:rPr lang="it-IT" sz="1600" kern="1200" dirty="0">
                <a:solidFill>
                  <a:srgbClr val="004C6C"/>
                </a:solidFill>
                <a:effectLst/>
                <a:latin typeface="CeraPRO-Light ☞"/>
              </a:rPr>
              <a:t>se ubicate nello stesso comune dell’abitazione principale: ai fini IRPEF, rientra nella determinazione della base imponibile il 50% della rendita catastale, rivalutata del 5% e aumentata di un terzo; inoltre, in deroga al principio di sostituzione IMU e IRPEF, si applica l’IMU;</a:t>
            </a:r>
          </a:p>
          <a:p>
            <a:pPr marL="285750" indent="-285750" algn="l" rtl="0" eaLnBrk="1" latinLnBrk="0" hangingPunct="1">
              <a:spcBef>
                <a:spcPts val="0"/>
              </a:spcBef>
              <a:spcAft>
                <a:spcPts val="0"/>
              </a:spcAft>
              <a:buFont typeface="Wingdings" panose="05000000000000000000" pitchFamily="2" charset="2"/>
              <a:buChar char="ü"/>
            </a:pPr>
            <a:r>
              <a:rPr lang="it-IT" sz="1600" kern="1200" dirty="0">
                <a:solidFill>
                  <a:srgbClr val="004C6C"/>
                </a:solidFill>
                <a:effectLst/>
                <a:latin typeface="CeraPRO-Light ☞"/>
              </a:rPr>
              <a:t>se situate in altro comune rispetto a quello dell’abitazione principale, si applica il principio di alternatività IMU e IRPEF, per cui si applica l’IMU, e sono esenti dall’IRPEF</a:t>
            </a:r>
            <a:endParaRPr lang="it-IT" sz="1600" b="1" kern="1200" dirty="0">
              <a:solidFill>
                <a:srgbClr val="004C6C"/>
              </a:solidFill>
              <a:effectLst/>
              <a:latin typeface="CeraPRO-Light ☞"/>
            </a:endParaRPr>
          </a:p>
        </p:txBody>
      </p:sp>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sp>
        <p:nvSpPr>
          <p:cNvPr id="5" name="Segnaposto numero diapositiva 4">
            <a:extLst>
              <a:ext uri="{FF2B5EF4-FFF2-40B4-BE49-F238E27FC236}">
                <a16:creationId xmlns:a16="http://schemas.microsoft.com/office/drawing/2014/main" id="{37522079-ACB5-271A-1429-63253DDB8348}"/>
              </a:ext>
            </a:extLst>
          </p:cNvPr>
          <p:cNvSpPr>
            <a:spLocks noGrp="1"/>
          </p:cNvSpPr>
          <p:nvPr>
            <p:ph type="sldNum" sz="quarter" idx="12"/>
          </p:nvPr>
        </p:nvSpPr>
        <p:spPr/>
        <p:txBody>
          <a:bodyPr/>
          <a:lstStyle/>
          <a:p>
            <a:fld id="{54DF3CCD-49C5-1943-858D-C43F8813D6D2}" type="slidenum">
              <a:rPr lang="it-IT" smtClean="0"/>
              <a:pPr/>
              <a:t>19</a:t>
            </a:fld>
            <a:endParaRPr lang="it-IT" dirty="0"/>
          </a:p>
        </p:txBody>
      </p:sp>
    </p:spTree>
    <p:extLst>
      <p:ext uri="{BB962C8B-B14F-4D97-AF65-F5344CB8AC3E}">
        <p14:creationId xmlns:p14="http://schemas.microsoft.com/office/powerpoint/2010/main" val="364403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2"/>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3"/>
          <a:stretch>
            <a:fillRect/>
          </a:stretch>
        </p:blipFill>
        <p:spPr>
          <a:xfrm>
            <a:off x="5660616" y="6479822"/>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4"/>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330199" y="1180523"/>
            <a:ext cx="11417301" cy="619657"/>
          </a:xfrm>
          <a:prstGeom prst="rect">
            <a:avLst/>
          </a:prstGeom>
          <a:noFill/>
        </p:spPr>
        <p:txBody>
          <a:bodyPr wrap="square" rtlCol="0">
            <a:spAutoFit/>
          </a:bodyPr>
          <a:lstStyle/>
          <a:p>
            <a:pPr marL="9543" lvl="0">
              <a:lnSpc>
                <a:spcPts val="4400"/>
              </a:lnSpc>
              <a:spcBef>
                <a:spcPts val="75"/>
              </a:spcBef>
              <a:defRPr/>
            </a:pPr>
            <a:r>
              <a:rPr lang="it-IT" sz="3200" spc="-4" dirty="0">
                <a:solidFill>
                  <a:srgbClr val="004C6C"/>
                </a:solidFill>
                <a:latin typeface="CeraCY-Medium ☞" panose="020B0600000000000000" pitchFamily="34" charset="0"/>
                <a:cs typeface="Calibri" panose="020F0502020204030204" pitchFamily="34" charset="0"/>
              </a:rPr>
              <a:t>SOMMARIO</a:t>
            </a:r>
          </a:p>
        </p:txBody>
      </p:sp>
      <p:sp>
        <p:nvSpPr>
          <p:cNvPr id="20" name="CasellaDiTesto 19">
            <a:extLst>
              <a:ext uri="{FF2B5EF4-FFF2-40B4-BE49-F238E27FC236}">
                <a16:creationId xmlns:a16="http://schemas.microsoft.com/office/drawing/2014/main" id="{7846DEF8-D3F3-4843-BBA2-7850A7D8EBF7}"/>
              </a:ext>
            </a:extLst>
          </p:cNvPr>
          <p:cNvSpPr txBox="1"/>
          <p:nvPr/>
        </p:nvSpPr>
        <p:spPr>
          <a:xfrm>
            <a:off x="361695" y="1938554"/>
            <a:ext cx="4285609" cy="400110"/>
          </a:xfrm>
          <a:prstGeom prst="rect">
            <a:avLst/>
          </a:prstGeom>
          <a:noFill/>
        </p:spPr>
        <p:txBody>
          <a:bodyPr wrap="square" rtlCol="0">
            <a:spAutoFit/>
          </a:bodyPr>
          <a:lstStyle/>
          <a:p>
            <a:r>
              <a:rPr lang="it-IT" sz="2000" dirty="0">
                <a:solidFill>
                  <a:srgbClr val="004C6C"/>
                </a:solidFill>
                <a:latin typeface="CeraCY-Medium ☞" panose="020B0600000000000000" pitchFamily="34" charset="0"/>
              </a:rPr>
              <a:t>SOTTOTITOLO</a:t>
            </a:r>
          </a:p>
        </p:txBody>
      </p:sp>
      <p:cxnSp>
        <p:nvCxnSpPr>
          <p:cNvPr id="8" name="Connettore 1 7">
            <a:extLst>
              <a:ext uri="{FF2B5EF4-FFF2-40B4-BE49-F238E27FC236}">
                <a16:creationId xmlns:a16="http://schemas.microsoft.com/office/drawing/2014/main" id="{3BD0C4B9-458C-1447-9F01-486118549F21}"/>
              </a:ext>
            </a:extLst>
          </p:cNvPr>
          <p:cNvCxnSpPr>
            <a:cxnSpLocks/>
          </p:cNvCxnSpPr>
          <p:nvPr/>
        </p:nvCxnSpPr>
        <p:spPr>
          <a:xfrm>
            <a:off x="6090470" y="2495774"/>
            <a:ext cx="0" cy="2775473"/>
          </a:xfrm>
          <a:prstGeom prst="line">
            <a:avLst/>
          </a:prstGeom>
          <a:ln>
            <a:solidFill>
              <a:srgbClr val="004C6C"/>
            </a:solidFill>
          </a:ln>
        </p:spPr>
        <p:style>
          <a:lnRef idx="1">
            <a:schemeClr val="accent1"/>
          </a:lnRef>
          <a:fillRef idx="0">
            <a:schemeClr val="accent1"/>
          </a:fillRef>
          <a:effectRef idx="0">
            <a:schemeClr val="accent1"/>
          </a:effectRef>
          <a:fontRef idx="minor">
            <a:schemeClr val="tx1"/>
          </a:fontRef>
        </p:style>
      </p:cxnSp>
      <p:sp>
        <p:nvSpPr>
          <p:cNvPr id="31" name="CasellaDiTesto 30">
            <a:extLst>
              <a:ext uri="{FF2B5EF4-FFF2-40B4-BE49-F238E27FC236}">
                <a16:creationId xmlns:a16="http://schemas.microsoft.com/office/drawing/2014/main" id="{FFAB6D19-6416-AE44-B132-ED60D05A2F6F}"/>
              </a:ext>
            </a:extLst>
          </p:cNvPr>
          <p:cNvSpPr txBox="1"/>
          <p:nvPr/>
        </p:nvSpPr>
        <p:spPr>
          <a:xfrm>
            <a:off x="386643" y="3009865"/>
            <a:ext cx="5544767" cy="1846659"/>
          </a:xfrm>
          <a:prstGeom prst="rect">
            <a:avLst/>
          </a:prstGeom>
          <a:noFill/>
        </p:spPr>
        <p:txBody>
          <a:bodyPr wrap="square" rtlCol="0">
            <a:spAutoFit/>
          </a:bodyPr>
          <a:lstStyle/>
          <a:p>
            <a:r>
              <a:rPr lang="it-IT" sz="1600" dirty="0" err="1">
                <a:solidFill>
                  <a:srgbClr val="004C6C"/>
                </a:solidFill>
                <a:latin typeface="CeraPRO-Light ☞" panose="020B0300000000000000" pitchFamily="34" charset="0"/>
              </a:rPr>
              <a:t>Lorem</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ipsum</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dolor</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sit</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amet</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consectetuer</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adipiscing</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elit</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sed</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diam</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nonummy</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nibh</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euismod</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tincidunt</a:t>
            </a:r>
            <a:r>
              <a:rPr lang="it-IT" sz="1600" dirty="0">
                <a:solidFill>
                  <a:srgbClr val="004C6C"/>
                </a:solidFill>
                <a:latin typeface="CeraPRO-Light ☞" panose="020B0300000000000000" pitchFamily="34" charset="0"/>
              </a:rPr>
              <a:t> ut </a:t>
            </a:r>
            <a:r>
              <a:rPr lang="it-IT" sz="1600" dirty="0" err="1">
                <a:solidFill>
                  <a:srgbClr val="004C6C"/>
                </a:solidFill>
                <a:latin typeface="CeraPRO-Light ☞" panose="020B0300000000000000" pitchFamily="34" charset="0"/>
              </a:rPr>
              <a:t>laoreet</a:t>
            </a:r>
            <a:r>
              <a:rPr lang="it-IT" sz="1600" dirty="0">
                <a:solidFill>
                  <a:srgbClr val="004C6C"/>
                </a:solidFill>
                <a:latin typeface="CeraPRO-Light ☞" panose="020B0300000000000000" pitchFamily="34" charset="0"/>
              </a:rPr>
              <a:t> dolore magna </a:t>
            </a:r>
            <a:r>
              <a:rPr lang="it-IT" sz="1600" dirty="0" err="1">
                <a:solidFill>
                  <a:srgbClr val="004C6C"/>
                </a:solidFill>
                <a:latin typeface="CeraPRO-Light ☞" panose="020B0300000000000000" pitchFamily="34" charset="0"/>
              </a:rPr>
              <a:t>aliquam</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erat</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volutpat</a:t>
            </a:r>
            <a:r>
              <a:rPr lang="it-IT" sz="1600" dirty="0">
                <a:solidFill>
                  <a:srgbClr val="004C6C"/>
                </a:solidFill>
                <a:latin typeface="CeraPRO-Light ☞" panose="020B0300000000000000" pitchFamily="34" charset="0"/>
              </a:rPr>
              <a:t>. Ut </a:t>
            </a:r>
            <a:r>
              <a:rPr lang="it-IT" sz="1600" dirty="0" err="1">
                <a:solidFill>
                  <a:srgbClr val="004C6C"/>
                </a:solidFill>
                <a:latin typeface="CeraPRO-Light ☞" panose="020B0300000000000000" pitchFamily="34" charset="0"/>
              </a:rPr>
              <a:t>wisi</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enim</a:t>
            </a:r>
            <a:r>
              <a:rPr lang="it-IT" sz="1600" dirty="0">
                <a:solidFill>
                  <a:srgbClr val="004C6C"/>
                </a:solidFill>
                <a:latin typeface="CeraPRO-Light ☞" panose="020B0300000000000000" pitchFamily="34" charset="0"/>
              </a:rPr>
              <a:t> ad </a:t>
            </a:r>
            <a:r>
              <a:rPr lang="it-IT" sz="1600" dirty="0" err="1">
                <a:solidFill>
                  <a:srgbClr val="004C6C"/>
                </a:solidFill>
                <a:latin typeface="CeraPRO-Light ☞" panose="020B0300000000000000" pitchFamily="34" charset="0"/>
              </a:rPr>
              <a:t>minim</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veniam</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quis</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nostrud</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exerci</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tation</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ullamcorper</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suscipit</a:t>
            </a:r>
            <a:r>
              <a:rPr lang="it-IT" sz="1600" dirty="0">
                <a:solidFill>
                  <a:srgbClr val="004C6C"/>
                </a:solidFill>
                <a:latin typeface="CeraPRO-Light ☞" panose="020B0300000000000000" pitchFamily="34" charset="0"/>
              </a:rPr>
              <a:t> </a:t>
            </a:r>
          </a:p>
          <a:p>
            <a:pPr algn="just"/>
            <a:endParaRPr lang="it-IT" sz="1600" dirty="0">
              <a:solidFill>
                <a:srgbClr val="004C6C"/>
              </a:solidFill>
              <a:latin typeface="CeraPRO-Light ☞" panose="020B0300000000000000" pitchFamily="34" charset="0"/>
            </a:endParaRPr>
          </a:p>
          <a:p>
            <a:pPr algn="just"/>
            <a:endParaRPr lang="it-IT" b="1" dirty="0">
              <a:solidFill>
                <a:srgbClr val="004C6C"/>
              </a:solidFill>
              <a:latin typeface="CeraPRO-Light ☞" panose="020B0300000000000000" pitchFamily="34" charset="0"/>
            </a:endParaRPr>
          </a:p>
        </p:txBody>
      </p:sp>
      <p:sp>
        <p:nvSpPr>
          <p:cNvPr id="32" name="CasellaDiTesto 31">
            <a:extLst>
              <a:ext uri="{FF2B5EF4-FFF2-40B4-BE49-F238E27FC236}">
                <a16:creationId xmlns:a16="http://schemas.microsoft.com/office/drawing/2014/main" id="{8814D39D-6219-4544-9DA2-A0663523303C}"/>
              </a:ext>
            </a:extLst>
          </p:cNvPr>
          <p:cNvSpPr txBox="1"/>
          <p:nvPr/>
        </p:nvSpPr>
        <p:spPr>
          <a:xfrm>
            <a:off x="6152742" y="3009865"/>
            <a:ext cx="5544767" cy="1846659"/>
          </a:xfrm>
          <a:prstGeom prst="rect">
            <a:avLst/>
          </a:prstGeom>
          <a:noFill/>
        </p:spPr>
        <p:txBody>
          <a:bodyPr wrap="square" rtlCol="0">
            <a:spAutoFit/>
          </a:bodyPr>
          <a:lstStyle/>
          <a:p>
            <a:pPr algn="just"/>
            <a:r>
              <a:rPr lang="it-IT" sz="1600" dirty="0" err="1">
                <a:solidFill>
                  <a:srgbClr val="004C6C"/>
                </a:solidFill>
                <a:latin typeface="CeraPRO-Light ☞" panose="020B0300000000000000" pitchFamily="34" charset="0"/>
              </a:rPr>
              <a:t>Lorem</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ipsum</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dolor</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sit</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amet</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consectetuer</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adipiscing</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elit</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sed</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diam</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nonummy</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nibh</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euismod</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tincidunt</a:t>
            </a:r>
            <a:r>
              <a:rPr lang="it-IT" sz="1600" dirty="0">
                <a:solidFill>
                  <a:srgbClr val="004C6C"/>
                </a:solidFill>
                <a:latin typeface="CeraPRO-Light ☞" panose="020B0300000000000000" pitchFamily="34" charset="0"/>
              </a:rPr>
              <a:t> ut </a:t>
            </a:r>
            <a:r>
              <a:rPr lang="it-IT" sz="1600" dirty="0" err="1">
                <a:solidFill>
                  <a:srgbClr val="004C6C"/>
                </a:solidFill>
                <a:latin typeface="CeraPRO-Light ☞" panose="020B0300000000000000" pitchFamily="34" charset="0"/>
              </a:rPr>
              <a:t>laoreet</a:t>
            </a:r>
            <a:r>
              <a:rPr lang="it-IT" sz="1600" dirty="0">
                <a:solidFill>
                  <a:srgbClr val="004C6C"/>
                </a:solidFill>
                <a:latin typeface="CeraPRO-Light ☞" panose="020B0300000000000000" pitchFamily="34" charset="0"/>
              </a:rPr>
              <a:t> dolore magna </a:t>
            </a:r>
            <a:r>
              <a:rPr lang="it-IT" sz="1600" dirty="0" err="1">
                <a:solidFill>
                  <a:srgbClr val="004C6C"/>
                </a:solidFill>
                <a:latin typeface="CeraPRO-Light ☞" panose="020B0300000000000000" pitchFamily="34" charset="0"/>
              </a:rPr>
              <a:t>aliquam</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erat</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volutpat</a:t>
            </a:r>
            <a:r>
              <a:rPr lang="it-IT" sz="1600" dirty="0">
                <a:solidFill>
                  <a:srgbClr val="004C6C"/>
                </a:solidFill>
                <a:latin typeface="CeraPRO-Light ☞" panose="020B0300000000000000" pitchFamily="34" charset="0"/>
              </a:rPr>
              <a:t>. Ut </a:t>
            </a:r>
            <a:r>
              <a:rPr lang="it-IT" sz="1600" dirty="0" err="1">
                <a:solidFill>
                  <a:srgbClr val="004C6C"/>
                </a:solidFill>
                <a:latin typeface="CeraPRO-Light ☞" panose="020B0300000000000000" pitchFamily="34" charset="0"/>
              </a:rPr>
              <a:t>wisi</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enim</a:t>
            </a:r>
            <a:r>
              <a:rPr lang="it-IT" sz="1600" dirty="0">
                <a:solidFill>
                  <a:srgbClr val="004C6C"/>
                </a:solidFill>
                <a:latin typeface="CeraPRO-Light ☞" panose="020B0300000000000000" pitchFamily="34" charset="0"/>
              </a:rPr>
              <a:t> ad </a:t>
            </a:r>
            <a:r>
              <a:rPr lang="it-IT" sz="1600" dirty="0" err="1">
                <a:solidFill>
                  <a:srgbClr val="004C6C"/>
                </a:solidFill>
                <a:latin typeface="CeraPRO-Light ☞" panose="020B0300000000000000" pitchFamily="34" charset="0"/>
              </a:rPr>
              <a:t>minim</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veniam</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quis</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nostrud</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exerci</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tation</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ullamcorper</a:t>
            </a:r>
            <a:r>
              <a:rPr lang="it-IT" sz="1600" dirty="0">
                <a:solidFill>
                  <a:srgbClr val="004C6C"/>
                </a:solidFill>
                <a:latin typeface="CeraPRO-Light ☞" panose="020B0300000000000000" pitchFamily="34" charset="0"/>
              </a:rPr>
              <a:t> </a:t>
            </a:r>
            <a:r>
              <a:rPr lang="it-IT" sz="1600" dirty="0" err="1">
                <a:solidFill>
                  <a:srgbClr val="004C6C"/>
                </a:solidFill>
                <a:latin typeface="CeraPRO-Light ☞" panose="020B0300000000000000" pitchFamily="34" charset="0"/>
              </a:rPr>
              <a:t>suscipit</a:t>
            </a:r>
            <a:r>
              <a:rPr lang="it-IT" sz="1600" dirty="0">
                <a:solidFill>
                  <a:srgbClr val="004C6C"/>
                </a:solidFill>
                <a:latin typeface="CeraPRO-Light ☞" panose="020B0300000000000000" pitchFamily="34" charset="0"/>
              </a:rPr>
              <a:t> </a:t>
            </a:r>
          </a:p>
          <a:p>
            <a:pPr algn="just"/>
            <a:endParaRPr lang="it-IT" sz="1600" dirty="0">
              <a:solidFill>
                <a:srgbClr val="004C6C"/>
              </a:solidFill>
              <a:latin typeface="CeraPRO-Light ☞" panose="020B0300000000000000" pitchFamily="34" charset="0"/>
            </a:endParaRPr>
          </a:p>
          <a:p>
            <a:pPr algn="just"/>
            <a:endParaRPr lang="it-IT" b="1" dirty="0">
              <a:solidFill>
                <a:srgbClr val="004C6C"/>
              </a:solidFill>
              <a:latin typeface="CeraPRO-Light ☞" panose="020B0300000000000000" pitchFamily="34" charset="0"/>
            </a:endParaRPr>
          </a:p>
        </p:txBody>
      </p:sp>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sp>
        <p:nvSpPr>
          <p:cNvPr id="5" name="Segnaposto numero diapositiva 4">
            <a:extLst>
              <a:ext uri="{FF2B5EF4-FFF2-40B4-BE49-F238E27FC236}">
                <a16:creationId xmlns:a16="http://schemas.microsoft.com/office/drawing/2014/main" id="{5E61C377-ED5E-F3F3-BA07-58414E041B51}"/>
              </a:ext>
            </a:extLst>
          </p:cNvPr>
          <p:cNvSpPr>
            <a:spLocks noGrp="1"/>
          </p:cNvSpPr>
          <p:nvPr>
            <p:ph type="sldNum" sz="quarter" idx="12"/>
          </p:nvPr>
        </p:nvSpPr>
        <p:spPr/>
        <p:txBody>
          <a:bodyPr/>
          <a:lstStyle/>
          <a:p>
            <a:fld id="{54DF3CCD-49C5-1943-858D-C43F8813D6D2}" type="slidenum">
              <a:rPr lang="it-IT" smtClean="0"/>
              <a:pPr/>
              <a:t>2</a:t>
            </a:fld>
            <a:endParaRPr lang="it-IT" dirty="0"/>
          </a:p>
        </p:txBody>
      </p:sp>
    </p:spTree>
    <p:extLst>
      <p:ext uri="{BB962C8B-B14F-4D97-AF65-F5344CB8AC3E}">
        <p14:creationId xmlns:p14="http://schemas.microsoft.com/office/powerpoint/2010/main" val="1512888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2"/>
          <a:stretch>
            <a:fillRect/>
          </a:stretch>
        </p:blipFill>
        <p:spPr>
          <a:xfrm>
            <a:off x="5660616" y="6471115"/>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3"/>
          <a:stretch>
            <a:fillRect/>
          </a:stretch>
        </p:blipFill>
        <p:spPr>
          <a:xfrm>
            <a:off x="139849" y="-24226"/>
            <a:ext cx="11933444" cy="1097528"/>
          </a:xfrm>
          <a:prstGeom prst="rect">
            <a:avLst/>
          </a:prstGeom>
        </p:spPr>
      </p:pic>
      <p:sp>
        <p:nvSpPr>
          <p:cNvPr id="17" name="CasellaDiTesto 16">
            <a:extLst>
              <a:ext uri="{FF2B5EF4-FFF2-40B4-BE49-F238E27FC236}">
                <a16:creationId xmlns:a16="http://schemas.microsoft.com/office/drawing/2014/main" id="{7B448049-4C58-9E42-B562-097F120C109C}"/>
              </a:ext>
            </a:extLst>
          </p:cNvPr>
          <p:cNvSpPr txBox="1"/>
          <p:nvPr/>
        </p:nvSpPr>
        <p:spPr>
          <a:xfrm>
            <a:off x="3866606" y="301209"/>
            <a:ext cx="484196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13" name="CasellaDiTesto 12">
            <a:extLst>
              <a:ext uri="{FF2B5EF4-FFF2-40B4-BE49-F238E27FC236}">
                <a16:creationId xmlns:a16="http://schemas.microsoft.com/office/drawing/2014/main" id="{C7A83AAC-01EC-8745-9D48-15B07C0CAC9E}"/>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pic>
        <p:nvPicPr>
          <p:cNvPr id="16" name="Immagine 15">
            <a:extLst>
              <a:ext uri="{FF2B5EF4-FFF2-40B4-BE49-F238E27FC236}">
                <a16:creationId xmlns:a16="http://schemas.microsoft.com/office/drawing/2014/main" id="{0B6FE6C6-914A-7747-83BF-F724EB785076}"/>
              </a:ext>
            </a:extLst>
          </p:cNvPr>
          <p:cNvPicPr>
            <a:picLocks noChangeAspect="1"/>
          </p:cNvPicPr>
          <p:nvPr/>
        </p:nvPicPr>
        <p:blipFill>
          <a:blip r:embed="rId4"/>
          <a:stretch>
            <a:fillRect/>
          </a:stretch>
        </p:blipFill>
        <p:spPr>
          <a:xfrm>
            <a:off x="2032862" y="3136416"/>
            <a:ext cx="814211" cy="606504"/>
          </a:xfrm>
          <a:prstGeom prst="rect">
            <a:avLst/>
          </a:prstGeom>
        </p:spPr>
      </p:pic>
      <p:sp>
        <p:nvSpPr>
          <p:cNvPr id="12" name="CasellaDiTesto 11">
            <a:extLst>
              <a:ext uri="{FF2B5EF4-FFF2-40B4-BE49-F238E27FC236}">
                <a16:creationId xmlns:a16="http://schemas.microsoft.com/office/drawing/2014/main" id="{4852F5D9-BD4D-1C41-8F80-24F0C1EB4D94}"/>
              </a:ext>
            </a:extLst>
          </p:cNvPr>
          <p:cNvSpPr txBox="1"/>
          <p:nvPr/>
        </p:nvSpPr>
        <p:spPr>
          <a:xfrm>
            <a:off x="2373570" y="3108413"/>
            <a:ext cx="7982696" cy="623889"/>
          </a:xfrm>
          <a:prstGeom prst="rect">
            <a:avLst/>
          </a:prstGeom>
          <a:noFill/>
        </p:spPr>
        <p:txBody>
          <a:bodyPr wrap="square" rtlCol="0">
            <a:spAutoFit/>
          </a:bodyPr>
          <a:lstStyle/>
          <a:p>
            <a:pPr marL="9543" lvl="0" algn="ctr">
              <a:lnSpc>
                <a:spcPts val="4400"/>
              </a:lnSpc>
              <a:spcBef>
                <a:spcPts val="75"/>
              </a:spcBef>
              <a:defRPr/>
            </a:pPr>
            <a:r>
              <a:rPr lang="it-IT" sz="3200" b="1" spc="-4" dirty="0">
                <a:solidFill>
                  <a:srgbClr val="004C6C"/>
                </a:solidFill>
                <a:latin typeface="CeraCY-Bold ☞" panose="020B0600000000000000" pitchFamily="34" charset="0"/>
                <a:cs typeface="Calibri" panose="020F0502020204030204" pitchFamily="34" charset="0"/>
              </a:rPr>
              <a:t>CESSIONE E LIQUIDAZIONE DELLE QUOTE</a:t>
            </a:r>
          </a:p>
        </p:txBody>
      </p:sp>
      <p:sp>
        <p:nvSpPr>
          <p:cNvPr id="2" name="Segnaposto numero diapositiva 1">
            <a:extLst>
              <a:ext uri="{FF2B5EF4-FFF2-40B4-BE49-F238E27FC236}">
                <a16:creationId xmlns:a16="http://schemas.microsoft.com/office/drawing/2014/main" id="{E0E91E3C-DCE5-C967-5F88-AA78493A5470}"/>
              </a:ext>
            </a:extLst>
          </p:cNvPr>
          <p:cNvSpPr>
            <a:spLocks noGrp="1"/>
          </p:cNvSpPr>
          <p:nvPr>
            <p:ph type="sldNum" sz="quarter" idx="12"/>
          </p:nvPr>
        </p:nvSpPr>
        <p:spPr/>
        <p:txBody>
          <a:bodyPr/>
          <a:lstStyle/>
          <a:p>
            <a:fld id="{54DF3CCD-49C5-1943-858D-C43F8813D6D2}" type="slidenum">
              <a:rPr lang="it-IT" smtClean="0"/>
              <a:pPr/>
              <a:t>20</a:t>
            </a:fld>
            <a:endParaRPr lang="it-IT" dirty="0"/>
          </a:p>
        </p:txBody>
      </p:sp>
    </p:spTree>
    <p:extLst>
      <p:ext uri="{BB962C8B-B14F-4D97-AF65-F5344CB8AC3E}">
        <p14:creationId xmlns:p14="http://schemas.microsoft.com/office/powerpoint/2010/main" val="3693783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3"/>
          <a:stretch>
            <a:fillRect/>
          </a:stretch>
        </p:blipFill>
        <p:spPr>
          <a:xfrm>
            <a:off x="5660616" y="6479822"/>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4"/>
          <a:stretch>
            <a:fillRect/>
          </a:stretch>
        </p:blipFill>
        <p:spPr>
          <a:xfrm>
            <a:off x="139849" y="-24226"/>
            <a:ext cx="11933444" cy="1097528"/>
          </a:xfrm>
          <a:prstGeom prst="rect">
            <a:avLst/>
          </a:prstGeom>
        </p:spPr>
      </p:pic>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sp>
        <p:nvSpPr>
          <p:cNvPr id="5" name="Segnaposto numero diapositiva 4">
            <a:extLst>
              <a:ext uri="{FF2B5EF4-FFF2-40B4-BE49-F238E27FC236}">
                <a16:creationId xmlns:a16="http://schemas.microsoft.com/office/drawing/2014/main" id="{37522079-ACB5-271A-1429-63253DDB8348}"/>
              </a:ext>
            </a:extLst>
          </p:cNvPr>
          <p:cNvSpPr>
            <a:spLocks noGrp="1"/>
          </p:cNvSpPr>
          <p:nvPr>
            <p:ph type="sldNum" sz="quarter" idx="12"/>
          </p:nvPr>
        </p:nvSpPr>
        <p:spPr/>
        <p:txBody>
          <a:bodyPr/>
          <a:lstStyle/>
          <a:p>
            <a:fld id="{54DF3CCD-49C5-1943-858D-C43F8813D6D2}" type="slidenum">
              <a:rPr lang="it-IT" smtClean="0"/>
              <a:pPr/>
              <a:t>21</a:t>
            </a:fld>
            <a:endParaRPr lang="it-IT" dirty="0"/>
          </a:p>
        </p:txBody>
      </p:sp>
      <p:pic>
        <p:nvPicPr>
          <p:cNvPr id="6" name="Immagine 5">
            <a:extLst>
              <a:ext uri="{FF2B5EF4-FFF2-40B4-BE49-F238E27FC236}">
                <a16:creationId xmlns:a16="http://schemas.microsoft.com/office/drawing/2014/main" id="{AED91ED1-8DF3-1FC4-BFEE-0A9E46BFFAC8}"/>
              </a:ext>
            </a:extLst>
          </p:cNvPr>
          <p:cNvPicPr>
            <a:picLocks noChangeAspect="1"/>
          </p:cNvPicPr>
          <p:nvPr/>
        </p:nvPicPr>
        <p:blipFill>
          <a:blip r:embed="rId5"/>
          <a:stretch>
            <a:fillRect/>
          </a:stretch>
        </p:blipFill>
        <p:spPr>
          <a:xfrm>
            <a:off x="573822" y="997045"/>
            <a:ext cx="814211" cy="606504"/>
          </a:xfrm>
          <a:prstGeom prst="rect">
            <a:avLst/>
          </a:prstGeom>
        </p:spPr>
      </p:pic>
      <p:sp>
        <p:nvSpPr>
          <p:cNvPr id="7" name="Segnaposto testo 3">
            <a:extLst>
              <a:ext uri="{FF2B5EF4-FFF2-40B4-BE49-F238E27FC236}">
                <a16:creationId xmlns:a16="http://schemas.microsoft.com/office/drawing/2014/main" id="{D438A904-3984-73C3-97DC-2CC127FC6AAE}"/>
              </a:ext>
            </a:extLst>
          </p:cNvPr>
          <p:cNvSpPr txBox="1">
            <a:spLocks noChangeAspect="1"/>
          </p:cNvSpPr>
          <p:nvPr/>
        </p:nvSpPr>
        <p:spPr>
          <a:xfrm>
            <a:off x="385142" y="1625080"/>
            <a:ext cx="11157341" cy="4815897"/>
          </a:xfrm>
          <a:prstGeom prst="rect">
            <a:avLst/>
          </a:prstGeom>
          <a:solidFill>
            <a:schemeClr val="bg1"/>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4C6C"/>
                </a:solidFill>
                <a:latin typeface="CeraPRO-Light ☞"/>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ü"/>
            </a:pPr>
            <a:r>
              <a:rPr lang="it-IT" sz="1600" dirty="0"/>
              <a:t>L’eventuale plusvalenza, è soggetta a tassazione secondo regimi diversi in funzione del cedente.</a:t>
            </a:r>
          </a:p>
          <a:p>
            <a:pPr algn="just">
              <a:buFont typeface="Wingdings" panose="05000000000000000000" pitchFamily="2" charset="2"/>
              <a:buChar char="ü"/>
            </a:pPr>
            <a:r>
              <a:rPr lang="it-IT" sz="1600" dirty="0"/>
              <a:t> In particolare, la plusvalenza relativa a partecipazione:</a:t>
            </a:r>
          </a:p>
          <a:p>
            <a:pPr marL="700339" lvl="1" indent="-285750" algn="just">
              <a:buFont typeface="Wingdings" panose="05000000000000000000" pitchFamily="2" charset="2"/>
              <a:buChar char="ü"/>
            </a:pPr>
            <a:r>
              <a:rPr lang="it-IT" sz="1600" u="sng" dirty="0">
                <a:solidFill>
                  <a:srgbClr val="004C6C"/>
                </a:solidFill>
                <a:latin typeface="CeraPRO-Light ☞" panose="020B0300000000000000"/>
              </a:rPr>
              <a:t>Detenuta da persona fisica residente fuori dall’esercizio d’impresa, società semplice o ente non commerciale nella sfera istituzionale </a:t>
            </a:r>
            <a:r>
              <a:rPr lang="it-IT" sz="1600" dirty="0">
                <a:solidFill>
                  <a:srgbClr val="004C6C"/>
                </a:solidFill>
                <a:latin typeface="CeraPRO-Light ☞" panose="020B0300000000000000"/>
              </a:rPr>
              <a:t>è soggetta ad imposizione sostitutiva, ossia l’intero ammontare è soggetto ad imposta sostitutiva del 26% che esaurisce la tassazione</a:t>
            </a:r>
          </a:p>
          <a:p>
            <a:pPr marL="700339" lvl="1" indent="-285750" algn="just">
              <a:buFont typeface="Wingdings" panose="05000000000000000000" pitchFamily="2" charset="2"/>
              <a:buChar char="ü"/>
            </a:pPr>
            <a:r>
              <a:rPr lang="it-IT" sz="1600" u="sng" dirty="0">
                <a:solidFill>
                  <a:srgbClr val="004C6C"/>
                </a:solidFill>
                <a:latin typeface="CeraPRO-Light ☞" panose="020B0300000000000000"/>
              </a:rPr>
              <a:t>Detenuta da non residente fuori da una stabile organizzazione in Italia </a:t>
            </a:r>
            <a:r>
              <a:rPr lang="it-IT" sz="1600" dirty="0">
                <a:solidFill>
                  <a:srgbClr val="004C6C"/>
                </a:solidFill>
                <a:latin typeface="CeraPRO-Light ☞" panose="020B0300000000000000"/>
              </a:rPr>
              <a:t>è soggetta ad imposizione sostitutiva, ossia l’intero ammontare è soggetto ad imposta sostitutiva del 26% che esaurisce la tassazione. L’imposta non si applica per le partecipazioni non qualificate detenute da soggetti white list (art. 5, co. 5, D. Lgs. 461 del 1997) o nel caso in cui vi sia esenzione per convenzione contro le doppie imposizioni </a:t>
            </a:r>
          </a:p>
          <a:p>
            <a:pPr marL="700339" lvl="1" indent="-285750" algn="just">
              <a:buFont typeface="Wingdings" panose="05000000000000000000" pitchFamily="2" charset="2"/>
              <a:buChar char="ü"/>
            </a:pPr>
            <a:r>
              <a:rPr lang="it-IT" sz="1600" u="sng" dirty="0">
                <a:solidFill>
                  <a:srgbClr val="004C6C"/>
                </a:solidFill>
                <a:latin typeface="CeraPRO-Light ☞" panose="020B0300000000000000"/>
              </a:rPr>
              <a:t>Detenuta da imprenditore individuale, SNC, SAS, enti non commerciali nell’esercizio d’impresa, società di capitali ed enti commerciali residenti  </a:t>
            </a:r>
            <a:r>
              <a:rPr lang="it-IT" sz="1600" dirty="0">
                <a:solidFill>
                  <a:srgbClr val="004C6C"/>
                </a:solidFill>
                <a:latin typeface="CeraPRO-Light ☞" panose="020B0300000000000000"/>
              </a:rPr>
              <a:t>è soggetta ad imposizione ordinaria, ossia concorre alla formazione del reddito complessivo del socio nella misura del 100%, dato che alle quote di società semplici </a:t>
            </a:r>
            <a:r>
              <a:rPr lang="it-IT" sz="1600" u="sng" dirty="0">
                <a:solidFill>
                  <a:srgbClr val="004C6C"/>
                </a:solidFill>
                <a:latin typeface="CeraPRO-Light ☞" panose="020B0300000000000000"/>
              </a:rPr>
              <a:t>non si applica la participation exemption</a:t>
            </a:r>
            <a:r>
              <a:rPr lang="it-IT" sz="1600" dirty="0">
                <a:solidFill>
                  <a:srgbClr val="004C6C"/>
                </a:solidFill>
                <a:latin typeface="CeraPRO-Light ☞" panose="020B0300000000000000"/>
              </a:rPr>
              <a:t> (art. 87 e 58, co. 2 TUIR)</a:t>
            </a:r>
          </a:p>
          <a:p>
            <a:pPr marL="243139" indent="-285750" algn="just">
              <a:buFont typeface="Wingdings" panose="05000000000000000000" pitchFamily="2" charset="2"/>
              <a:buChar char="ü"/>
            </a:pPr>
            <a:r>
              <a:rPr lang="it-IT" sz="1600" dirty="0"/>
              <a:t>Per il </a:t>
            </a:r>
            <a:r>
              <a:rPr lang="it-IT" sz="1600" b="1" dirty="0"/>
              <a:t>calcolo della plusvalenza</a:t>
            </a:r>
            <a:r>
              <a:rPr lang="it-IT" sz="1600" dirty="0"/>
              <a:t>, il costo fiscale è determinato come segue:</a:t>
            </a:r>
          </a:p>
          <a:p>
            <a:pPr marL="700339" lvl="1" indent="-285750" algn="just">
              <a:buFont typeface="Wingdings" panose="05000000000000000000" pitchFamily="2" charset="2"/>
              <a:buChar char="ü"/>
            </a:pPr>
            <a:r>
              <a:rPr lang="it-IT" sz="1600" dirty="0">
                <a:solidFill>
                  <a:srgbClr val="004C6C"/>
                </a:solidFill>
                <a:latin typeface="CeraPRO-Light ☞" panose="020B0300000000000000"/>
              </a:rPr>
              <a:t>(+) costo d’acquisto o sottoscrizione della quota</a:t>
            </a:r>
          </a:p>
          <a:p>
            <a:pPr marL="700339" lvl="1" indent="-285750" algn="just">
              <a:buFont typeface="Wingdings" panose="05000000000000000000" pitchFamily="2" charset="2"/>
              <a:buChar char="ü"/>
            </a:pPr>
            <a:r>
              <a:rPr lang="it-IT" sz="1600" dirty="0">
                <a:solidFill>
                  <a:srgbClr val="004C6C"/>
                </a:solidFill>
                <a:latin typeface="CeraPRO-Light ☞" panose="020B0300000000000000"/>
              </a:rPr>
              <a:t>(+) utili imputati per trasparenza</a:t>
            </a:r>
          </a:p>
          <a:p>
            <a:pPr marL="700339" lvl="1" indent="-285750" algn="just">
              <a:buFont typeface="Wingdings" panose="05000000000000000000" pitchFamily="2" charset="2"/>
              <a:buChar char="ü"/>
            </a:pPr>
            <a:r>
              <a:rPr lang="it-IT" sz="1600" dirty="0">
                <a:solidFill>
                  <a:srgbClr val="004C6C"/>
                </a:solidFill>
                <a:latin typeface="CeraPRO-Light ☞" panose="020B0300000000000000"/>
              </a:rPr>
              <a:t>(-) utili distribuiti nei limiti degli utili imputati per trasparenza.</a:t>
            </a:r>
          </a:p>
          <a:p>
            <a:pPr marL="700339" lvl="1" indent="-285750" algn="just">
              <a:buFont typeface="Wingdings" panose="05000000000000000000" pitchFamily="2" charset="2"/>
              <a:buChar char="ü"/>
            </a:pPr>
            <a:r>
              <a:rPr lang="it-IT" sz="1600" dirty="0">
                <a:solidFill>
                  <a:srgbClr val="004C6C"/>
                </a:solidFill>
                <a:latin typeface="CeraPRO-Light ☞" panose="020B0300000000000000"/>
              </a:rPr>
              <a:t>Nel computo andrebbero indicati anche i redditi tassati alla fonte a titolo d’imposta o assoggettati a ritenuta d’imposta.</a:t>
            </a:r>
          </a:p>
        </p:txBody>
      </p:sp>
      <p:sp>
        <p:nvSpPr>
          <p:cNvPr id="8" name="Titolo 7">
            <a:extLst>
              <a:ext uri="{FF2B5EF4-FFF2-40B4-BE49-F238E27FC236}">
                <a16:creationId xmlns:a16="http://schemas.microsoft.com/office/drawing/2014/main" id="{E6036309-890F-E8CD-304A-A0DEC9DE89C0}"/>
              </a:ext>
            </a:extLst>
          </p:cNvPr>
          <p:cNvSpPr>
            <a:spLocks noGrp="1"/>
          </p:cNvSpPr>
          <p:nvPr>
            <p:ph type="title"/>
          </p:nvPr>
        </p:nvSpPr>
        <p:spPr>
          <a:xfrm>
            <a:off x="573822" y="1054365"/>
            <a:ext cx="10515600" cy="527653"/>
          </a:xfrm>
        </p:spPr>
        <p:txBody>
          <a:bodyPr/>
          <a:lstStyle/>
          <a:p>
            <a:r>
              <a:rPr lang="it-IT" sz="2400" b="0" dirty="0">
                <a:latin typeface="CeraCY-Medium ☞"/>
              </a:rPr>
              <a:t>LA CESSIONE DELLE QUOTE DELLA SOCIETÀ SEMPLICE</a:t>
            </a:r>
          </a:p>
        </p:txBody>
      </p:sp>
    </p:spTree>
    <p:extLst>
      <p:ext uri="{BB962C8B-B14F-4D97-AF65-F5344CB8AC3E}">
        <p14:creationId xmlns:p14="http://schemas.microsoft.com/office/powerpoint/2010/main" val="544210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3"/>
          <a:stretch>
            <a:fillRect/>
          </a:stretch>
        </p:blipFill>
        <p:spPr>
          <a:xfrm>
            <a:off x="5660616" y="6479822"/>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4"/>
          <a:stretch>
            <a:fillRect/>
          </a:stretch>
        </p:blipFill>
        <p:spPr>
          <a:xfrm>
            <a:off x="139849" y="-24226"/>
            <a:ext cx="11933444" cy="1097528"/>
          </a:xfrm>
          <a:prstGeom prst="rect">
            <a:avLst/>
          </a:prstGeom>
        </p:spPr>
      </p:pic>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sp>
        <p:nvSpPr>
          <p:cNvPr id="5" name="Segnaposto numero diapositiva 4">
            <a:extLst>
              <a:ext uri="{FF2B5EF4-FFF2-40B4-BE49-F238E27FC236}">
                <a16:creationId xmlns:a16="http://schemas.microsoft.com/office/drawing/2014/main" id="{37522079-ACB5-271A-1429-63253DDB8348}"/>
              </a:ext>
            </a:extLst>
          </p:cNvPr>
          <p:cNvSpPr>
            <a:spLocks noGrp="1"/>
          </p:cNvSpPr>
          <p:nvPr>
            <p:ph type="sldNum" sz="quarter" idx="12"/>
          </p:nvPr>
        </p:nvSpPr>
        <p:spPr/>
        <p:txBody>
          <a:bodyPr/>
          <a:lstStyle/>
          <a:p>
            <a:fld id="{54DF3CCD-49C5-1943-858D-C43F8813D6D2}" type="slidenum">
              <a:rPr lang="it-IT" smtClean="0"/>
              <a:pPr/>
              <a:t>22</a:t>
            </a:fld>
            <a:endParaRPr lang="it-IT" dirty="0"/>
          </a:p>
        </p:txBody>
      </p:sp>
      <p:sp>
        <p:nvSpPr>
          <p:cNvPr id="12" name="Segnaposto testo 3">
            <a:extLst>
              <a:ext uri="{FF2B5EF4-FFF2-40B4-BE49-F238E27FC236}">
                <a16:creationId xmlns:a16="http://schemas.microsoft.com/office/drawing/2014/main" id="{04BAC7E6-F3EB-964C-24E6-9FE1D0952A4F}"/>
              </a:ext>
            </a:extLst>
          </p:cNvPr>
          <p:cNvSpPr txBox="1">
            <a:spLocks noChangeAspect="1"/>
          </p:cNvSpPr>
          <p:nvPr/>
        </p:nvSpPr>
        <p:spPr>
          <a:xfrm>
            <a:off x="385142" y="1625080"/>
            <a:ext cx="11157341" cy="4815897"/>
          </a:xfrm>
          <a:prstGeom prst="rect">
            <a:avLst/>
          </a:prstGeom>
          <a:solidFill>
            <a:schemeClr val="bg1"/>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4C6C"/>
                </a:solidFill>
                <a:latin typeface="CeraPRO-Light ☞"/>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ü"/>
            </a:pPr>
            <a:r>
              <a:rPr lang="it-IT" sz="1600" dirty="0"/>
              <a:t>L’eventuale plusvalenza, è soggetta a tassazione secondo regimi diversi in funzione del cedente.</a:t>
            </a:r>
          </a:p>
          <a:p>
            <a:pPr algn="just">
              <a:buFont typeface="Wingdings" panose="05000000000000000000" pitchFamily="2" charset="2"/>
              <a:buChar char="ü"/>
            </a:pPr>
            <a:r>
              <a:rPr lang="it-IT" sz="1600" dirty="0"/>
              <a:t> In particolare, la plusvalenza relativa a partecipazione:</a:t>
            </a:r>
          </a:p>
          <a:p>
            <a:pPr marL="700339" lvl="1" indent="-285750" algn="just">
              <a:buFont typeface="Wingdings" panose="05000000000000000000" pitchFamily="2" charset="2"/>
              <a:buChar char="ü"/>
            </a:pPr>
            <a:r>
              <a:rPr lang="it-IT" sz="1600" u="sng" dirty="0">
                <a:solidFill>
                  <a:srgbClr val="004C6C"/>
                </a:solidFill>
                <a:latin typeface="CeraPRO-Light ☞" panose="020B0300000000000000"/>
              </a:rPr>
              <a:t>Detenuta da persona fisica residente fuori dall’esercizio d’impresa, società semplice o ente non commerciale nella sfera istituzionale </a:t>
            </a:r>
            <a:r>
              <a:rPr lang="it-IT" sz="1600" dirty="0">
                <a:solidFill>
                  <a:srgbClr val="004C6C"/>
                </a:solidFill>
                <a:latin typeface="CeraPRO-Light ☞" panose="020B0300000000000000"/>
              </a:rPr>
              <a:t>è soggetta ad imposizione sostitutiva, ossia l’intero ammontare è soggetto ad imposta sostitutiva del 26% che esaurisce la tassazione</a:t>
            </a:r>
          </a:p>
          <a:p>
            <a:pPr marL="700339" lvl="1" indent="-285750" algn="just">
              <a:buFont typeface="Wingdings" panose="05000000000000000000" pitchFamily="2" charset="2"/>
              <a:buChar char="ü"/>
            </a:pPr>
            <a:r>
              <a:rPr lang="it-IT" sz="1600" u="sng" dirty="0">
                <a:solidFill>
                  <a:srgbClr val="004C6C"/>
                </a:solidFill>
                <a:latin typeface="CeraPRO-Light ☞" panose="020B0300000000000000"/>
              </a:rPr>
              <a:t>Detenuta da non residente fuori da una stabile organizzazione in Italia </a:t>
            </a:r>
            <a:r>
              <a:rPr lang="it-IT" sz="1600" dirty="0">
                <a:solidFill>
                  <a:srgbClr val="004C6C"/>
                </a:solidFill>
                <a:latin typeface="CeraPRO-Light ☞" panose="020B0300000000000000"/>
              </a:rPr>
              <a:t>è soggetta ad imposizione sostitutiva, ossia l’intero ammontare è soggetto ad imposta sostitutiva del 26% che esaurisce la tassazione. L’imposta non si applica per le partecipazioni non qualificate detenute da soggetti white list (art. 5, co. 5, D. Lgs. 461 del 1997) o nel caso in cui vi sia esenzione per convenzione contro le doppie imposizioni </a:t>
            </a:r>
          </a:p>
          <a:p>
            <a:pPr marL="700339" lvl="1" indent="-285750" algn="just">
              <a:buFont typeface="Wingdings" panose="05000000000000000000" pitchFamily="2" charset="2"/>
              <a:buChar char="ü"/>
            </a:pPr>
            <a:r>
              <a:rPr lang="it-IT" sz="1600" u="sng" dirty="0">
                <a:solidFill>
                  <a:srgbClr val="004C6C"/>
                </a:solidFill>
                <a:latin typeface="CeraPRO-Light ☞" panose="020B0300000000000000"/>
              </a:rPr>
              <a:t>Detenuta da imprenditore individuale, SNC, SAS, enti non commerciali nell’esercizio d’impresa, società di capitali ed enti commerciali residenti  </a:t>
            </a:r>
            <a:r>
              <a:rPr lang="it-IT" sz="1600" dirty="0">
                <a:solidFill>
                  <a:srgbClr val="004C6C"/>
                </a:solidFill>
                <a:latin typeface="CeraPRO-Light ☞" panose="020B0300000000000000"/>
              </a:rPr>
              <a:t>è soggetta ad imposizione ordinaria, ossia concorre alla formazione del reddito complessivo del socio nella misura del 100%, dato che alle quote di società semplici </a:t>
            </a:r>
            <a:r>
              <a:rPr lang="it-IT" sz="1600" u="sng" dirty="0">
                <a:solidFill>
                  <a:srgbClr val="004C6C"/>
                </a:solidFill>
                <a:latin typeface="CeraPRO-Light ☞" panose="020B0300000000000000"/>
              </a:rPr>
              <a:t>non si applica la </a:t>
            </a:r>
            <a:r>
              <a:rPr lang="it-IT" sz="1600" u="sng" dirty="0" err="1">
                <a:solidFill>
                  <a:srgbClr val="004C6C"/>
                </a:solidFill>
                <a:latin typeface="CeraPRO-Light ☞" panose="020B0300000000000000"/>
              </a:rPr>
              <a:t>participation</a:t>
            </a:r>
            <a:r>
              <a:rPr lang="it-IT" sz="1600" u="sng" dirty="0">
                <a:solidFill>
                  <a:srgbClr val="004C6C"/>
                </a:solidFill>
                <a:latin typeface="CeraPRO-Light ☞" panose="020B0300000000000000"/>
              </a:rPr>
              <a:t> </a:t>
            </a:r>
            <a:r>
              <a:rPr lang="it-IT" sz="1600" u="sng" dirty="0" err="1">
                <a:solidFill>
                  <a:srgbClr val="004C6C"/>
                </a:solidFill>
                <a:latin typeface="CeraPRO-Light ☞" panose="020B0300000000000000"/>
              </a:rPr>
              <a:t>exemption</a:t>
            </a:r>
            <a:r>
              <a:rPr lang="it-IT" sz="1600" dirty="0">
                <a:solidFill>
                  <a:srgbClr val="004C6C"/>
                </a:solidFill>
                <a:latin typeface="CeraPRO-Light ☞" panose="020B0300000000000000"/>
              </a:rPr>
              <a:t> (art. 87 e 58, co. 2 TUIR)</a:t>
            </a:r>
          </a:p>
          <a:p>
            <a:pPr marL="243139" indent="-285750" algn="just">
              <a:buFont typeface="Wingdings" panose="05000000000000000000" pitchFamily="2" charset="2"/>
              <a:buChar char="ü"/>
            </a:pPr>
            <a:r>
              <a:rPr lang="it-IT" sz="1600" dirty="0"/>
              <a:t>Per il </a:t>
            </a:r>
            <a:r>
              <a:rPr lang="it-IT" sz="1600" b="1" dirty="0"/>
              <a:t>calcolo della plusvalenza</a:t>
            </a:r>
            <a:r>
              <a:rPr lang="it-IT" sz="1600" dirty="0"/>
              <a:t>, il costo fiscale è determinato come segue:</a:t>
            </a:r>
          </a:p>
          <a:p>
            <a:pPr marL="700339" lvl="1" indent="-285750" algn="just">
              <a:buFont typeface="Wingdings" panose="05000000000000000000" pitchFamily="2" charset="2"/>
              <a:buChar char="ü"/>
            </a:pPr>
            <a:r>
              <a:rPr lang="it-IT" sz="1600" dirty="0">
                <a:solidFill>
                  <a:srgbClr val="004C6C"/>
                </a:solidFill>
                <a:latin typeface="CeraPRO-Light ☞" panose="020B0300000000000000"/>
              </a:rPr>
              <a:t>(+) costo d’acquisto o sottoscrizione della quota</a:t>
            </a:r>
          </a:p>
          <a:p>
            <a:pPr marL="700339" lvl="1" indent="-285750" algn="just">
              <a:buFont typeface="Wingdings" panose="05000000000000000000" pitchFamily="2" charset="2"/>
              <a:buChar char="ü"/>
            </a:pPr>
            <a:r>
              <a:rPr lang="it-IT" sz="1600" dirty="0">
                <a:solidFill>
                  <a:srgbClr val="004C6C"/>
                </a:solidFill>
                <a:latin typeface="CeraPRO-Light ☞" panose="020B0300000000000000"/>
              </a:rPr>
              <a:t>(+) utili imputati per trasparenza</a:t>
            </a:r>
          </a:p>
          <a:p>
            <a:pPr marL="700339" lvl="1" indent="-285750" algn="just">
              <a:buFont typeface="Wingdings" panose="05000000000000000000" pitchFamily="2" charset="2"/>
              <a:buChar char="ü"/>
            </a:pPr>
            <a:r>
              <a:rPr lang="it-IT" sz="1600" dirty="0">
                <a:solidFill>
                  <a:srgbClr val="004C6C"/>
                </a:solidFill>
                <a:latin typeface="CeraPRO-Light ☞" panose="020B0300000000000000"/>
              </a:rPr>
              <a:t>(-) utili distribuiti nei limiti degli utili imputati per trasparenza.</a:t>
            </a:r>
          </a:p>
          <a:p>
            <a:pPr marL="700339" lvl="1" indent="-285750" algn="just">
              <a:buFont typeface="Wingdings" panose="05000000000000000000" pitchFamily="2" charset="2"/>
              <a:buChar char="ü"/>
            </a:pPr>
            <a:r>
              <a:rPr lang="it-IT" sz="1600" dirty="0">
                <a:solidFill>
                  <a:srgbClr val="004C6C"/>
                </a:solidFill>
                <a:latin typeface="CeraPRO-Light ☞" panose="020B0300000000000000"/>
              </a:rPr>
              <a:t>Nel computo andrebbero indicati anche i redditi tassati alla fonte a titolo d’imposta o assoggettati a ritenuta d’imposta.</a:t>
            </a:r>
          </a:p>
        </p:txBody>
      </p:sp>
      <p:sp>
        <p:nvSpPr>
          <p:cNvPr id="13" name="Titolo 7">
            <a:extLst>
              <a:ext uri="{FF2B5EF4-FFF2-40B4-BE49-F238E27FC236}">
                <a16:creationId xmlns:a16="http://schemas.microsoft.com/office/drawing/2014/main" id="{F610649A-D2B5-4F05-66C3-9D6CDFB940BC}"/>
              </a:ext>
            </a:extLst>
          </p:cNvPr>
          <p:cNvSpPr>
            <a:spLocks noGrp="1"/>
          </p:cNvSpPr>
          <p:nvPr>
            <p:ph type="title"/>
          </p:nvPr>
        </p:nvSpPr>
        <p:spPr>
          <a:xfrm>
            <a:off x="573822" y="1054365"/>
            <a:ext cx="10515600" cy="527653"/>
          </a:xfrm>
        </p:spPr>
        <p:txBody>
          <a:bodyPr/>
          <a:lstStyle/>
          <a:p>
            <a:r>
              <a:rPr lang="it-IT" sz="2400" b="0" dirty="0">
                <a:latin typeface="CeraCY-Medium ☞"/>
              </a:rPr>
              <a:t>LA CESSIONE DELLE QUOTE DELLA SOCIETÀ SEMPLICE</a:t>
            </a:r>
          </a:p>
        </p:txBody>
      </p:sp>
    </p:spTree>
    <p:extLst>
      <p:ext uri="{BB962C8B-B14F-4D97-AF65-F5344CB8AC3E}">
        <p14:creationId xmlns:p14="http://schemas.microsoft.com/office/powerpoint/2010/main" val="2620779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3"/>
          <a:stretch>
            <a:fillRect/>
          </a:stretch>
        </p:blipFill>
        <p:spPr>
          <a:xfrm>
            <a:off x="5660616" y="6376416"/>
            <a:ext cx="890793" cy="481318"/>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4"/>
          <a:stretch>
            <a:fillRect/>
          </a:stretch>
        </p:blipFill>
        <p:spPr>
          <a:xfrm>
            <a:off x="139849" y="-24226"/>
            <a:ext cx="11933444" cy="1097528"/>
          </a:xfrm>
          <a:prstGeom prst="rect">
            <a:avLst/>
          </a:prstGeom>
        </p:spPr>
      </p:pic>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sp>
        <p:nvSpPr>
          <p:cNvPr id="5" name="Segnaposto numero diapositiva 4">
            <a:extLst>
              <a:ext uri="{FF2B5EF4-FFF2-40B4-BE49-F238E27FC236}">
                <a16:creationId xmlns:a16="http://schemas.microsoft.com/office/drawing/2014/main" id="{37522079-ACB5-271A-1429-63253DDB8348}"/>
              </a:ext>
            </a:extLst>
          </p:cNvPr>
          <p:cNvSpPr>
            <a:spLocks noGrp="1"/>
          </p:cNvSpPr>
          <p:nvPr>
            <p:ph type="sldNum" sz="quarter" idx="12"/>
          </p:nvPr>
        </p:nvSpPr>
        <p:spPr/>
        <p:txBody>
          <a:bodyPr/>
          <a:lstStyle/>
          <a:p>
            <a:fld id="{54DF3CCD-49C5-1943-858D-C43F8813D6D2}" type="slidenum">
              <a:rPr lang="it-IT" smtClean="0"/>
              <a:pPr/>
              <a:t>23</a:t>
            </a:fld>
            <a:endParaRPr lang="it-IT" dirty="0"/>
          </a:p>
        </p:txBody>
      </p:sp>
      <p:pic>
        <p:nvPicPr>
          <p:cNvPr id="8" name="Immagine 7">
            <a:extLst>
              <a:ext uri="{FF2B5EF4-FFF2-40B4-BE49-F238E27FC236}">
                <a16:creationId xmlns:a16="http://schemas.microsoft.com/office/drawing/2014/main" id="{6975F7B4-DE10-43F5-1426-37E6EA2B2FE8}"/>
              </a:ext>
            </a:extLst>
          </p:cNvPr>
          <p:cNvPicPr>
            <a:picLocks noChangeAspect="1"/>
          </p:cNvPicPr>
          <p:nvPr/>
        </p:nvPicPr>
        <p:blipFill>
          <a:blip r:embed="rId5"/>
          <a:stretch>
            <a:fillRect/>
          </a:stretch>
        </p:blipFill>
        <p:spPr>
          <a:xfrm>
            <a:off x="386643" y="1181372"/>
            <a:ext cx="814211" cy="606504"/>
          </a:xfrm>
          <a:prstGeom prst="rect">
            <a:avLst/>
          </a:prstGeom>
        </p:spPr>
      </p:pic>
      <p:sp>
        <p:nvSpPr>
          <p:cNvPr id="9" name="CasellaDiTesto 8">
            <a:extLst>
              <a:ext uri="{FF2B5EF4-FFF2-40B4-BE49-F238E27FC236}">
                <a16:creationId xmlns:a16="http://schemas.microsoft.com/office/drawing/2014/main" id="{BCE36C85-5F6A-C695-C945-75527830BE20}"/>
              </a:ext>
            </a:extLst>
          </p:cNvPr>
          <p:cNvSpPr txBox="1"/>
          <p:nvPr/>
        </p:nvSpPr>
        <p:spPr>
          <a:xfrm>
            <a:off x="386643" y="1484624"/>
            <a:ext cx="11418714" cy="4801314"/>
          </a:xfrm>
          <a:prstGeom prst="rect">
            <a:avLst/>
          </a:prstGeom>
          <a:solidFill>
            <a:schemeClr val="bg1"/>
          </a:solidFill>
        </p:spPr>
        <p:txBody>
          <a:bodyPr wrap="square" rtlCol="0">
            <a:spAutoFit/>
          </a:bodyPr>
          <a:lstStyle/>
          <a:p>
            <a:pPr marL="339197" indent="-339197">
              <a:spcAft>
                <a:spcPts val="1187"/>
              </a:spcAft>
              <a:buSzPts val="1000"/>
              <a:buFont typeface="Wingdings" panose="05000000000000000000" pitchFamily="2" charset="2"/>
              <a:buChar char="q"/>
            </a:pPr>
            <a:r>
              <a:rPr lang="it-IT" sz="1600" dirty="0">
                <a:solidFill>
                  <a:srgbClr val="004C6C"/>
                </a:solidFill>
                <a:latin typeface="CeraPRO-Light ☞" panose="020B0300000000000000"/>
                <a:ea typeface="Times New Roman" panose="02020603050405020304" pitchFamily="18" charset="0"/>
              </a:rPr>
              <a:t>Nelle società semplici è possibile che si creino le condizioni per cui si deve procedere alla liquidazione di quote di partecipazione alla società; può accadere sia nel caso di morte di un socio, perché – salvo contraria disposizione del contratto sociale – gli altri soci devono liquidare gli eredi a meno che preferiscano continuare la società con gli eredi con il loro consenso; sia nel caso di recesso del socio, sia infine nel caso di liquidazione della società.</a:t>
            </a:r>
          </a:p>
          <a:p>
            <a:pPr marL="339197" indent="-339197">
              <a:spcAft>
                <a:spcPts val="1187"/>
              </a:spcAft>
              <a:buSzPts val="1000"/>
              <a:buFont typeface="Wingdings" panose="05000000000000000000" pitchFamily="2" charset="2"/>
              <a:buChar char="q"/>
            </a:pPr>
            <a:r>
              <a:rPr lang="it-IT" sz="1600" dirty="0">
                <a:solidFill>
                  <a:srgbClr val="004C6C"/>
                </a:solidFill>
                <a:latin typeface="CeraPRO-Light ☞" panose="020B0300000000000000"/>
                <a:ea typeface="Times New Roman" panose="02020603050405020304" pitchFamily="18" charset="0"/>
              </a:rPr>
              <a:t>La differenza fra le somme o i valori ricevute dai soci e il costo dei beni è soggetto a tassazione separata se la società è stata costituita da oltre cinque anni (art. 17, comma 1, lett. l) e se non sono conseguiti da società commerciali; se conseguiti da imprese individuali sono soggetti a tassazione separata su opzione. Altrimenti tassazione ordinaria.</a:t>
            </a:r>
          </a:p>
          <a:p>
            <a:pPr marL="339197" indent="-339197">
              <a:spcAft>
                <a:spcPts val="1187"/>
              </a:spcAft>
              <a:buSzPts val="1000"/>
              <a:buFont typeface="Wingdings" panose="05000000000000000000" pitchFamily="2" charset="2"/>
              <a:buChar char="q"/>
            </a:pPr>
            <a:r>
              <a:rPr lang="it-IT" sz="1600" dirty="0">
                <a:solidFill>
                  <a:srgbClr val="004C6C"/>
                </a:solidFill>
                <a:latin typeface="CeraPRO-Light ☞" panose="020B0300000000000000"/>
                <a:ea typeface="Times New Roman" panose="02020603050405020304" pitchFamily="18" charset="0"/>
              </a:rPr>
              <a:t>Ai fini della determinazione del reddito si applica l’articolo 47, comma 7 (art. 20-bis </a:t>
            </a:r>
            <a:r>
              <a:rPr lang="it-IT" sz="1600" dirty="0" err="1">
                <a:solidFill>
                  <a:srgbClr val="004C6C"/>
                </a:solidFill>
                <a:latin typeface="CeraPRO-Light ☞" panose="020B0300000000000000"/>
                <a:ea typeface="Times New Roman" panose="02020603050405020304" pitchFamily="18" charset="0"/>
              </a:rPr>
              <a:t>tuir</a:t>
            </a:r>
            <a:r>
              <a:rPr lang="it-IT" sz="1600" dirty="0">
                <a:solidFill>
                  <a:srgbClr val="004C6C"/>
                </a:solidFill>
                <a:latin typeface="CeraPRO-Light ☞" panose="020B0300000000000000"/>
                <a:ea typeface="Times New Roman" panose="02020603050405020304" pitchFamily="18" charset="0"/>
              </a:rPr>
              <a:t>). Ai fini del calcolo del costo non si applica l’articolo 68, comma 6, Tuir (risposta 441 del 2019).</a:t>
            </a:r>
          </a:p>
          <a:p>
            <a:pPr marL="339197" indent="-339197">
              <a:spcAft>
                <a:spcPts val="1187"/>
              </a:spcAft>
              <a:buSzPts val="1000"/>
              <a:buFont typeface="Wingdings" panose="05000000000000000000" pitchFamily="2" charset="2"/>
              <a:buChar char="q"/>
            </a:pPr>
            <a:r>
              <a:rPr lang="it-IT" sz="1600" dirty="0">
                <a:solidFill>
                  <a:srgbClr val="004C6C"/>
                </a:solidFill>
                <a:latin typeface="CeraPRO-Light ☞" panose="020B0300000000000000"/>
                <a:ea typeface="Times New Roman" panose="02020603050405020304" pitchFamily="18" charset="0"/>
              </a:rPr>
              <a:t>nel caso di liquidazione agli eredi, </a:t>
            </a:r>
            <a:r>
              <a:rPr lang="it-IT" sz="1600" b="1" dirty="0">
                <a:solidFill>
                  <a:srgbClr val="004C6C"/>
                </a:solidFill>
                <a:latin typeface="CeraPRO-Light ☞" panose="020B0300000000000000"/>
                <a:ea typeface="Times New Roman" panose="02020603050405020304" pitchFamily="18" charset="0"/>
              </a:rPr>
              <a:t>il costo è quello originario del </a:t>
            </a:r>
            <a:r>
              <a:rPr lang="it-IT" sz="1600" b="1" i="1" dirty="0">
                <a:solidFill>
                  <a:srgbClr val="004C6C"/>
                </a:solidFill>
                <a:latin typeface="CeraPRO-Light ☞" panose="020B0300000000000000"/>
                <a:ea typeface="Times New Roman" panose="02020603050405020304" pitchFamily="18" charset="0"/>
              </a:rPr>
              <a:t>de </a:t>
            </a:r>
            <a:r>
              <a:rPr lang="it-IT" sz="1600" b="1" i="1" dirty="0" err="1">
                <a:solidFill>
                  <a:srgbClr val="004C6C"/>
                </a:solidFill>
                <a:latin typeface="CeraPRO-Light ☞" panose="020B0300000000000000"/>
                <a:ea typeface="Times New Roman" panose="02020603050405020304" pitchFamily="18" charset="0"/>
              </a:rPr>
              <a:t>cuius</a:t>
            </a:r>
            <a:r>
              <a:rPr lang="it-IT" sz="1600" i="1" dirty="0">
                <a:solidFill>
                  <a:srgbClr val="004C6C"/>
                </a:solidFill>
                <a:latin typeface="CeraPRO-Light ☞" panose="020B0300000000000000"/>
                <a:ea typeface="Times New Roman" panose="02020603050405020304" pitchFamily="18" charset="0"/>
              </a:rPr>
              <a:t> </a:t>
            </a:r>
            <a:r>
              <a:rPr lang="it-IT" sz="1600" dirty="0">
                <a:solidFill>
                  <a:srgbClr val="004C6C"/>
                </a:solidFill>
                <a:latin typeface="CeraPRO-Light ☞" panose="020B0300000000000000"/>
                <a:ea typeface="Times New Roman" panose="02020603050405020304" pitchFamily="18" charset="0"/>
              </a:rPr>
              <a:t>anche se diverso da quello assoggettato ad imposta di successione ex art. 18, TUS (DRE Emilia Romagna 909/721 del 2019; DRE Lombardia 904/1168 del 2019 v anche risposta 441 del 2019 e 69 del 2020).</a:t>
            </a:r>
          </a:p>
          <a:p>
            <a:pPr marL="339197" indent="-339197">
              <a:spcAft>
                <a:spcPts val="1187"/>
              </a:spcAft>
              <a:buSzPts val="1000"/>
              <a:buFont typeface="Wingdings" panose="05000000000000000000" pitchFamily="2" charset="2"/>
              <a:buChar char="q"/>
            </a:pPr>
            <a:r>
              <a:rPr lang="it-IT" sz="1600" dirty="0">
                <a:solidFill>
                  <a:srgbClr val="004C6C"/>
                </a:solidFill>
                <a:latin typeface="CeraPRO-Light ☞" panose="020B0300000000000000"/>
                <a:ea typeface="Times New Roman" panose="02020603050405020304" pitchFamily="18" charset="0"/>
              </a:rPr>
              <a:t>I redditi già assoggettati ad imposta sostitutiva o ritenuta d’imposta in capo alla società semplice compreso i maggiori costi rideterminati non sono invece più tassabili e non si aggiungo al costo (risposta 754 del 2021).</a:t>
            </a:r>
          </a:p>
          <a:p>
            <a:pPr marL="339197" indent="-339197">
              <a:spcAft>
                <a:spcPts val="1187"/>
              </a:spcAft>
              <a:buSzPts val="1000"/>
              <a:buFont typeface="Wingdings" panose="05000000000000000000" pitchFamily="2" charset="2"/>
              <a:buChar char="q"/>
            </a:pPr>
            <a:r>
              <a:rPr lang="it-IT" sz="1600" dirty="0">
                <a:solidFill>
                  <a:srgbClr val="004C6C"/>
                </a:solidFill>
                <a:latin typeface="CeraPRO-Light ☞" panose="020B0300000000000000"/>
                <a:ea typeface="Times New Roman" panose="02020603050405020304" pitchFamily="18" charset="0"/>
              </a:rPr>
              <a:t>Alle stesse conclusioni si deve giungere per i redditi non imponibili, come le plusvalenze di immobili posseduti da oltre 5 anni (DRE Piemonte 901/526 del 2017 e DRE Lombardia 904/91 del 2013, risposte 689 e 691 del 2021).</a:t>
            </a:r>
            <a:endParaRPr lang="it-IT" sz="1600" dirty="0">
              <a:solidFill>
                <a:srgbClr val="004C6C"/>
              </a:solidFill>
              <a:latin typeface="CeraPRO-Light ☞" panose="020B0300000000000000"/>
              <a:ea typeface="Calibri" panose="020F0502020204030204" pitchFamily="34" charset="0"/>
            </a:endParaRPr>
          </a:p>
        </p:txBody>
      </p:sp>
      <p:sp>
        <p:nvSpPr>
          <p:cNvPr id="10" name="Titolo 7">
            <a:extLst>
              <a:ext uri="{FF2B5EF4-FFF2-40B4-BE49-F238E27FC236}">
                <a16:creationId xmlns:a16="http://schemas.microsoft.com/office/drawing/2014/main" id="{341472B8-5FE7-C7E8-ABFD-FE048F6DF098}"/>
              </a:ext>
            </a:extLst>
          </p:cNvPr>
          <p:cNvSpPr txBox="1">
            <a:spLocks/>
          </p:cNvSpPr>
          <p:nvPr/>
        </p:nvSpPr>
        <p:spPr>
          <a:xfrm>
            <a:off x="459638" y="1086772"/>
            <a:ext cx="10401955" cy="527653"/>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rgbClr val="004C6C"/>
                </a:solidFill>
                <a:latin typeface="CeraPRO-Light ☞"/>
                <a:ea typeface="+mj-ea"/>
                <a:cs typeface="+mj-cs"/>
              </a:defRPr>
            </a:lvl1pPr>
          </a:lstStyle>
          <a:p>
            <a:r>
              <a:rPr lang="it-IT" dirty="0">
                <a:latin typeface="CeraCY-Medium ☞"/>
              </a:rPr>
              <a:t>LA LIQUIDAZIONE DELLE QUOTE DELLA SOCIETÀ SEMPLICE</a:t>
            </a:r>
          </a:p>
        </p:txBody>
      </p:sp>
    </p:spTree>
    <p:extLst>
      <p:ext uri="{BB962C8B-B14F-4D97-AF65-F5344CB8AC3E}">
        <p14:creationId xmlns:p14="http://schemas.microsoft.com/office/powerpoint/2010/main" val="35310841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a:extLst>
              <a:ext uri="{FF2B5EF4-FFF2-40B4-BE49-F238E27FC236}">
                <a16:creationId xmlns:a16="http://schemas.microsoft.com/office/drawing/2014/main" id="{EDB18AE9-B61F-E07C-FAAB-81C17D7E6FBD}"/>
              </a:ext>
            </a:extLst>
          </p:cNvPr>
          <p:cNvPicPr>
            <a:picLocks noChangeAspect="1"/>
          </p:cNvPicPr>
          <p:nvPr/>
        </p:nvPicPr>
        <p:blipFill>
          <a:blip r:embed="rId2">
            <a:alphaModFix/>
          </a:blip>
          <a:stretch>
            <a:fillRect/>
          </a:stretch>
        </p:blipFill>
        <p:spPr>
          <a:xfrm>
            <a:off x="5660616" y="6376416"/>
            <a:ext cx="890793" cy="481318"/>
          </a:xfrm>
          <a:prstGeom prst="rect">
            <a:avLst/>
          </a:prstGeom>
        </p:spPr>
      </p:pic>
      <p:pic>
        <p:nvPicPr>
          <p:cNvPr id="3" name="Immagine 2">
            <a:extLst>
              <a:ext uri="{FF2B5EF4-FFF2-40B4-BE49-F238E27FC236}">
                <a16:creationId xmlns:a16="http://schemas.microsoft.com/office/drawing/2014/main" id="{F65562C4-ED2A-0F33-F2DC-B9FBD2BBD8B5}"/>
              </a:ext>
            </a:extLst>
          </p:cNvPr>
          <p:cNvPicPr>
            <a:picLocks noChangeAspect="1"/>
          </p:cNvPicPr>
          <p:nvPr/>
        </p:nvPicPr>
        <p:blipFill>
          <a:blip r:embed="rId3"/>
          <a:stretch>
            <a:fillRect/>
          </a:stretch>
        </p:blipFill>
        <p:spPr>
          <a:xfrm>
            <a:off x="386643" y="1181372"/>
            <a:ext cx="814211" cy="606504"/>
          </a:xfrm>
          <a:prstGeom prst="rect">
            <a:avLst/>
          </a:prstGeom>
        </p:spPr>
      </p:pic>
      <p:sp>
        <p:nvSpPr>
          <p:cNvPr id="9" name="Titolo 7">
            <a:extLst>
              <a:ext uri="{FF2B5EF4-FFF2-40B4-BE49-F238E27FC236}">
                <a16:creationId xmlns:a16="http://schemas.microsoft.com/office/drawing/2014/main" id="{097F2282-F207-0266-4986-95C662592DFA}"/>
              </a:ext>
            </a:extLst>
          </p:cNvPr>
          <p:cNvSpPr>
            <a:spLocks noGrp="1"/>
          </p:cNvSpPr>
          <p:nvPr>
            <p:ph type="title" idx="4294967295"/>
          </p:nvPr>
        </p:nvSpPr>
        <p:spPr>
          <a:xfrm>
            <a:off x="459638" y="1208692"/>
            <a:ext cx="10401955" cy="527653"/>
          </a:xfrm>
        </p:spPr>
        <p:txBody>
          <a:bodyPr>
            <a:noAutofit/>
          </a:bodyPr>
          <a:lstStyle/>
          <a:p>
            <a:r>
              <a:rPr lang="it-IT" sz="2800" b="0" dirty="0">
                <a:latin typeface="CeraCY-Medium ☞"/>
              </a:rPr>
              <a:t>LIQUIDAZIONE </a:t>
            </a:r>
            <a:r>
              <a:rPr lang="it-IT" sz="2800" b="0" dirty="0">
                <a:solidFill>
                  <a:srgbClr val="3A6070"/>
                </a:solidFill>
                <a:latin typeface="CeraCY-Medium ☞"/>
              </a:rPr>
              <a:t>D</a:t>
            </a:r>
            <a:r>
              <a:rPr lang="it-IT" sz="2800" b="0" dirty="0">
                <a:latin typeface="CeraCY-Medium ☞"/>
              </a:rPr>
              <a:t>ELLE QUOTE DELLA SOCIETÀ SEMPLICE</a:t>
            </a:r>
          </a:p>
        </p:txBody>
      </p:sp>
      <p:grpSp>
        <p:nvGrpSpPr>
          <p:cNvPr id="2" name="Gruppo 1">
            <a:extLst>
              <a:ext uri="{FF2B5EF4-FFF2-40B4-BE49-F238E27FC236}">
                <a16:creationId xmlns:a16="http://schemas.microsoft.com/office/drawing/2014/main" id="{492CA677-8EE0-B27E-8264-A852EF03B7F6}"/>
              </a:ext>
            </a:extLst>
          </p:cNvPr>
          <p:cNvGrpSpPr/>
          <p:nvPr/>
        </p:nvGrpSpPr>
        <p:grpSpPr>
          <a:xfrm>
            <a:off x="139849" y="-47375"/>
            <a:ext cx="11933444" cy="1097528"/>
            <a:chOff x="139849" y="-24226"/>
            <a:chExt cx="11933444" cy="1097528"/>
          </a:xfrm>
        </p:grpSpPr>
        <p:pic>
          <p:nvPicPr>
            <p:cNvPr id="6" name="Immagine 5">
              <a:extLst>
                <a:ext uri="{FF2B5EF4-FFF2-40B4-BE49-F238E27FC236}">
                  <a16:creationId xmlns:a16="http://schemas.microsoft.com/office/drawing/2014/main" id="{C1AE1D27-CC3B-D6E3-B8A4-9E15E627A3F5}"/>
                </a:ext>
              </a:extLst>
            </p:cNvPr>
            <p:cNvPicPr>
              <a:picLocks noChangeAspect="1"/>
            </p:cNvPicPr>
            <p:nvPr/>
          </p:nvPicPr>
          <p:blipFill>
            <a:blip r:embed="rId4"/>
            <a:stretch>
              <a:fillRect/>
            </a:stretch>
          </p:blipFill>
          <p:spPr>
            <a:xfrm>
              <a:off x="139849" y="-24226"/>
              <a:ext cx="11933444" cy="1097528"/>
            </a:xfrm>
            <a:prstGeom prst="rect">
              <a:avLst/>
            </a:prstGeom>
          </p:spPr>
        </p:pic>
        <p:sp>
          <p:nvSpPr>
            <p:cNvPr id="7" name="CasellaDiTesto 6">
              <a:extLst>
                <a:ext uri="{FF2B5EF4-FFF2-40B4-BE49-F238E27FC236}">
                  <a16:creationId xmlns:a16="http://schemas.microsoft.com/office/drawing/2014/main" id="{8771727D-FFB4-DAE6-87BC-8ADF59864D78}"/>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8" name="CasellaDiTesto 7">
              <a:extLst>
                <a:ext uri="{FF2B5EF4-FFF2-40B4-BE49-F238E27FC236}">
                  <a16:creationId xmlns:a16="http://schemas.microsoft.com/office/drawing/2014/main" id="{2C8118E2-3A2B-7BD0-36A3-6019D64D89CB}"/>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grpSp>
      <p:graphicFrame>
        <p:nvGraphicFramePr>
          <p:cNvPr id="16" name="Oggetto 15">
            <a:extLst>
              <a:ext uri="{FF2B5EF4-FFF2-40B4-BE49-F238E27FC236}">
                <a16:creationId xmlns:a16="http://schemas.microsoft.com/office/drawing/2014/main" id="{EA095155-1667-D2BB-EAB9-E103AAC3D308}"/>
              </a:ext>
            </a:extLst>
          </p:cNvPr>
          <p:cNvGraphicFramePr>
            <a:graphicFrameLocks noChangeAspect="1"/>
          </p:cNvGraphicFramePr>
          <p:nvPr>
            <p:extLst>
              <p:ext uri="{D42A27DB-BD31-4B8C-83A1-F6EECF244321}">
                <p14:modId xmlns:p14="http://schemas.microsoft.com/office/powerpoint/2010/main" val="2647995783"/>
              </p:ext>
            </p:extLst>
          </p:nvPr>
        </p:nvGraphicFramePr>
        <p:xfrm>
          <a:off x="386643" y="1851518"/>
          <a:ext cx="7277100" cy="4410075"/>
        </p:xfrm>
        <a:graphic>
          <a:graphicData uri="http://schemas.openxmlformats.org/presentationml/2006/ole">
            <mc:AlternateContent xmlns:mc="http://schemas.openxmlformats.org/markup-compatibility/2006">
              <mc:Choice xmlns:v="urn:schemas-microsoft-com:vml" Requires="v">
                <p:oleObj name="Worksheet" r:id="rId5" imgW="7277115" imgH="4410102" progId="Excel.Sheet.12">
                  <p:embed/>
                </p:oleObj>
              </mc:Choice>
              <mc:Fallback>
                <p:oleObj name="Worksheet" r:id="rId5" imgW="7277115" imgH="4410102" progId="Excel.Sheet.12">
                  <p:embed/>
                  <p:pic>
                    <p:nvPicPr>
                      <p:cNvPr id="0" name=""/>
                      <p:cNvPicPr/>
                      <p:nvPr/>
                    </p:nvPicPr>
                    <p:blipFill>
                      <a:blip r:embed="rId6"/>
                      <a:stretch>
                        <a:fillRect/>
                      </a:stretch>
                    </p:blipFill>
                    <p:spPr>
                      <a:xfrm>
                        <a:off x="386643" y="1851518"/>
                        <a:ext cx="7277100" cy="4410075"/>
                      </a:xfrm>
                      <a:prstGeom prst="rect">
                        <a:avLst/>
                      </a:prstGeom>
                    </p:spPr>
                  </p:pic>
                </p:oleObj>
              </mc:Fallback>
            </mc:AlternateContent>
          </a:graphicData>
        </a:graphic>
      </p:graphicFrame>
      <p:sp>
        <p:nvSpPr>
          <p:cNvPr id="17" name="CasellaDiTesto 1">
            <a:extLst>
              <a:ext uri="{FF2B5EF4-FFF2-40B4-BE49-F238E27FC236}">
                <a16:creationId xmlns:a16="http://schemas.microsoft.com/office/drawing/2014/main" id="{81058D0C-6A9F-A783-7E25-82918D3A114A}"/>
              </a:ext>
            </a:extLst>
          </p:cNvPr>
          <p:cNvSpPr txBox="1"/>
          <p:nvPr/>
        </p:nvSpPr>
        <p:spPr>
          <a:xfrm>
            <a:off x="8250936" y="2372106"/>
            <a:ext cx="3200400" cy="3504438"/>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it-IT" sz="1200" b="0" i="0" u="none" strike="noStrike" dirty="0">
                <a:solidFill>
                  <a:srgbClr val="3A6070"/>
                </a:solidFill>
                <a:effectLst/>
                <a:latin typeface="+mj-lt"/>
                <a:ea typeface="+mn-ea"/>
                <a:cs typeface="+mn-cs"/>
              </a:rPr>
              <a:t>(*) Tassati per trasparenza o a titolo d'imposta o esclusi prodotti durante il possesso della partecipazione.</a:t>
            </a:r>
            <a:r>
              <a:rPr lang="it-IT" sz="1200" dirty="0">
                <a:solidFill>
                  <a:srgbClr val="3A6070"/>
                </a:solidFill>
                <a:latin typeface="+mj-lt"/>
              </a:rPr>
              <a:t> </a:t>
            </a:r>
            <a:br>
              <a:rPr lang="it-IT" sz="1200" dirty="0">
                <a:solidFill>
                  <a:srgbClr val="3A6070"/>
                </a:solidFill>
                <a:latin typeface="+mj-lt"/>
              </a:rPr>
            </a:br>
            <a:r>
              <a:rPr lang="it-IT" sz="1200" b="0" i="0" u="none" strike="noStrike" dirty="0">
                <a:solidFill>
                  <a:srgbClr val="3A6070"/>
                </a:solidFill>
                <a:effectLst/>
                <a:latin typeface="+mj-lt"/>
                <a:ea typeface="+mn-ea"/>
                <a:cs typeface="+mn-cs"/>
              </a:rPr>
              <a:t>(**) Determinato senza applicare l'articolo 68, comma 6, TUIR.</a:t>
            </a:r>
            <a:r>
              <a:rPr lang="it-IT" sz="1200" dirty="0">
                <a:solidFill>
                  <a:srgbClr val="3A6070"/>
                </a:solidFill>
                <a:latin typeface="+mj-lt"/>
              </a:rPr>
              <a:t> </a:t>
            </a:r>
            <a:br>
              <a:rPr lang="it-IT" sz="1200" dirty="0">
                <a:solidFill>
                  <a:srgbClr val="3A6070"/>
                </a:solidFill>
                <a:latin typeface="+mj-lt"/>
              </a:rPr>
            </a:br>
            <a:r>
              <a:rPr lang="it-IT" sz="1200" b="0" i="0" u="none" strike="noStrike" dirty="0">
                <a:solidFill>
                  <a:srgbClr val="3A6070"/>
                </a:solidFill>
                <a:effectLst/>
                <a:latin typeface="+mj-lt"/>
                <a:ea typeface="+mn-ea"/>
                <a:cs typeface="+mn-cs"/>
              </a:rPr>
              <a:t>(***) Esclusa  da tassazione se l'immobile è posseduto da almeno 5 anni; facoltà di applicazione dell'imposta sostitutiva del 26%. Si aggiunge al costo della partecipazione dei soci superstiti se tassata per trasparenza nei loro confronti; altrimenti (caso di esclusione da tassazione o di tassazione a titolo d'imposta) non concorrerà a formare il reddito dei soci superstiti anche a seguito dell'annullamento delle loro partecipazioni. A differenza che nelle società di persone commerciali, il reddito attribuito al socio receduto non è deducibile dal reddito della società semplice.</a:t>
            </a:r>
            <a:r>
              <a:rPr lang="it-IT" sz="1200" dirty="0">
                <a:solidFill>
                  <a:srgbClr val="3A6070"/>
                </a:solidFill>
                <a:latin typeface="+mj-lt"/>
              </a:rPr>
              <a:t> </a:t>
            </a:r>
          </a:p>
        </p:txBody>
      </p:sp>
      <p:sp>
        <p:nvSpPr>
          <p:cNvPr id="5" name="Segnaposto numero diapositiva 4">
            <a:extLst>
              <a:ext uri="{FF2B5EF4-FFF2-40B4-BE49-F238E27FC236}">
                <a16:creationId xmlns:a16="http://schemas.microsoft.com/office/drawing/2014/main" id="{F61D04EF-CB40-8A4F-A3F2-9CD9D90FE65F}"/>
              </a:ext>
            </a:extLst>
          </p:cNvPr>
          <p:cNvSpPr txBox="1">
            <a:spLocks/>
          </p:cNvSpPr>
          <p:nvPr/>
        </p:nvSpPr>
        <p:spPr>
          <a:xfrm>
            <a:off x="4724400" y="6492875"/>
            <a:ext cx="27432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4DF3CCD-49C5-1943-858D-C43F8813D6D2}" type="slidenum">
              <a:rPr lang="it-IT" smtClean="0">
                <a:solidFill>
                  <a:schemeClr val="bg1"/>
                </a:solidFill>
              </a:rPr>
              <a:pPr algn="ctr"/>
              <a:t>24</a:t>
            </a:fld>
            <a:endParaRPr lang="it-IT" dirty="0">
              <a:solidFill>
                <a:schemeClr val="bg1"/>
              </a:solidFill>
            </a:endParaRPr>
          </a:p>
        </p:txBody>
      </p:sp>
    </p:spTree>
    <p:extLst>
      <p:ext uri="{BB962C8B-B14F-4D97-AF65-F5344CB8AC3E}">
        <p14:creationId xmlns:p14="http://schemas.microsoft.com/office/powerpoint/2010/main" val="8445487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2"/>
          <a:stretch>
            <a:fillRect/>
          </a:stretch>
        </p:blipFill>
        <p:spPr>
          <a:xfrm>
            <a:off x="5660616" y="6471115"/>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3"/>
          <a:stretch>
            <a:fillRect/>
          </a:stretch>
        </p:blipFill>
        <p:spPr>
          <a:xfrm>
            <a:off x="139849" y="-24226"/>
            <a:ext cx="11933444" cy="1097528"/>
          </a:xfrm>
          <a:prstGeom prst="rect">
            <a:avLst/>
          </a:prstGeom>
        </p:spPr>
      </p:pic>
      <p:sp>
        <p:nvSpPr>
          <p:cNvPr id="17" name="CasellaDiTesto 16">
            <a:extLst>
              <a:ext uri="{FF2B5EF4-FFF2-40B4-BE49-F238E27FC236}">
                <a16:creationId xmlns:a16="http://schemas.microsoft.com/office/drawing/2014/main" id="{7B448049-4C58-9E42-B562-097F120C109C}"/>
              </a:ext>
            </a:extLst>
          </p:cNvPr>
          <p:cNvSpPr txBox="1"/>
          <p:nvPr/>
        </p:nvSpPr>
        <p:spPr>
          <a:xfrm>
            <a:off x="3866606" y="301209"/>
            <a:ext cx="484196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13" name="CasellaDiTesto 12">
            <a:extLst>
              <a:ext uri="{FF2B5EF4-FFF2-40B4-BE49-F238E27FC236}">
                <a16:creationId xmlns:a16="http://schemas.microsoft.com/office/drawing/2014/main" id="{C7A83AAC-01EC-8745-9D48-15B07C0CAC9E}"/>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pic>
        <p:nvPicPr>
          <p:cNvPr id="16" name="Immagine 15">
            <a:extLst>
              <a:ext uri="{FF2B5EF4-FFF2-40B4-BE49-F238E27FC236}">
                <a16:creationId xmlns:a16="http://schemas.microsoft.com/office/drawing/2014/main" id="{0B6FE6C6-914A-7747-83BF-F724EB785076}"/>
              </a:ext>
            </a:extLst>
          </p:cNvPr>
          <p:cNvPicPr>
            <a:picLocks noChangeAspect="1"/>
          </p:cNvPicPr>
          <p:nvPr/>
        </p:nvPicPr>
        <p:blipFill>
          <a:blip r:embed="rId4"/>
          <a:stretch>
            <a:fillRect/>
          </a:stretch>
        </p:blipFill>
        <p:spPr>
          <a:xfrm>
            <a:off x="2032862" y="3136416"/>
            <a:ext cx="814211" cy="606504"/>
          </a:xfrm>
          <a:prstGeom prst="rect">
            <a:avLst/>
          </a:prstGeom>
        </p:spPr>
      </p:pic>
      <p:sp>
        <p:nvSpPr>
          <p:cNvPr id="12" name="CasellaDiTesto 11">
            <a:extLst>
              <a:ext uri="{FF2B5EF4-FFF2-40B4-BE49-F238E27FC236}">
                <a16:creationId xmlns:a16="http://schemas.microsoft.com/office/drawing/2014/main" id="{4852F5D9-BD4D-1C41-8F80-24F0C1EB4D94}"/>
              </a:ext>
            </a:extLst>
          </p:cNvPr>
          <p:cNvSpPr txBox="1"/>
          <p:nvPr/>
        </p:nvSpPr>
        <p:spPr>
          <a:xfrm>
            <a:off x="2373570" y="3108413"/>
            <a:ext cx="7982696" cy="623889"/>
          </a:xfrm>
          <a:prstGeom prst="rect">
            <a:avLst/>
          </a:prstGeom>
          <a:noFill/>
        </p:spPr>
        <p:txBody>
          <a:bodyPr wrap="square" rtlCol="0">
            <a:spAutoFit/>
          </a:bodyPr>
          <a:lstStyle/>
          <a:p>
            <a:pPr marL="9543" lvl="0" algn="ctr">
              <a:lnSpc>
                <a:spcPts val="4400"/>
              </a:lnSpc>
              <a:spcBef>
                <a:spcPts val="75"/>
              </a:spcBef>
              <a:defRPr/>
            </a:pPr>
            <a:r>
              <a:rPr lang="it-IT" sz="3200" b="1" spc="-4" dirty="0">
                <a:solidFill>
                  <a:srgbClr val="004C6C"/>
                </a:solidFill>
                <a:latin typeface="CeraCY-Bold ☞" panose="020B0600000000000000" pitchFamily="34" charset="0"/>
                <a:cs typeface="Calibri" panose="020F0502020204030204" pitchFamily="34" charset="0"/>
              </a:rPr>
              <a:t>MORTE DEL SOCIO</a:t>
            </a:r>
          </a:p>
        </p:txBody>
      </p:sp>
      <p:sp>
        <p:nvSpPr>
          <p:cNvPr id="2" name="Segnaposto numero diapositiva 1">
            <a:extLst>
              <a:ext uri="{FF2B5EF4-FFF2-40B4-BE49-F238E27FC236}">
                <a16:creationId xmlns:a16="http://schemas.microsoft.com/office/drawing/2014/main" id="{37CC0442-0796-1A48-DB84-FBCB697AA0B9}"/>
              </a:ext>
            </a:extLst>
          </p:cNvPr>
          <p:cNvSpPr>
            <a:spLocks noGrp="1"/>
          </p:cNvSpPr>
          <p:nvPr>
            <p:ph type="sldNum" sz="quarter" idx="12"/>
          </p:nvPr>
        </p:nvSpPr>
        <p:spPr/>
        <p:txBody>
          <a:bodyPr/>
          <a:lstStyle/>
          <a:p>
            <a:fld id="{54DF3CCD-49C5-1943-858D-C43F8813D6D2}" type="slidenum">
              <a:rPr lang="it-IT" smtClean="0"/>
              <a:pPr/>
              <a:t>25</a:t>
            </a:fld>
            <a:endParaRPr lang="it-IT" dirty="0"/>
          </a:p>
        </p:txBody>
      </p:sp>
    </p:spTree>
    <p:extLst>
      <p:ext uri="{BB962C8B-B14F-4D97-AF65-F5344CB8AC3E}">
        <p14:creationId xmlns:p14="http://schemas.microsoft.com/office/powerpoint/2010/main" val="18542662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793101AB-940C-6141-A3A5-AD768CAE01F7}"/>
              </a:ext>
            </a:extLst>
          </p:cNvPr>
          <p:cNvPicPr>
            <a:picLocks noChangeAspect="1"/>
          </p:cNvPicPr>
          <p:nvPr/>
        </p:nvPicPr>
        <p:blipFill>
          <a:blip r:embed="rId3"/>
          <a:stretch>
            <a:fillRect/>
          </a:stretch>
        </p:blipFill>
        <p:spPr>
          <a:xfrm>
            <a:off x="1108443" y="1035999"/>
            <a:ext cx="814211" cy="606504"/>
          </a:xfrm>
          <a:prstGeom prst="rect">
            <a:avLst/>
          </a:prstGeom>
        </p:spPr>
      </p:pic>
      <p:sp>
        <p:nvSpPr>
          <p:cNvPr id="8" name="CasellaDiTesto 7">
            <a:extLst>
              <a:ext uri="{FF2B5EF4-FFF2-40B4-BE49-F238E27FC236}">
                <a16:creationId xmlns:a16="http://schemas.microsoft.com/office/drawing/2014/main" id="{9E5955A8-5012-51BE-8447-0AF3322FF3F2}"/>
              </a:ext>
            </a:extLst>
          </p:cNvPr>
          <p:cNvSpPr txBox="1"/>
          <p:nvPr/>
        </p:nvSpPr>
        <p:spPr>
          <a:xfrm>
            <a:off x="362552" y="1799171"/>
            <a:ext cx="1310268" cy="276999"/>
          </a:xfrm>
          <a:prstGeom prst="rect">
            <a:avLst/>
          </a:prstGeom>
          <a:noFill/>
        </p:spPr>
        <p:txBody>
          <a:bodyPr wrap="square">
            <a:spAutoFit/>
          </a:bodyPr>
          <a:lstStyle/>
          <a:p>
            <a:r>
              <a:rPr lang="it-IT" sz="1200" b="1" dirty="0">
                <a:solidFill>
                  <a:srgbClr val="004C6C"/>
                </a:solidFill>
                <a:latin typeface="CeraPRO-Light ☞" panose="020B0300000000000000"/>
              </a:rPr>
              <a:t>Codice civile</a:t>
            </a:r>
          </a:p>
        </p:txBody>
      </p:sp>
      <p:sp>
        <p:nvSpPr>
          <p:cNvPr id="7" name="Titolo 6">
            <a:extLst>
              <a:ext uri="{FF2B5EF4-FFF2-40B4-BE49-F238E27FC236}">
                <a16:creationId xmlns:a16="http://schemas.microsoft.com/office/drawing/2014/main" id="{68DA6822-E39C-4E79-8B63-5C5E15564744}"/>
              </a:ext>
            </a:extLst>
          </p:cNvPr>
          <p:cNvSpPr>
            <a:spLocks noGrp="1"/>
          </p:cNvSpPr>
          <p:nvPr>
            <p:ph type="title"/>
          </p:nvPr>
        </p:nvSpPr>
        <p:spPr>
          <a:xfrm>
            <a:off x="1017686" y="1029457"/>
            <a:ext cx="10401955" cy="527653"/>
          </a:xfrm>
        </p:spPr>
        <p:txBody>
          <a:bodyPr/>
          <a:lstStyle/>
          <a:p>
            <a:pPr algn="ctr"/>
            <a:r>
              <a:rPr lang="it-IT" b="0" dirty="0">
                <a:latin typeface="CeraCY-Medium ☞"/>
              </a:rPr>
              <a:t>DIRITTO DEGLI EREDI </a:t>
            </a:r>
            <a:r>
              <a:rPr lang="it-IT" b="0" u="sng" dirty="0">
                <a:latin typeface="CeraCY-Medium ☞"/>
              </a:rPr>
              <a:t>SOLO</a:t>
            </a:r>
            <a:r>
              <a:rPr lang="it-IT" b="0" dirty="0">
                <a:latin typeface="CeraCY-Medium ☞"/>
              </a:rPr>
              <a:t> ALLA LIQUIDAZIONE DELLA QUOTA</a:t>
            </a:r>
          </a:p>
        </p:txBody>
      </p:sp>
      <p:sp>
        <p:nvSpPr>
          <p:cNvPr id="4" name="Segnaposto testo 3">
            <a:extLst>
              <a:ext uri="{FF2B5EF4-FFF2-40B4-BE49-F238E27FC236}">
                <a16:creationId xmlns:a16="http://schemas.microsoft.com/office/drawing/2014/main" id="{7CBEC87F-A505-4339-B6D4-3DF6820DF1EF}"/>
              </a:ext>
            </a:extLst>
          </p:cNvPr>
          <p:cNvSpPr>
            <a:spLocks noGrp="1"/>
          </p:cNvSpPr>
          <p:nvPr>
            <p:ph type="body" sz="quarter" idx="4294967295"/>
          </p:nvPr>
        </p:nvSpPr>
        <p:spPr>
          <a:xfrm>
            <a:off x="1981451" y="1760903"/>
            <a:ext cx="9438189" cy="1104846"/>
          </a:xfrm>
          <a:solidFill>
            <a:schemeClr val="bg1"/>
          </a:solidFill>
        </p:spPr>
        <p:txBody>
          <a:bodyPr vert="horz" lIns="104287" tIns="52144" rIns="104287" bIns="52144" rtlCol="0">
            <a:noAutofit/>
          </a:bodyPr>
          <a:lstStyle/>
          <a:p>
            <a:pPr marL="177800" lvl="1" indent="-177800" defTabSz="179388">
              <a:buFont typeface="Wingdings" panose="05000000000000000000" pitchFamily="2" charset="2"/>
              <a:buChar char="q"/>
            </a:pPr>
            <a:r>
              <a:rPr lang="it-IT" sz="1400" b="1" dirty="0">
                <a:solidFill>
                  <a:srgbClr val="004C6C"/>
                </a:solidFill>
                <a:latin typeface="CeraPRO-Light ☞" panose="020B0300000000000000"/>
              </a:rPr>
              <a:t>Art. 2284, c.c. </a:t>
            </a:r>
            <a:r>
              <a:rPr lang="it-IT" sz="1400" dirty="0">
                <a:solidFill>
                  <a:srgbClr val="004C6C"/>
                </a:solidFill>
                <a:latin typeface="CeraPRO-Light ☞" panose="020B0300000000000000"/>
              </a:rPr>
              <a:t>Salvo contraria disposizione del contratto sociale, in caso di morte di uno dei soci, gli altri devono liquidare la quota agli eredi, a meno che preferiscano sciogliere la società, ovvero continuarla con gli eredi stessi e questi vi acconsentano.</a:t>
            </a:r>
          </a:p>
          <a:p>
            <a:pPr marL="177800" lvl="1" indent="-177800" defTabSz="179388">
              <a:buFont typeface="Wingdings" panose="05000000000000000000" pitchFamily="2" charset="2"/>
              <a:buChar char="q"/>
            </a:pPr>
            <a:r>
              <a:rPr lang="it-IT" sz="1400" b="1" dirty="0">
                <a:solidFill>
                  <a:srgbClr val="004C6C"/>
                </a:solidFill>
                <a:latin typeface="CeraPRO-Light ☞" panose="020B0300000000000000"/>
              </a:rPr>
              <a:t>Art. 2284, c.c</a:t>
            </a:r>
            <a:r>
              <a:rPr lang="it-IT" sz="1400" dirty="0">
                <a:solidFill>
                  <a:srgbClr val="004C6C"/>
                </a:solidFill>
                <a:latin typeface="CeraPRO-Light ☞" panose="020B0300000000000000"/>
              </a:rPr>
              <a:t>. Nei casi in cui il rapporto sociale si scioglie limitatamente a un socio, questi o i suoi eredi hanno diritto soltanto ad una somma di danaro che rappresenti il valore della quota.</a:t>
            </a:r>
          </a:p>
        </p:txBody>
      </p:sp>
      <p:sp>
        <p:nvSpPr>
          <p:cNvPr id="10" name="CasellaDiTesto 9">
            <a:extLst>
              <a:ext uri="{FF2B5EF4-FFF2-40B4-BE49-F238E27FC236}">
                <a16:creationId xmlns:a16="http://schemas.microsoft.com/office/drawing/2014/main" id="{9F00D5D7-0738-1FD4-3336-279445B3ACC6}"/>
              </a:ext>
            </a:extLst>
          </p:cNvPr>
          <p:cNvSpPr txBox="1"/>
          <p:nvPr/>
        </p:nvSpPr>
        <p:spPr>
          <a:xfrm>
            <a:off x="1981451" y="5135646"/>
            <a:ext cx="9438189" cy="1104846"/>
          </a:xfrm>
          <a:prstGeom prst="rect">
            <a:avLst/>
          </a:prstGeom>
          <a:solidFill>
            <a:schemeClr val="bg1"/>
          </a:solidFill>
        </p:spPr>
        <p:txBody>
          <a:bodyPr lIns="104287" tIns="52144" rIns="104287" bIns="52144">
            <a:noAutofit/>
          </a:bodyPr>
          <a:lstStyle>
            <a:lvl1pPr marL="234647" indent="-234647">
              <a:spcBef>
                <a:spcPts val="496"/>
              </a:spcBef>
              <a:buClr>
                <a:srgbClr val="2D4976"/>
              </a:buClr>
              <a:buSzPct val="85000"/>
              <a:buFont typeface="Arial" panose="020B0604020202020204" pitchFamily="34" charset="0"/>
              <a:buChar char="•"/>
              <a:defRPr kumimoji="0" sz="2250">
                <a:solidFill>
                  <a:srgbClr val="2D4976"/>
                </a:solidFill>
                <a:latin typeface="Century Gothic" panose="020B0502020202020204" pitchFamily="34" charset="0"/>
              </a:defRPr>
            </a:lvl1pPr>
            <a:lvl2pPr marL="469293" lvl="1" indent="-195539" algn="just">
              <a:spcBef>
                <a:spcPts val="316"/>
              </a:spcBef>
              <a:buClr>
                <a:srgbClr val="2D4976"/>
              </a:buClr>
              <a:buSzPct val="85000"/>
              <a:buFont typeface="Wingdings" panose="05000000000000000000" pitchFamily="2" charset="2"/>
              <a:buChar char="§"/>
              <a:defRPr kumimoji="0" sz="1300" b="0" i="0">
                <a:solidFill>
                  <a:srgbClr val="2D4976"/>
                </a:solidFill>
                <a:effectLst/>
                <a:latin typeface="Century Gothic" panose="020B0502020202020204" pitchFamily="34" charset="0"/>
              </a:defRPr>
            </a:lvl2pPr>
            <a:lvl3pPr marL="703940" indent="-195539">
              <a:spcBef>
                <a:spcPts val="316"/>
              </a:spcBef>
              <a:buClr>
                <a:srgbClr val="2D4976"/>
              </a:buClr>
              <a:buSzPct val="85000"/>
              <a:buFont typeface="Arial" panose="020B0604020202020204" pitchFamily="34" charset="0"/>
              <a:buChar char="•"/>
              <a:defRPr kumimoji="0" sz="1725">
                <a:solidFill>
                  <a:srgbClr val="2D4976"/>
                </a:solidFill>
                <a:latin typeface="Century Gothic" panose="020B0502020202020204" pitchFamily="34" charset="0"/>
              </a:defRPr>
            </a:lvl3pPr>
            <a:lvl4pPr marL="938586" indent="-195539">
              <a:spcBef>
                <a:spcPts val="316"/>
              </a:spcBef>
              <a:buClr>
                <a:srgbClr val="2D4976"/>
              </a:buClr>
              <a:buSzPct val="80000"/>
              <a:buFont typeface="Arial" panose="020B0604020202020204" pitchFamily="34" charset="0"/>
              <a:buChar char="•"/>
              <a:defRPr kumimoji="0" sz="1725">
                <a:solidFill>
                  <a:srgbClr val="2D4976"/>
                </a:solidFill>
                <a:latin typeface="Century Gothic" panose="020B0502020202020204" pitchFamily="34" charset="0"/>
              </a:defRPr>
            </a:lvl4pPr>
            <a:lvl5pPr marL="1173233" indent="-195539">
              <a:spcBef>
                <a:spcPts val="316"/>
              </a:spcBef>
              <a:buClr>
                <a:srgbClr val="2D4976"/>
              </a:buClr>
              <a:buFont typeface="Arial" panose="020B0604020202020204" pitchFamily="34" charset="0"/>
              <a:buChar char="•"/>
              <a:defRPr kumimoji="0" sz="1725">
                <a:solidFill>
                  <a:srgbClr val="2D4976"/>
                </a:solidFill>
                <a:latin typeface="Century Gothic" panose="020B0502020202020204" pitchFamily="34" charset="0"/>
              </a:defRPr>
            </a:lvl5pPr>
            <a:lvl6pPr marL="1407879" indent="-195539">
              <a:spcBef>
                <a:spcPts val="316"/>
              </a:spcBef>
              <a:buClr>
                <a:schemeClr val="accent3"/>
              </a:buClr>
              <a:buChar char="•"/>
              <a:defRPr kumimoji="0" sz="1575" baseline="0"/>
            </a:lvl6pPr>
            <a:lvl7pPr marL="1642526" indent="-195539">
              <a:spcBef>
                <a:spcPts val="316"/>
              </a:spcBef>
              <a:buClr>
                <a:schemeClr val="accent2"/>
              </a:buClr>
              <a:buChar char="•"/>
              <a:defRPr kumimoji="0" sz="1575"/>
            </a:lvl7pPr>
            <a:lvl8pPr marL="1877172" indent="-195539">
              <a:spcBef>
                <a:spcPts val="316"/>
              </a:spcBef>
              <a:buClr>
                <a:schemeClr val="accent1">
                  <a:tint val="60000"/>
                </a:schemeClr>
              </a:buClr>
              <a:buChar char="•"/>
              <a:defRPr kumimoji="0" sz="1575"/>
            </a:lvl8pPr>
            <a:lvl9pPr marL="2111819" indent="-195539">
              <a:spcBef>
                <a:spcPts val="316"/>
              </a:spcBef>
              <a:buClr>
                <a:schemeClr val="accent2">
                  <a:tint val="60000"/>
                </a:schemeClr>
              </a:buClr>
              <a:buChar char="•"/>
              <a:defRPr kumimoji="0" sz="1575"/>
            </a:lvl9pPr>
          </a:lstStyle>
          <a:p>
            <a:pPr>
              <a:buFont typeface="Wingdings" panose="05000000000000000000" pitchFamily="2" charset="2"/>
              <a:buChar char="q"/>
            </a:pPr>
            <a:r>
              <a:rPr lang="it-IT" sz="1400" dirty="0">
                <a:solidFill>
                  <a:srgbClr val="004C6C"/>
                </a:solidFill>
                <a:latin typeface="CeraPRO-Light ☞" panose="020B0300000000000000"/>
              </a:rPr>
              <a:t>E’ valida la clausola, contenuta nel contratto sociale, che attribuisca ai soci superstiti la </a:t>
            </a:r>
            <a:r>
              <a:rPr lang="it-IT" sz="1400" b="1" dirty="0">
                <a:solidFill>
                  <a:srgbClr val="004C6C"/>
                </a:solidFill>
                <a:latin typeface="CeraPRO-Light ☞" panose="020B0300000000000000"/>
              </a:rPr>
              <a:t>facoltà</a:t>
            </a:r>
            <a:r>
              <a:rPr lang="it-IT" sz="1400" dirty="0">
                <a:solidFill>
                  <a:srgbClr val="004C6C"/>
                </a:solidFill>
                <a:latin typeface="CeraPRO-Light ☞" panose="020B0300000000000000"/>
              </a:rPr>
              <a:t> </a:t>
            </a:r>
            <a:r>
              <a:rPr lang="it-IT" sz="1400" b="1" dirty="0">
                <a:solidFill>
                  <a:srgbClr val="004C6C"/>
                </a:solidFill>
                <a:latin typeface="CeraPRO-Light ☞" panose="020B0300000000000000"/>
              </a:rPr>
              <a:t>di continuare </a:t>
            </a:r>
            <a:r>
              <a:rPr lang="it-IT" sz="1400" dirty="0">
                <a:solidFill>
                  <a:srgbClr val="004C6C"/>
                </a:solidFill>
                <a:latin typeface="CeraPRO-Light ☞" panose="020B0300000000000000"/>
              </a:rPr>
              <a:t>la società con gli eredi del socio deceduto, </a:t>
            </a:r>
            <a:r>
              <a:rPr lang="it-IT" sz="1400" b="1" dirty="0">
                <a:solidFill>
                  <a:srgbClr val="004C6C"/>
                </a:solidFill>
                <a:latin typeface="CeraPRO-Light ☞" panose="020B0300000000000000"/>
              </a:rPr>
              <a:t>così imponendo a questi ultimi</a:t>
            </a:r>
            <a:r>
              <a:rPr lang="it-IT" sz="1400" dirty="0">
                <a:solidFill>
                  <a:srgbClr val="004C6C"/>
                </a:solidFill>
                <a:latin typeface="CeraPRO-Light ☞" panose="020B0300000000000000"/>
              </a:rPr>
              <a:t>, ove la facoltà sia esercitata, l'obbligo di proseguire l'attività sociale del loro dante causa, fermo restando che la continuazione della società da parte di questi ultimi </a:t>
            </a:r>
            <a:r>
              <a:rPr lang="it-IT" sz="1400" u="sng" dirty="0">
                <a:solidFill>
                  <a:srgbClr val="004C6C"/>
                </a:solidFill>
                <a:latin typeface="CeraPRO-Light ☞" panose="020B0300000000000000"/>
              </a:rPr>
              <a:t>non avviene "</a:t>
            </a:r>
            <a:r>
              <a:rPr lang="it-IT" sz="1400" i="1" u="sng" dirty="0" err="1">
                <a:solidFill>
                  <a:srgbClr val="004C6C"/>
                </a:solidFill>
                <a:latin typeface="CeraPRO-Light ☞" panose="020B0300000000000000"/>
              </a:rPr>
              <a:t>mortis</a:t>
            </a:r>
            <a:r>
              <a:rPr lang="it-IT" sz="1400" i="1" u="sng" dirty="0">
                <a:solidFill>
                  <a:srgbClr val="004C6C"/>
                </a:solidFill>
                <a:latin typeface="CeraPRO-Light ☞" panose="020B0300000000000000"/>
              </a:rPr>
              <a:t> causa</a:t>
            </a:r>
            <a:r>
              <a:rPr lang="it-IT" sz="1400" dirty="0">
                <a:solidFill>
                  <a:srgbClr val="004C6C"/>
                </a:solidFill>
                <a:latin typeface="CeraPRO-Light ☞" panose="020B0300000000000000"/>
              </a:rPr>
              <a:t>", ma in virtù dell'accordo "</a:t>
            </a:r>
            <a:r>
              <a:rPr lang="it-IT" sz="1400" i="1" dirty="0">
                <a:solidFill>
                  <a:srgbClr val="004C6C"/>
                </a:solidFill>
                <a:latin typeface="CeraPRO-Light ☞" panose="020B0300000000000000"/>
              </a:rPr>
              <a:t>inter </a:t>
            </a:r>
            <a:r>
              <a:rPr lang="it-IT" sz="1400" i="1" dirty="0" err="1">
                <a:solidFill>
                  <a:srgbClr val="004C6C"/>
                </a:solidFill>
                <a:latin typeface="CeraPRO-Light ☞" panose="020B0300000000000000"/>
              </a:rPr>
              <a:t>vivos</a:t>
            </a:r>
            <a:r>
              <a:rPr lang="it-IT" sz="1400" dirty="0">
                <a:solidFill>
                  <a:srgbClr val="004C6C"/>
                </a:solidFill>
                <a:latin typeface="CeraPRO-Light ☞" panose="020B0300000000000000"/>
              </a:rPr>
              <a:t>" intercorso con i soci superstiti, che può manifestarsi anche per il tramite di comportamenti concludenti.</a:t>
            </a:r>
          </a:p>
        </p:txBody>
      </p:sp>
      <p:sp>
        <p:nvSpPr>
          <p:cNvPr id="11" name="CasellaDiTesto 10">
            <a:extLst>
              <a:ext uri="{FF2B5EF4-FFF2-40B4-BE49-F238E27FC236}">
                <a16:creationId xmlns:a16="http://schemas.microsoft.com/office/drawing/2014/main" id="{373F181A-E64A-BE16-A204-604182C2FFD4}"/>
              </a:ext>
            </a:extLst>
          </p:cNvPr>
          <p:cNvSpPr txBox="1"/>
          <p:nvPr/>
        </p:nvSpPr>
        <p:spPr>
          <a:xfrm>
            <a:off x="362552" y="5135647"/>
            <a:ext cx="1310268" cy="646331"/>
          </a:xfrm>
          <a:prstGeom prst="rect">
            <a:avLst/>
          </a:prstGeom>
          <a:noFill/>
        </p:spPr>
        <p:txBody>
          <a:bodyPr wrap="square">
            <a:spAutoFit/>
          </a:bodyPr>
          <a:lstStyle/>
          <a:p>
            <a:r>
              <a:rPr lang="it-IT" sz="1200" b="1" dirty="0">
                <a:solidFill>
                  <a:srgbClr val="004C6C"/>
                </a:solidFill>
                <a:latin typeface="CeraPRO-Light ☞" panose="020B0300000000000000"/>
              </a:rPr>
              <a:t>Cassazione, sentenza n. 15686 del 2020</a:t>
            </a:r>
          </a:p>
        </p:txBody>
      </p:sp>
      <p:sp>
        <p:nvSpPr>
          <p:cNvPr id="12" name="Segnaposto testo 3">
            <a:extLst>
              <a:ext uri="{FF2B5EF4-FFF2-40B4-BE49-F238E27FC236}">
                <a16:creationId xmlns:a16="http://schemas.microsoft.com/office/drawing/2014/main" id="{EB9D058B-B05A-3032-1534-2475B5C87397}"/>
              </a:ext>
            </a:extLst>
          </p:cNvPr>
          <p:cNvSpPr txBox="1">
            <a:spLocks/>
          </p:cNvSpPr>
          <p:nvPr/>
        </p:nvSpPr>
        <p:spPr>
          <a:xfrm>
            <a:off x="1981451" y="3042024"/>
            <a:ext cx="9438189" cy="906288"/>
          </a:xfrm>
          <a:prstGeom prst="rect">
            <a:avLst/>
          </a:prstGeom>
          <a:solidFill>
            <a:schemeClr val="bg1"/>
          </a:solidFill>
        </p:spPr>
        <p:txBody>
          <a:bodyPr lIns="104287" tIns="52144" rIns="104287" bIns="52144">
            <a:noAutofit/>
          </a:bodyPr>
          <a:lstStyle>
            <a:defPPr>
              <a:defRPr lang="it-IT"/>
            </a:defPPr>
            <a:lvl1pPr marL="234647" indent="-234647" defTabSz="914400">
              <a:spcBef>
                <a:spcPts val="496"/>
              </a:spcBef>
              <a:buClr>
                <a:srgbClr val="2D4976"/>
              </a:buClr>
              <a:buSzPct val="85000"/>
              <a:buFont typeface="Arial" panose="020B0604020202020204" pitchFamily="34" charset="0"/>
              <a:buChar char="•"/>
              <a:defRPr kumimoji="0" sz="1200">
                <a:solidFill>
                  <a:srgbClr val="2D4976"/>
                </a:solidFill>
                <a:latin typeface="Century Gothic" panose="020B0502020202020204" pitchFamily="34" charset="0"/>
              </a:defRPr>
            </a:lvl1pPr>
            <a:lvl2pPr marL="469293" indent="-195539">
              <a:spcBef>
                <a:spcPts val="316"/>
              </a:spcBef>
              <a:buClr>
                <a:srgbClr val="2D4976"/>
              </a:buClr>
              <a:buSzPct val="85000"/>
              <a:buFont typeface="Arial" panose="020B0604020202020204" pitchFamily="34" charset="0"/>
              <a:buChar char="•"/>
              <a:defRPr kumimoji="0" sz="2025">
                <a:solidFill>
                  <a:srgbClr val="2D4976"/>
                </a:solidFill>
                <a:latin typeface="Century Gothic" panose="020B0502020202020204" pitchFamily="34" charset="0"/>
              </a:defRPr>
            </a:lvl2pPr>
            <a:lvl3pPr marL="703940" indent="-195539">
              <a:spcBef>
                <a:spcPts val="316"/>
              </a:spcBef>
              <a:buClr>
                <a:srgbClr val="2D4976"/>
              </a:buClr>
              <a:buSzPct val="85000"/>
              <a:buFont typeface="Arial" panose="020B0604020202020204" pitchFamily="34" charset="0"/>
              <a:buChar char="•"/>
              <a:defRPr kumimoji="0" sz="1725">
                <a:solidFill>
                  <a:srgbClr val="2D4976"/>
                </a:solidFill>
                <a:latin typeface="Century Gothic" panose="020B0502020202020204" pitchFamily="34" charset="0"/>
              </a:defRPr>
            </a:lvl3pPr>
            <a:lvl4pPr marL="938586" indent="-195539">
              <a:spcBef>
                <a:spcPts val="316"/>
              </a:spcBef>
              <a:buClr>
                <a:srgbClr val="2D4976"/>
              </a:buClr>
              <a:buSzPct val="80000"/>
              <a:buFont typeface="Arial" panose="020B0604020202020204" pitchFamily="34" charset="0"/>
              <a:buChar char="•"/>
              <a:defRPr kumimoji="0" sz="1725">
                <a:solidFill>
                  <a:srgbClr val="2D4976"/>
                </a:solidFill>
                <a:latin typeface="Century Gothic" panose="020B0502020202020204" pitchFamily="34" charset="0"/>
              </a:defRPr>
            </a:lvl4pPr>
            <a:lvl5pPr marL="1173233" indent="-195539">
              <a:spcBef>
                <a:spcPts val="316"/>
              </a:spcBef>
              <a:buClr>
                <a:srgbClr val="2D4976"/>
              </a:buClr>
              <a:buFont typeface="Arial" panose="020B0604020202020204" pitchFamily="34" charset="0"/>
              <a:buChar char="•"/>
              <a:defRPr kumimoji="0" sz="1725">
                <a:solidFill>
                  <a:srgbClr val="2D4976"/>
                </a:solidFill>
                <a:latin typeface="Century Gothic" panose="020B0502020202020204" pitchFamily="34" charset="0"/>
              </a:defRPr>
            </a:lvl5pPr>
            <a:lvl6pPr marL="1407879" indent="-195539">
              <a:spcBef>
                <a:spcPts val="316"/>
              </a:spcBef>
              <a:buClr>
                <a:schemeClr val="accent3"/>
              </a:buClr>
              <a:buChar char="•"/>
              <a:defRPr kumimoji="0" sz="1575" baseline="0"/>
            </a:lvl6pPr>
            <a:lvl7pPr marL="1642526" indent="-195539">
              <a:spcBef>
                <a:spcPts val="316"/>
              </a:spcBef>
              <a:buClr>
                <a:schemeClr val="accent2"/>
              </a:buClr>
              <a:buChar char="•"/>
              <a:defRPr kumimoji="0" sz="1575"/>
            </a:lvl7pPr>
            <a:lvl8pPr marL="1877172" indent="-195539">
              <a:spcBef>
                <a:spcPts val="316"/>
              </a:spcBef>
              <a:buClr>
                <a:schemeClr val="accent1">
                  <a:tint val="60000"/>
                </a:schemeClr>
              </a:buClr>
              <a:buChar char="•"/>
              <a:defRPr kumimoji="0" sz="1575"/>
            </a:lvl8pPr>
            <a:lvl9pPr marL="2111819" indent="-195539">
              <a:spcBef>
                <a:spcPts val="316"/>
              </a:spcBef>
              <a:buClr>
                <a:schemeClr val="accent2">
                  <a:tint val="60000"/>
                </a:schemeClr>
              </a:buClr>
              <a:buChar char="•"/>
              <a:defRPr kumimoji="0" sz="1575"/>
            </a:lvl9pPr>
          </a:lstStyle>
          <a:p>
            <a:pPr marL="195263" lvl="1" indent="-195263" defTabSz="268288">
              <a:buFont typeface="Wingdings" panose="05000000000000000000" pitchFamily="2" charset="2"/>
              <a:buChar char="q"/>
            </a:pPr>
            <a:r>
              <a:rPr lang="it-IT" sz="1400" dirty="0">
                <a:solidFill>
                  <a:srgbClr val="004C6C"/>
                </a:solidFill>
                <a:latin typeface="CeraPRO-Light ☞" panose="020B0300000000000000"/>
              </a:rPr>
              <a:t>Alla morte di un socio di una società di persona il suo erede acquista soltanto il diritto ad ottenere la liquidazione della quota, ma non anche il diritto di subentrare. La circostanza che gli altri soci non provvedono alla liquidazione della quota del socio defunto a vantaggio dell'erede configura soltanto un inadempimento, ma non può comportare il subentro, in difetto di accordo, dell'erede nella compagine sociale.</a:t>
            </a:r>
          </a:p>
        </p:txBody>
      </p:sp>
      <p:sp>
        <p:nvSpPr>
          <p:cNvPr id="13" name="CasellaDiTesto 12">
            <a:extLst>
              <a:ext uri="{FF2B5EF4-FFF2-40B4-BE49-F238E27FC236}">
                <a16:creationId xmlns:a16="http://schemas.microsoft.com/office/drawing/2014/main" id="{C466159B-911F-F498-70F4-7FAE431E217D}"/>
              </a:ext>
            </a:extLst>
          </p:cNvPr>
          <p:cNvSpPr txBox="1"/>
          <p:nvPr/>
        </p:nvSpPr>
        <p:spPr>
          <a:xfrm>
            <a:off x="362552" y="3060165"/>
            <a:ext cx="1310268" cy="646331"/>
          </a:xfrm>
          <a:prstGeom prst="rect">
            <a:avLst/>
          </a:prstGeom>
          <a:noFill/>
        </p:spPr>
        <p:txBody>
          <a:bodyPr wrap="square">
            <a:spAutoFit/>
          </a:bodyPr>
          <a:lstStyle/>
          <a:p>
            <a:r>
              <a:rPr lang="it-IT" sz="1200" b="1" dirty="0">
                <a:solidFill>
                  <a:srgbClr val="004C6C"/>
                </a:solidFill>
                <a:latin typeface="CeraPRO-Light ☞" panose="020B0300000000000000"/>
              </a:rPr>
              <a:t>Cassazione Sentenza n. 6263 del 2005</a:t>
            </a:r>
          </a:p>
        </p:txBody>
      </p:sp>
      <p:sp>
        <p:nvSpPr>
          <p:cNvPr id="14" name="CasellaDiTesto 13">
            <a:extLst>
              <a:ext uri="{FF2B5EF4-FFF2-40B4-BE49-F238E27FC236}">
                <a16:creationId xmlns:a16="http://schemas.microsoft.com/office/drawing/2014/main" id="{D46DFC9D-492A-D247-8942-675AEF9D95D8}"/>
              </a:ext>
            </a:extLst>
          </p:cNvPr>
          <p:cNvSpPr txBox="1"/>
          <p:nvPr/>
        </p:nvSpPr>
        <p:spPr>
          <a:xfrm>
            <a:off x="1981451" y="4091017"/>
            <a:ext cx="9438189" cy="906288"/>
          </a:xfrm>
          <a:prstGeom prst="rect">
            <a:avLst/>
          </a:prstGeom>
          <a:solidFill>
            <a:schemeClr val="bg1"/>
          </a:solidFill>
        </p:spPr>
        <p:txBody>
          <a:bodyPr lIns="104287" tIns="52144" rIns="104287" bIns="52144">
            <a:noAutofit/>
          </a:bodyPr>
          <a:lstStyle>
            <a:defPPr>
              <a:defRPr lang="it-IT"/>
            </a:defPPr>
            <a:lvl1pPr marL="234647" indent="-234647" defTabSz="914400">
              <a:spcBef>
                <a:spcPts val="496"/>
              </a:spcBef>
              <a:buClr>
                <a:srgbClr val="2D4976"/>
              </a:buClr>
              <a:buSzPct val="85000"/>
              <a:buFont typeface="Arial" panose="020B0604020202020204" pitchFamily="34" charset="0"/>
              <a:buChar char="•"/>
              <a:defRPr kumimoji="0" sz="1300">
                <a:solidFill>
                  <a:srgbClr val="2D4976"/>
                </a:solidFill>
                <a:latin typeface="Calibri Light" panose="020F0302020204030204" pitchFamily="34" charset="0"/>
              </a:defRPr>
            </a:lvl1pPr>
            <a:lvl2pPr marL="469293" indent="-195539">
              <a:spcBef>
                <a:spcPts val="316"/>
              </a:spcBef>
              <a:buClr>
                <a:srgbClr val="2D4976"/>
              </a:buClr>
              <a:buSzPct val="85000"/>
              <a:buFont typeface="Arial" panose="020B0604020202020204" pitchFamily="34" charset="0"/>
              <a:buChar char="•"/>
              <a:defRPr kumimoji="0" sz="2025">
                <a:solidFill>
                  <a:srgbClr val="2D4976"/>
                </a:solidFill>
                <a:latin typeface="Century Gothic" panose="020B0502020202020204" pitchFamily="34" charset="0"/>
              </a:defRPr>
            </a:lvl2pPr>
            <a:lvl3pPr marL="703940" indent="-195539">
              <a:spcBef>
                <a:spcPts val="316"/>
              </a:spcBef>
              <a:buClr>
                <a:srgbClr val="2D4976"/>
              </a:buClr>
              <a:buSzPct val="85000"/>
              <a:buFont typeface="Arial" panose="020B0604020202020204" pitchFamily="34" charset="0"/>
              <a:buChar char="•"/>
              <a:defRPr kumimoji="0" sz="1725">
                <a:solidFill>
                  <a:srgbClr val="2D4976"/>
                </a:solidFill>
                <a:latin typeface="Century Gothic" panose="020B0502020202020204" pitchFamily="34" charset="0"/>
              </a:defRPr>
            </a:lvl3pPr>
            <a:lvl4pPr marL="938586" indent="-195539">
              <a:spcBef>
                <a:spcPts val="316"/>
              </a:spcBef>
              <a:buClr>
                <a:srgbClr val="2D4976"/>
              </a:buClr>
              <a:buSzPct val="80000"/>
              <a:buFont typeface="Arial" panose="020B0604020202020204" pitchFamily="34" charset="0"/>
              <a:buChar char="•"/>
              <a:defRPr kumimoji="0" sz="1725">
                <a:solidFill>
                  <a:srgbClr val="2D4976"/>
                </a:solidFill>
                <a:latin typeface="Century Gothic" panose="020B0502020202020204" pitchFamily="34" charset="0"/>
              </a:defRPr>
            </a:lvl4pPr>
            <a:lvl5pPr marL="1173233" indent="-195539">
              <a:spcBef>
                <a:spcPts val="316"/>
              </a:spcBef>
              <a:buClr>
                <a:srgbClr val="2D4976"/>
              </a:buClr>
              <a:buFont typeface="Arial" panose="020B0604020202020204" pitchFamily="34" charset="0"/>
              <a:buChar char="•"/>
              <a:defRPr kumimoji="0" sz="1725">
                <a:solidFill>
                  <a:srgbClr val="2D4976"/>
                </a:solidFill>
                <a:latin typeface="Century Gothic" panose="020B0502020202020204" pitchFamily="34" charset="0"/>
              </a:defRPr>
            </a:lvl5pPr>
            <a:lvl6pPr marL="1407879" indent="-195539">
              <a:spcBef>
                <a:spcPts val="316"/>
              </a:spcBef>
              <a:buClr>
                <a:schemeClr val="accent3"/>
              </a:buClr>
              <a:buChar char="•"/>
              <a:defRPr kumimoji="0" sz="1575" baseline="0"/>
            </a:lvl6pPr>
            <a:lvl7pPr marL="1642526" indent="-195539">
              <a:spcBef>
                <a:spcPts val="316"/>
              </a:spcBef>
              <a:buClr>
                <a:schemeClr val="accent2"/>
              </a:buClr>
              <a:buChar char="•"/>
              <a:defRPr kumimoji="0" sz="1575"/>
            </a:lvl7pPr>
            <a:lvl8pPr marL="1877172" indent="-195539">
              <a:spcBef>
                <a:spcPts val="316"/>
              </a:spcBef>
              <a:buClr>
                <a:schemeClr val="accent1">
                  <a:tint val="60000"/>
                </a:schemeClr>
              </a:buClr>
              <a:buChar char="•"/>
              <a:defRPr kumimoji="0" sz="1575"/>
            </a:lvl8pPr>
            <a:lvl9pPr marL="2111819" indent="-195539">
              <a:spcBef>
                <a:spcPts val="316"/>
              </a:spcBef>
              <a:buClr>
                <a:schemeClr val="accent2">
                  <a:tint val="60000"/>
                </a:schemeClr>
              </a:buClr>
              <a:buChar char="•"/>
              <a:defRPr kumimoji="0" sz="1575"/>
            </a:lvl9pPr>
          </a:lstStyle>
          <a:p>
            <a:pPr>
              <a:buFont typeface="Wingdings" panose="05000000000000000000" pitchFamily="2" charset="2"/>
              <a:buChar char="q"/>
            </a:pPr>
            <a:r>
              <a:rPr lang="it-IT" sz="1400" dirty="0">
                <a:solidFill>
                  <a:srgbClr val="004C6C"/>
                </a:solidFill>
                <a:latin typeface="CeraPRO-Light ☞" panose="020B0300000000000000"/>
              </a:rPr>
              <a:t>Nel giudizio volto alla liquidazione della quota sociale di una società in nome collettivo, </a:t>
            </a:r>
            <a:r>
              <a:rPr lang="it-IT" sz="1400" b="1" dirty="0">
                <a:solidFill>
                  <a:srgbClr val="004C6C"/>
                </a:solidFill>
                <a:latin typeface="CeraPRO-Light ☞" panose="020B0300000000000000"/>
              </a:rPr>
              <a:t>quest'ultima è legittimata passiva, </a:t>
            </a:r>
            <a:r>
              <a:rPr lang="it-IT" sz="1400" dirty="0">
                <a:solidFill>
                  <a:srgbClr val="004C6C"/>
                </a:solidFill>
                <a:latin typeface="CeraPRO-Light ☞" panose="020B0300000000000000"/>
              </a:rPr>
              <a:t>ma l'unico socio superstite può essere convenuto in lite sia in nome della società che in proprio, al fine di fare valere la sua responsabilità illimitata per le obbligazioni sociali, come nell'analogo caso in cui siano convenuti in giudizio tutti i soci, </a:t>
            </a:r>
            <a:r>
              <a:rPr lang="it-IT" sz="1400" b="1" dirty="0">
                <a:solidFill>
                  <a:srgbClr val="004C6C"/>
                </a:solidFill>
                <a:latin typeface="CeraPRO-Light ☞" panose="020B0300000000000000"/>
              </a:rPr>
              <a:t>quando l'attore abbia inteso agire per far valere il proprio credito verso la società</a:t>
            </a:r>
            <a:r>
              <a:rPr lang="it-IT" sz="1400" dirty="0">
                <a:solidFill>
                  <a:srgbClr val="004C6C"/>
                </a:solidFill>
                <a:latin typeface="CeraPRO-Light ☞" panose="020B0300000000000000"/>
              </a:rPr>
              <a:t>.</a:t>
            </a:r>
          </a:p>
        </p:txBody>
      </p:sp>
      <p:sp>
        <p:nvSpPr>
          <p:cNvPr id="15" name="CasellaDiTesto 14">
            <a:extLst>
              <a:ext uri="{FF2B5EF4-FFF2-40B4-BE49-F238E27FC236}">
                <a16:creationId xmlns:a16="http://schemas.microsoft.com/office/drawing/2014/main" id="{D8E4665A-AC9D-3F36-44E2-BF812F4456AB}"/>
              </a:ext>
            </a:extLst>
          </p:cNvPr>
          <p:cNvSpPr txBox="1"/>
          <p:nvPr/>
        </p:nvSpPr>
        <p:spPr>
          <a:xfrm>
            <a:off x="362552" y="4019832"/>
            <a:ext cx="1491782" cy="830997"/>
          </a:xfrm>
          <a:prstGeom prst="rect">
            <a:avLst/>
          </a:prstGeom>
          <a:noFill/>
        </p:spPr>
        <p:txBody>
          <a:bodyPr wrap="square">
            <a:spAutoFit/>
          </a:bodyPr>
          <a:lstStyle/>
          <a:p>
            <a:r>
              <a:rPr lang="it-IT" sz="1200" b="1" dirty="0">
                <a:solidFill>
                  <a:srgbClr val="004C6C"/>
                </a:solidFill>
                <a:latin typeface="CeraPRO-Light ☞" panose="020B0300000000000000"/>
              </a:rPr>
              <a:t>Cassazione, sentenza n.12125 del 206 e 16556 del 2020</a:t>
            </a:r>
          </a:p>
        </p:txBody>
      </p:sp>
      <p:grpSp>
        <p:nvGrpSpPr>
          <p:cNvPr id="6" name="Gruppo 5">
            <a:extLst>
              <a:ext uri="{FF2B5EF4-FFF2-40B4-BE49-F238E27FC236}">
                <a16:creationId xmlns:a16="http://schemas.microsoft.com/office/drawing/2014/main" id="{1254CDD2-8381-19F1-6A1B-9F23D3F9AC47}"/>
              </a:ext>
            </a:extLst>
          </p:cNvPr>
          <p:cNvGrpSpPr/>
          <p:nvPr/>
        </p:nvGrpSpPr>
        <p:grpSpPr>
          <a:xfrm>
            <a:off x="139849" y="-24226"/>
            <a:ext cx="11933444" cy="1097528"/>
            <a:chOff x="139849" y="-24226"/>
            <a:chExt cx="11933444" cy="1097528"/>
          </a:xfrm>
        </p:grpSpPr>
        <p:pic>
          <p:nvPicPr>
            <p:cNvPr id="9" name="Immagine 8">
              <a:extLst>
                <a:ext uri="{FF2B5EF4-FFF2-40B4-BE49-F238E27FC236}">
                  <a16:creationId xmlns:a16="http://schemas.microsoft.com/office/drawing/2014/main" id="{8BE74EB7-C3F6-FDDF-5A68-DE07315A2CE7}"/>
                </a:ext>
              </a:extLst>
            </p:cNvPr>
            <p:cNvPicPr>
              <a:picLocks noChangeAspect="1"/>
            </p:cNvPicPr>
            <p:nvPr/>
          </p:nvPicPr>
          <p:blipFill>
            <a:blip r:embed="rId4"/>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22500E9-93C2-9ADF-69A1-0571C9D7235C}"/>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17" name="CasellaDiTesto 16">
              <a:extLst>
                <a:ext uri="{FF2B5EF4-FFF2-40B4-BE49-F238E27FC236}">
                  <a16:creationId xmlns:a16="http://schemas.microsoft.com/office/drawing/2014/main" id="{FC4D5A61-074C-A841-8F91-68469E9C3218}"/>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grpSp>
      <p:pic>
        <p:nvPicPr>
          <p:cNvPr id="3" name="Immagine 2">
            <a:extLst>
              <a:ext uri="{FF2B5EF4-FFF2-40B4-BE49-F238E27FC236}">
                <a16:creationId xmlns:a16="http://schemas.microsoft.com/office/drawing/2014/main" id="{056B96C1-92A6-D9FC-5A69-64BEED9F7E70}"/>
              </a:ext>
            </a:extLst>
          </p:cNvPr>
          <p:cNvPicPr>
            <a:picLocks noChangeAspect="1"/>
          </p:cNvPicPr>
          <p:nvPr/>
        </p:nvPicPr>
        <p:blipFill>
          <a:blip r:embed="rId5"/>
          <a:stretch>
            <a:fillRect/>
          </a:stretch>
        </p:blipFill>
        <p:spPr>
          <a:xfrm>
            <a:off x="5660616" y="6471115"/>
            <a:ext cx="890793" cy="377912"/>
          </a:xfrm>
          <a:prstGeom prst="rect">
            <a:avLst/>
          </a:prstGeom>
        </p:spPr>
      </p:pic>
      <p:sp>
        <p:nvSpPr>
          <p:cNvPr id="5" name="Segnaposto numero diapositiva 1">
            <a:extLst>
              <a:ext uri="{FF2B5EF4-FFF2-40B4-BE49-F238E27FC236}">
                <a16:creationId xmlns:a16="http://schemas.microsoft.com/office/drawing/2014/main" id="{342DAB0D-79E6-AB5F-2B43-E8C7CCBD2F2E}"/>
              </a:ext>
            </a:extLst>
          </p:cNvPr>
          <p:cNvSpPr txBox="1">
            <a:spLocks/>
          </p:cNvSpPr>
          <p:nvPr/>
        </p:nvSpPr>
        <p:spPr>
          <a:xfrm>
            <a:off x="4724400" y="6492875"/>
            <a:ext cx="27432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4DF3CCD-49C5-1943-858D-C43F8813D6D2}" type="slidenum">
              <a:rPr lang="it-IT" smtClean="0">
                <a:solidFill>
                  <a:schemeClr val="bg1"/>
                </a:solidFill>
              </a:rPr>
              <a:pPr algn="ctr"/>
              <a:t>26</a:t>
            </a:fld>
            <a:endParaRPr lang="it-IT" dirty="0">
              <a:solidFill>
                <a:schemeClr val="bg1"/>
              </a:solidFill>
            </a:endParaRPr>
          </a:p>
        </p:txBody>
      </p:sp>
    </p:spTree>
    <p:extLst>
      <p:ext uri="{BB962C8B-B14F-4D97-AF65-F5344CB8AC3E}">
        <p14:creationId xmlns:p14="http://schemas.microsoft.com/office/powerpoint/2010/main" val="912821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8B5C0632-60E0-EBFD-1013-041869B392DC}"/>
              </a:ext>
            </a:extLst>
          </p:cNvPr>
          <p:cNvPicPr>
            <a:picLocks noChangeAspect="1"/>
          </p:cNvPicPr>
          <p:nvPr/>
        </p:nvPicPr>
        <p:blipFill>
          <a:blip r:embed="rId3"/>
          <a:stretch>
            <a:fillRect/>
          </a:stretch>
        </p:blipFill>
        <p:spPr>
          <a:xfrm>
            <a:off x="386643" y="1181372"/>
            <a:ext cx="814211" cy="606504"/>
          </a:xfrm>
          <a:prstGeom prst="rect">
            <a:avLst/>
          </a:prstGeom>
        </p:spPr>
      </p:pic>
      <p:sp>
        <p:nvSpPr>
          <p:cNvPr id="7" name="Titolo 6">
            <a:extLst>
              <a:ext uri="{FF2B5EF4-FFF2-40B4-BE49-F238E27FC236}">
                <a16:creationId xmlns:a16="http://schemas.microsoft.com/office/drawing/2014/main" id="{68DA6822-E39C-4E79-8B63-5C5E15564744}"/>
              </a:ext>
            </a:extLst>
          </p:cNvPr>
          <p:cNvSpPr>
            <a:spLocks noGrp="1"/>
          </p:cNvSpPr>
          <p:nvPr>
            <p:ph type="title"/>
          </p:nvPr>
        </p:nvSpPr>
        <p:spPr>
          <a:xfrm>
            <a:off x="723088" y="1194565"/>
            <a:ext cx="10745824" cy="527653"/>
          </a:xfrm>
        </p:spPr>
        <p:txBody>
          <a:bodyPr/>
          <a:lstStyle/>
          <a:p>
            <a:r>
              <a:rPr lang="it-IT" sz="2400" b="0" dirty="0">
                <a:latin typeface="CeraCY-Medium ☞"/>
              </a:rPr>
              <a:t>IMPOSTA DI SUCCESSIONE. VALORE DEL DIRITTO ALLA LIQUIDAZIONE DELLA QUOTA</a:t>
            </a:r>
          </a:p>
        </p:txBody>
      </p:sp>
      <p:sp>
        <p:nvSpPr>
          <p:cNvPr id="8" name="CasellaDiTesto 7">
            <a:extLst>
              <a:ext uri="{FF2B5EF4-FFF2-40B4-BE49-F238E27FC236}">
                <a16:creationId xmlns:a16="http://schemas.microsoft.com/office/drawing/2014/main" id="{9E5955A8-5012-51BE-8447-0AF3322FF3F2}"/>
              </a:ext>
            </a:extLst>
          </p:cNvPr>
          <p:cNvSpPr txBox="1"/>
          <p:nvPr/>
        </p:nvSpPr>
        <p:spPr>
          <a:xfrm>
            <a:off x="501940" y="2680512"/>
            <a:ext cx="1363111" cy="523220"/>
          </a:xfrm>
          <a:prstGeom prst="rect">
            <a:avLst/>
          </a:prstGeom>
          <a:noFill/>
        </p:spPr>
        <p:txBody>
          <a:bodyPr wrap="square">
            <a:spAutoFit/>
          </a:bodyPr>
          <a:lstStyle/>
          <a:p>
            <a:r>
              <a:rPr lang="it-IT" sz="1400" b="1" dirty="0">
                <a:solidFill>
                  <a:srgbClr val="004C6C"/>
                </a:solidFill>
                <a:latin typeface="CeraPRO-Light ☞" panose="020B0300000000000000"/>
              </a:rPr>
              <a:t>Art. 16, comma 1, lett. b) TUS</a:t>
            </a:r>
          </a:p>
        </p:txBody>
      </p:sp>
      <p:sp>
        <p:nvSpPr>
          <p:cNvPr id="14" name="Segnaposto testo 3">
            <a:extLst>
              <a:ext uri="{FF2B5EF4-FFF2-40B4-BE49-F238E27FC236}">
                <a16:creationId xmlns:a16="http://schemas.microsoft.com/office/drawing/2014/main" id="{0AB538FA-1264-61E0-BCE5-DEBD997CF749}"/>
              </a:ext>
            </a:extLst>
          </p:cNvPr>
          <p:cNvSpPr txBox="1">
            <a:spLocks/>
          </p:cNvSpPr>
          <p:nvPr/>
        </p:nvSpPr>
        <p:spPr>
          <a:xfrm>
            <a:off x="1996861" y="1743866"/>
            <a:ext cx="9675187" cy="822039"/>
          </a:xfrm>
          <a:prstGeom prst="rect">
            <a:avLst/>
          </a:prstGeom>
          <a:solidFill>
            <a:schemeClr val="bg1"/>
          </a:solidFill>
        </p:spPr>
        <p:txBody>
          <a:bodyPr lIns="104287" tIns="52144" rIns="104287" bIns="52144">
            <a:normAutofit/>
          </a:bodyPr>
          <a:lstStyle>
            <a:lvl1pPr marL="234647" indent="-234647" algn="l" rtl="0" eaLnBrk="1" latinLnBrk="0" hangingPunct="1">
              <a:spcBef>
                <a:spcPts val="496"/>
              </a:spcBef>
              <a:buClr>
                <a:srgbClr val="2D4976"/>
              </a:buClr>
              <a:buSzPct val="85000"/>
              <a:buFont typeface="Arial" panose="020B0604020202020204" pitchFamily="34" charset="0"/>
              <a:buChar char="•"/>
              <a:defRPr kumimoji="0" sz="2250" kern="1200">
                <a:solidFill>
                  <a:srgbClr val="2D4976"/>
                </a:solidFill>
                <a:latin typeface="Century Gothic" panose="020B0502020202020204" pitchFamily="34" charset="0"/>
                <a:ea typeface="+mn-ea"/>
                <a:cs typeface="+mn-cs"/>
              </a:defRPr>
            </a:lvl1pPr>
            <a:lvl2pPr marL="469293" indent="-195539" algn="l" rtl="0" eaLnBrk="1" latinLnBrk="0" hangingPunct="1">
              <a:spcBef>
                <a:spcPts val="316"/>
              </a:spcBef>
              <a:buClr>
                <a:srgbClr val="2D4976"/>
              </a:buClr>
              <a:buSzPct val="85000"/>
              <a:buFont typeface="Arial" panose="020B0604020202020204" pitchFamily="34" charset="0"/>
              <a:buChar char="•"/>
              <a:defRPr kumimoji="0" sz="2025" kern="1200">
                <a:solidFill>
                  <a:srgbClr val="2D4976"/>
                </a:solidFill>
                <a:latin typeface="Century Gothic" panose="020B0502020202020204" pitchFamily="34" charset="0"/>
                <a:ea typeface="+mn-ea"/>
                <a:cs typeface="+mn-cs"/>
              </a:defRPr>
            </a:lvl2pPr>
            <a:lvl3pPr marL="703940" indent="-195539" algn="l" rtl="0" eaLnBrk="1" latinLnBrk="0" hangingPunct="1">
              <a:spcBef>
                <a:spcPts val="316"/>
              </a:spcBef>
              <a:buClr>
                <a:srgbClr val="2D4976"/>
              </a:buClr>
              <a:buSzPct val="85000"/>
              <a:buFont typeface="Arial" panose="020B0604020202020204" pitchFamily="34" charset="0"/>
              <a:buChar char="•"/>
              <a:defRPr kumimoji="0" sz="1725" kern="1200">
                <a:solidFill>
                  <a:srgbClr val="2D4976"/>
                </a:solidFill>
                <a:latin typeface="Century Gothic" panose="020B0502020202020204" pitchFamily="34" charset="0"/>
                <a:ea typeface="+mn-ea"/>
                <a:cs typeface="+mn-cs"/>
              </a:defRPr>
            </a:lvl3pPr>
            <a:lvl4pPr marL="938586" indent="-195539" algn="l" rtl="0" eaLnBrk="1" latinLnBrk="0" hangingPunct="1">
              <a:spcBef>
                <a:spcPts val="316"/>
              </a:spcBef>
              <a:buClr>
                <a:srgbClr val="2D4976"/>
              </a:buClr>
              <a:buSzPct val="80000"/>
              <a:buFont typeface="Arial" panose="020B0604020202020204" pitchFamily="34" charset="0"/>
              <a:buChar char="•"/>
              <a:defRPr kumimoji="0" sz="1725" kern="1200">
                <a:solidFill>
                  <a:srgbClr val="2D4976"/>
                </a:solidFill>
                <a:latin typeface="Century Gothic" panose="020B0502020202020204" pitchFamily="34" charset="0"/>
                <a:ea typeface="+mn-ea"/>
                <a:cs typeface="+mn-cs"/>
              </a:defRPr>
            </a:lvl4pPr>
            <a:lvl5pPr marL="1173233" indent="-195539" algn="l" rtl="0" eaLnBrk="1" latinLnBrk="0" hangingPunct="1">
              <a:spcBef>
                <a:spcPts val="316"/>
              </a:spcBef>
              <a:buClr>
                <a:srgbClr val="2D4976"/>
              </a:buClr>
              <a:buFont typeface="Arial" panose="020B0604020202020204" pitchFamily="34" charset="0"/>
              <a:buChar char="•"/>
              <a:defRPr kumimoji="0" sz="1725" kern="1200">
                <a:solidFill>
                  <a:srgbClr val="2D4976"/>
                </a:solidFill>
                <a:latin typeface="Century Gothic" panose="020B0502020202020204" pitchFamily="34" charset="0"/>
                <a:ea typeface="+mn-ea"/>
                <a:cs typeface="+mn-cs"/>
              </a:defRPr>
            </a:lvl5pPr>
            <a:lvl6pPr marL="1407879" indent="-195539" algn="l" rtl="0" eaLnBrk="1" latinLnBrk="0" hangingPunct="1">
              <a:spcBef>
                <a:spcPts val="316"/>
              </a:spcBef>
              <a:buClr>
                <a:schemeClr val="accent3"/>
              </a:buClr>
              <a:buChar char="•"/>
              <a:defRPr kumimoji="0" sz="1575" kern="1200" baseline="0">
                <a:solidFill>
                  <a:schemeClr val="tx1"/>
                </a:solidFill>
                <a:latin typeface="+mn-lt"/>
                <a:ea typeface="+mn-ea"/>
                <a:cs typeface="+mn-cs"/>
              </a:defRPr>
            </a:lvl6pPr>
            <a:lvl7pPr marL="1642526" indent="-195539" algn="l" rtl="0" eaLnBrk="1" latinLnBrk="0" hangingPunct="1">
              <a:spcBef>
                <a:spcPts val="316"/>
              </a:spcBef>
              <a:buClr>
                <a:schemeClr val="accent2"/>
              </a:buClr>
              <a:buChar char="•"/>
              <a:defRPr kumimoji="0" sz="1575" kern="1200">
                <a:solidFill>
                  <a:schemeClr val="tx1"/>
                </a:solidFill>
                <a:latin typeface="+mn-lt"/>
                <a:ea typeface="+mn-ea"/>
                <a:cs typeface="+mn-cs"/>
              </a:defRPr>
            </a:lvl7pPr>
            <a:lvl8pPr marL="1877172" indent="-195539" algn="l" rtl="0" eaLnBrk="1" latinLnBrk="0" hangingPunct="1">
              <a:spcBef>
                <a:spcPts val="316"/>
              </a:spcBef>
              <a:buClr>
                <a:schemeClr val="accent1">
                  <a:tint val="60000"/>
                </a:schemeClr>
              </a:buClr>
              <a:buChar char="•"/>
              <a:defRPr kumimoji="0" sz="1575" kern="1200">
                <a:solidFill>
                  <a:schemeClr val="tx1"/>
                </a:solidFill>
                <a:latin typeface="+mn-lt"/>
                <a:ea typeface="+mn-ea"/>
                <a:cs typeface="+mn-cs"/>
              </a:defRPr>
            </a:lvl8pPr>
            <a:lvl9pPr marL="2111819" indent="-195539" algn="l" rtl="0" eaLnBrk="1" latinLnBrk="0" hangingPunct="1">
              <a:spcBef>
                <a:spcPts val="316"/>
              </a:spcBef>
              <a:buClr>
                <a:schemeClr val="accent2">
                  <a:tint val="60000"/>
                </a:schemeClr>
              </a:buClr>
              <a:buChar char="•"/>
              <a:defRPr kumimoji="0" sz="1575" kern="1200">
                <a:solidFill>
                  <a:schemeClr val="tx1"/>
                </a:solidFill>
                <a:latin typeface="+mn-lt"/>
                <a:ea typeface="+mn-ea"/>
                <a:cs typeface="+mn-cs"/>
              </a:defRPr>
            </a:lvl9pPr>
          </a:lstStyle>
          <a:p>
            <a:pPr>
              <a:buFont typeface="Wingdings" panose="05000000000000000000" pitchFamily="2" charset="2"/>
              <a:buChar char="q"/>
            </a:pPr>
            <a:r>
              <a:rPr lang="it-IT" sz="1400" dirty="0">
                <a:solidFill>
                  <a:srgbClr val="004C6C"/>
                </a:solidFill>
                <a:latin typeface="CeraPRO-Light ☞" panose="020B0300000000000000"/>
              </a:rPr>
              <a:t>Ai fini dell’imposta di successione, il valore imponibile del diritto alla liquidazione delle </a:t>
            </a:r>
            <a:r>
              <a:rPr lang="it-IT" sz="1400" b="1" dirty="0">
                <a:solidFill>
                  <a:srgbClr val="004C6C"/>
                </a:solidFill>
                <a:latin typeface="CeraPRO-Light ☞" panose="020B0300000000000000"/>
              </a:rPr>
              <a:t>quote di società semplici</a:t>
            </a:r>
            <a:r>
              <a:rPr lang="it-IT" sz="1400" dirty="0">
                <a:solidFill>
                  <a:srgbClr val="004C6C"/>
                </a:solidFill>
                <a:latin typeface="CeraPRO-Light ☞" panose="020B0300000000000000"/>
              </a:rPr>
              <a:t>, in nome collettivo e in accomandita semplice e di quelle ad esse equiparate ai fini delle imposte sui redditi, di cui all'art. 2289 del codice civile, è determinato assumendo, per il diritto il valore delle quote determinato a norma dell'art.16.</a:t>
            </a:r>
          </a:p>
        </p:txBody>
      </p:sp>
      <p:sp>
        <p:nvSpPr>
          <p:cNvPr id="18" name="CasellaDiTesto 17">
            <a:extLst>
              <a:ext uri="{FF2B5EF4-FFF2-40B4-BE49-F238E27FC236}">
                <a16:creationId xmlns:a16="http://schemas.microsoft.com/office/drawing/2014/main" id="{FF2404A2-3B99-49FD-A7B0-19751B47FFE1}"/>
              </a:ext>
            </a:extLst>
          </p:cNvPr>
          <p:cNvSpPr txBox="1"/>
          <p:nvPr/>
        </p:nvSpPr>
        <p:spPr>
          <a:xfrm>
            <a:off x="501941" y="1743866"/>
            <a:ext cx="1363111" cy="523220"/>
          </a:xfrm>
          <a:prstGeom prst="rect">
            <a:avLst/>
          </a:prstGeom>
          <a:noFill/>
        </p:spPr>
        <p:txBody>
          <a:bodyPr wrap="square">
            <a:spAutoFit/>
          </a:bodyPr>
          <a:lstStyle/>
          <a:p>
            <a:r>
              <a:rPr lang="it-IT" sz="1400" b="1" dirty="0">
                <a:solidFill>
                  <a:srgbClr val="004C6C"/>
                </a:solidFill>
                <a:latin typeface="CeraPRO-Light ☞" panose="020B0300000000000000"/>
              </a:rPr>
              <a:t>Art. 18, comma 1, lett. d), TUS</a:t>
            </a:r>
          </a:p>
        </p:txBody>
      </p:sp>
      <p:sp>
        <p:nvSpPr>
          <p:cNvPr id="19" name="Segnaposto testo 3">
            <a:extLst>
              <a:ext uri="{FF2B5EF4-FFF2-40B4-BE49-F238E27FC236}">
                <a16:creationId xmlns:a16="http://schemas.microsoft.com/office/drawing/2014/main" id="{7AB0F1AD-A49C-A6FC-6876-5F3F8C658098}"/>
              </a:ext>
            </a:extLst>
          </p:cNvPr>
          <p:cNvSpPr txBox="1">
            <a:spLocks/>
          </p:cNvSpPr>
          <p:nvPr/>
        </p:nvSpPr>
        <p:spPr>
          <a:xfrm>
            <a:off x="1996860" y="2681766"/>
            <a:ext cx="9675187" cy="3672735"/>
          </a:xfrm>
          <a:prstGeom prst="rect">
            <a:avLst/>
          </a:prstGeom>
          <a:solidFill>
            <a:schemeClr val="bg1"/>
          </a:solidFill>
        </p:spPr>
        <p:txBody>
          <a:bodyPr lIns="104287" tIns="52144" rIns="104287" bIns="52144">
            <a:noAutofit/>
          </a:bodyPr>
          <a:lstStyle>
            <a:lvl1pPr marL="234647" indent="-234647" algn="l" rtl="0" eaLnBrk="1" latinLnBrk="0" hangingPunct="1">
              <a:spcBef>
                <a:spcPts val="496"/>
              </a:spcBef>
              <a:buClr>
                <a:srgbClr val="2D4976"/>
              </a:buClr>
              <a:buSzPct val="85000"/>
              <a:buFont typeface="Arial" panose="020B0604020202020204" pitchFamily="34" charset="0"/>
              <a:buChar char="•"/>
              <a:defRPr kumimoji="0" sz="2250" kern="1200">
                <a:solidFill>
                  <a:srgbClr val="2D4976"/>
                </a:solidFill>
                <a:latin typeface="Century Gothic" panose="020B0502020202020204" pitchFamily="34" charset="0"/>
                <a:ea typeface="+mn-ea"/>
                <a:cs typeface="+mn-cs"/>
              </a:defRPr>
            </a:lvl1pPr>
            <a:lvl2pPr marL="469293" indent="-195539" algn="l" rtl="0" eaLnBrk="1" latinLnBrk="0" hangingPunct="1">
              <a:spcBef>
                <a:spcPts val="316"/>
              </a:spcBef>
              <a:buClr>
                <a:srgbClr val="2D4976"/>
              </a:buClr>
              <a:buSzPct val="85000"/>
              <a:buFont typeface="Arial" panose="020B0604020202020204" pitchFamily="34" charset="0"/>
              <a:buChar char="•"/>
              <a:defRPr kumimoji="0" sz="2025" kern="1200">
                <a:solidFill>
                  <a:srgbClr val="2D4976"/>
                </a:solidFill>
                <a:latin typeface="Century Gothic" panose="020B0502020202020204" pitchFamily="34" charset="0"/>
                <a:ea typeface="+mn-ea"/>
                <a:cs typeface="+mn-cs"/>
              </a:defRPr>
            </a:lvl2pPr>
            <a:lvl3pPr marL="703940" indent="-195539" algn="l" rtl="0" eaLnBrk="1" latinLnBrk="0" hangingPunct="1">
              <a:spcBef>
                <a:spcPts val="316"/>
              </a:spcBef>
              <a:buClr>
                <a:srgbClr val="2D4976"/>
              </a:buClr>
              <a:buSzPct val="85000"/>
              <a:buFont typeface="Arial" panose="020B0604020202020204" pitchFamily="34" charset="0"/>
              <a:buChar char="•"/>
              <a:defRPr kumimoji="0" sz="1725" kern="1200">
                <a:solidFill>
                  <a:srgbClr val="2D4976"/>
                </a:solidFill>
                <a:latin typeface="Century Gothic" panose="020B0502020202020204" pitchFamily="34" charset="0"/>
                <a:ea typeface="+mn-ea"/>
                <a:cs typeface="+mn-cs"/>
              </a:defRPr>
            </a:lvl3pPr>
            <a:lvl4pPr marL="938586" indent="-195539" algn="l" rtl="0" eaLnBrk="1" latinLnBrk="0" hangingPunct="1">
              <a:spcBef>
                <a:spcPts val="316"/>
              </a:spcBef>
              <a:buClr>
                <a:srgbClr val="2D4976"/>
              </a:buClr>
              <a:buSzPct val="80000"/>
              <a:buFont typeface="Arial" panose="020B0604020202020204" pitchFamily="34" charset="0"/>
              <a:buChar char="•"/>
              <a:defRPr kumimoji="0" sz="1725" kern="1200">
                <a:solidFill>
                  <a:srgbClr val="2D4976"/>
                </a:solidFill>
                <a:latin typeface="Century Gothic" panose="020B0502020202020204" pitchFamily="34" charset="0"/>
                <a:ea typeface="+mn-ea"/>
                <a:cs typeface="+mn-cs"/>
              </a:defRPr>
            </a:lvl4pPr>
            <a:lvl5pPr marL="1173233" indent="-195539" algn="l" rtl="0" eaLnBrk="1" latinLnBrk="0" hangingPunct="1">
              <a:spcBef>
                <a:spcPts val="316"/>
              </a:spcBef>
              <a:buClr>
                <a:srgbClr val="2D4976"/>
              </a:buClr>
              <a:buFont typeface="Arial" panose="020B0604020202020204" pitchFamily="34" charset="0"/>
              <a:buChar char="•"/>
              <a:defRPr kumimoji="0" sz="1725" kern="1200">
                <a:solidFill>
                  <a:srgbClr val="2D4976"/>
                </a:solidFill>
                <a:latin typeface="Century Gothic" panose="020B0502020202020204" pitchFamily="34" charset="0"/>
                <a:ea typeface="+mn-ea"/>
                <a:cs typeface="+mn-cs"/>
              </a:defRPr>
            </a:lvl5pPr>
            <a:lvl6pPr marL="1407879" indent="-195539" algn="l" rtl="0" eaLnBrk="1" latinLnBrk="0" hangingPunct="1">
              <a:spcBef>
                <a:spcPts val="316"/>
              </a:spcBef>
              <a:buClr>
                <a:schemeClr val="accent3"/>
              </a:buClr>
              <a:buChar char="•"/>
              <a:defRPr kumimoji="0" sz="1575" kern="1200" baseline="0">
                <a:solidFill>
                  <a:schemeClr val="tx1"/>
                </a:solidFill>
                <a:latin typeface="+mn-lt"/>
                <a:ea typeface="+mn-ea"/>
                <a:cs typeface="+mn-cs"/>
              </a:defRPr>
            </a:lvl6pPr>
            <a:lvl7pPr marL="1642526" indent="-195539" algn="l" rtl="0" eaLnBrk="1" latinLnBrk="0" hangingPunct="1">
              <a:spcBef>
                <a:spcPts val="316"/>
              </a:spcBef>
              <a:buClr>
                <a:schemeClr val="accent2"/>
              </a:buClr>
              <a:buChar char="•"/>
              <a:defRPr kumimoji="0" sz="1575" kern="1200">
                <a:solidFill>
                  <a:schemeClr val="tx1"/>
                </a:solidFill>
                <a:latin typeface="+mn-lt"/>
                <a:ea typeface="+mn-ea"/>
                <a:cs typeface="+mn-cs"/>
              </a:defRPr>
            </a:lvl7pPr>
            <a:lvl8pPr marL="1877172" indent="-195539" algn="l" rtl="0" eaLnBrk="1" latinLnBrk="0" hangingPunct="1">
              <a:spcBef>
                <a:spcPts val="316"/>
              </a:spcBef>
              <a:buClr>
                <a:schemeClr val="accent1">
                  <a:tint val="60000"/>
                </a:schemeClr>
              </a:buClr>
              <a:buChar char="•"/>
              <a:defRPr kumimoji="0" sz="1575" kern="1200">
                <a:solidFill>
                  <a:schemeClr val="tx1"/>
                </a:solidFill>
                <a:latin typeface="+mn-lt"/>
                <a:ea typeface="+mn-ea"/>
                <a:cs typeface="+mn-cs"/>
              </a:defRPr>
            </a:lvl8pPr>
            <a:lvl9pPr marL="2111819" indent="-195539" algn="l" rtl="0" eaLnBrk="1" latinLnBrk="0" hangingPunct="1">
              <a:spcBef>
                <a:spcPts val="316"/>
              </a:spcBef>
              <a:buClr>
                <a:schemeClr val="accent2">
                  <a:tint val="60000"/>
                </a:schemeClr>
              </a:buClr>
              <a:buChar char="•"/>
              <a:defRPr kumimoji="0" sz="1575" kern="1200">
                <a:solidFill>
                  <a:schemeClr val="tx1"/>
                </a:solidFill>
                <a:latin typeface="+mn-lt"/>
                <a:ea typeface="+mn-ea"/>
                <a:cs typeface="+mn-cs"/>
              </a:defRPr>
            </a:lvl9pPr>
          </a:lstStyle>
          <a:p>
            <a:pPr>
              <a:buFont typeface="Wingdings" panose="05000000000000000000" pitchFamily="2" charset="2"/>
              <a:buChar char="q"/>
            </a:pPr>
            <a:r>
              <a:rPr lang="it-IT" sz="1400" dirty="0">
                <a:solidFill>
                  <a:srgbClr val="004C6C"/>
                </a:solidFill>
                <a:latin typeface="CeraPRO-Light ☞" panose="020B0300000000000000"/>
              </a:rPr>
              <a:t>La base imponibile, relativamente alle (…) quote sociali compresi nell'attivo ereditario, è determinata assumendo:</a:t>
            </a:r>
          </a:p>
          <a:p>
            <a:pPr lvl="1">
              <a:buFont typeface="Wingdings" panose="05000000000000000000" pitchFamily="2" charset="2"/>
              <a:buChar char="ü"/>
            </a:pPr>
            <a:r>
              <a:rPr lang="it-IT" sz="1400" dirty="0">
                <a:solidFill>
                  <a:srgbClr val="004C6C"/>
                </a:solidFill>
                <a:latin typeface="CeraPRO-Light ☞" panose="020B0300000000000000"/>
              </a:rPr>
              <a:t>a)  (…)</a:t>
            </a:r>
          </a:p>
          <a:p>
            <a:pPr lvl="1">
              <a:buFont typeface="Wingdings" panose="05000000000000000000" pitchFamily="2" charset="2"/>
              <a:buChar char="ü"/>
            </a:pPr>
            <a:r>
              <a:rPr lang="it-IT" sz="1400" dirty="0">
                <a:solidFill>
                  <a:srgbClr val="004C6C"/>
                </a:solidFill>
                <a:latin typeface="CeraPRO-Light ☞" panose="020B0300000000000000"/>
              </a:rPr>
              <a:t>b)  per le (…) quote di società non azionarie, comprese le </a:t>
            </a:r>
            <a:r>
              <a:rPr lang="it-IT" sz="1400" b="1" dirty="0">
                <a:solidFill>
                  <a:srgbClr val="004C6C"/>
                </a:solidFill>
                <a:latin typeface="CeraPRO-Light ☞" panose="020B0300000000000000"/>
              </a:rPr>
              <a:t>società semplici </a:t>
            </a:r>
            <a:r>
              <a:rPr lang="it-IT" sz="1400" dirty="0">
                <a:solidFill>
                  <a:srgbClr val="004C6C"/>
                </a:solidFill>
                <a:latin typeface="CeraPRO-Light ☞" panose="020B0300000000000000"/>
              </a:rPr>
              <a:t>(...), il valore proporzionalmente corrispondente al valore, alla data di apertura della successione, del patrimonio netto dell'ente o della società risultante dall'ultimo bilancio pubblicato o dall'ultimo </a:t>
            </a:r>
            <a:r>
              <a:rPr lang="it-IT" sz="1400" b="1" dirty="0">
                <a:solidFill>
                  <a:srgbClr val="004C6C"/>
                </a:solidFill>
                <a:latin typeface="CeraPRO-Light ☞" panose="020B0300000000000000"/>
              </a:rPr>
              <a:t>inventario regolarmente redatto e vidimato</a:t>
            </a:r>
            <a:r>
              <a:rPr lang="it-IT" sz="1400" dirty="0">
                <a:solidFill>
                  <a:srgbClr val="004C6C"/>
                </a:solidFill>
                <a:latin typeface="CeraPRO-Light ☞" panose="020B0300000000000000"/>
              </a:rPr>
              <a:t>, tenendo conto dei mutamenti sopravvenuti, ovvero, in mancanza di bilancio o inventario, al valore complessivo dei beni e dei diritti appartenenti all'ente o alla società al netto delle passività risultanti a norma degli articoli da 21 a 23, escludendo i beni indicati alle lettere h) e i) dell'art. 12 («titoli pubblici» italiani, UE o SEE). </a:t>
            </a:r>
          </a:p>
          <a:p>
            <a:pPr>
              <a:buFont typeface="Wingdings" panose="05000000000000000000" pitchFamily="2" charset="2"/>
              <a:buChar char="q"/>
            </a:pPr>
            <a:r>
              <a:rPr lang="it-IT" sz="1400" dirty="0">
                <a:solidFill>
                  <a:srgbClr val="004C6C"/>
                </a:solidFill>
                <a:latin typeface="CeraPRO-Light ☞" panose="020B0300000000000000"/>
              </a:rPr>
              <a:t>In sede di donazione o di dichiarazione di successione di quota di società semplice che non abbia redatto né bilancio né inventario, venga dichiarato con riferimento agli immobili di proprietà di tali società, eccettuati i terreni per i quali gli strumenti urbanistici prevedono la destinazione edificatoria, un valore non inferiore, per i terreni, a settantacinque volte il reddito dominicale risultante in catasto e, per i fabbricati, a cento volte il reddito risultante in catasto, aggiornati con i coefficienti stabiliti per le imposte sui redditi, o un valore della nuda proprietà o del diritto reale di godimento sugli stessi in misura non inferiore a quella determinata su tale base a norma dell'art. 14 del TUS, l'Ufficio non potrà procedere a rettificare tale valore dichiarato (</a:t>
            </a:r>
            <a:r>
              <a:rPr lang="it-IT" sz="1400" b="1" dirty="0">
                <a:solidFill>
                  <a:srgbClr val="004C6C"/>
                </a:solidFill>
                <a:latin typeface="CeraPRO-Light ☞" panose="020B0300000000000000"/>
              </a:rPr>
              <a:t>risposta 5 del 2021</a:t>
            </a:r>
            <a:r>
              <a:rPr lang="it-IT" sz="1400" dirty="0">
                <a:solidFill>
                  <a:srgbClr val="004C6C"/>
                </a:solidFill>
                <a:latin typeface="CeraPRO-Light ☞" panose="020B0300000000000000"/>
              </a:rPr>
              <a:t>)</a:t>
            </a:r>
          </a:p>
        </p:txBody>
      </p:sp>
      <p:grpSp>
        <p:nvGrpSpPr>
          <p:cNvPr id="4" name="Gruppo 3">
            <a:extLst>
              <a:ext uri="{FF2B5EF4-FFF2-40B4-BE49-F238E27FC236}">
                <a16:creationId xmlns:a16="http://schemas.microsoft.com/office/drawing/2014/main" id="{EACB511A-9380-69A2-0E96-31E50B0B7684}"/>
              </a:ext>
            </a:extLst>
          </p:cNvPr>
          <p:cNvGrpSpPr/>
          <p:nvPr/>
        </p:nvGrpSpPr>
        <p:grpSpPr>
          <a:xfrm>
            <a:off x="139849" y="0"/>
            <a:ext cx="11933444" cy="1214846"/>
            <a:chOff x="139849" y="-24226"/>
            <a:chExt cx="11933444" cy="1097528"/>
          </a:xfrm>
        </p:grpSpPr>
        <p:pic>
          <p:nvPicPr>
            <p:cNvPr id="6" name="Immagine 5">
              <a:extLst>
                <a:ext uri="{FF2B5EF4-FFF2-40B4-BE49-F238E27FC236}">
                  <a16:creationId xmlns:a16="http://schemas.microsoft.com/office/drawing/2014/main" id="{E7239835-59A8-A5C2-0EDE-B082BA737331}"/>
                </a:ext>
              </a:extLst>
            </p:cNvPr>
            <p:cNvPicPr>
              <a:picLocks noChangeAspect="1"/>
            </p:cNvPicPr>
            <p:nvPr/>
          </p:nvPicPr>
          <p:blipFill>
            <a:blip r:embed="rId4"/>
            <a:stretch>
              <a:fillRect/>
            </a:stretch>
          </p:blipFill>
          <p:spPr>
            <a:xfrm>
              <a:off x="139849" y="-24226"/>
              <a:ext cx="11933444" cy="1097528"/>
            </a:xfrm>
            <a:prstGeom prst="rect">
              <a:avLst/>
            </a:prstGeom>
          </p:spPr>
        </p:pic>
        <p:sp>
          <p:nvSpPr>
            <p:cNvPr id="9" name="CasellaDiTesto 8">
              <a:extLst>
                <a:ext uri="{FF2B5EF4-FFF2-40B4-BE49-F238E27FC236}">
                  <a16:creationId xmlns:a16="http://schemas.microsoft.com/office/drawing/2014/main" id="{65CF9FFA-F3E3-727D-C74A-F1D0CC9445E8}"/>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10" name="CasellaDiTesto 9">
              <a:extLst>
                <a:ext uri="{FF2B5EF4-FFF2-40B4-BE49-F238E27FC236}">
                  <a16:creationId xmlns:a16="http://schemas.microsoft.com/office/drawing/2014/main" id="{F56A9270-8692-F851-76A3-29FFDDC27132}"/>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grpSp>
      <p:pic>
        <p:nvPicPr>
          <p:cNvPr id="3" name="Immagine 2">
            <a:extLst>
              <a:ext uri="{FF2B5EF4-FFF2-40B4-BE49-F238E27FC236}">
                <a16:creationId xmlns:a16="http://schemas.microsoft.com/office/drawing/2014/main" id="{77D33301-C432-A0B9-7628-C7267F0EF084}"/>
              </a:ext>
            </a:extLst>
          </p:cNvPr>
          <p:cNvPicPr>
            <a:picLocks noChangeAspect="1"/>
          </p:cNvPicPr>
          <p:nvPr/>
        </p:nvPicPr>
        <p:blipFill>
          <a:blip r:embed="rId5"/>
          <a:stretch>
            <a:fillRect/>
          </a:stretch>
        </p:blipFill>
        <p:spPr>
          <a:xfrm>
            <a:off x="5660616" y="6471115"/>
            <a:ext cx="890793" cy="377912"/>
          </a:xfrm>
          <a:prstGeom prst="rect">
            <a:avLst/>
          </a:prstGeom>
        </p:spPr>
      </p:pic>
      <p:sp>
        <p:nvSpPr>
          <p:cNvPr id="5" name="Segnaposto numero diapositiva 1">
            <a:extLst>
              <a:ext uri="{FF2B5EF4-FFF2-40B4-BE49-F238E27FC236}">
                <a16:creationId xmlns:a16="http://schemas.microsoft.com/office/drawing/2014/main" id="{BCCE2A9D-5ABD-1328-FA0C-9E395EC00A89}"/>
              </a:ext>
            </a:extLst>
          </p:cNvPr>
          <p:cNvSpPr txBox="1">
            <a:spLocks/>
          </p:cNvSpPr>
          <p:nvPr/>
        </p:nvSpPr>
        <p:spPr>
          <a:xfrm>
            <a:off x="4724400" y="6492875"/>
            <a:ext cx="27432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4DF3CCD-49C5-1943-858D-C43F8813D6D2}" type="slidenum">
              <a:rPr lang="it-IT" smtClean="0">
                <a:solidFill>
                  <a:schemeClr val="bg1"/>
                </a:solidFill>
              </a:rPr>
              <a:pPr algn="ctr"/>
              <a:t>27</a:t>
            </a:fld>
            <a:endParaRPr lang="it-IT" dirty="0">
              <a:solidFill>
                <a:schemeClr val="bg1"/>
              </a:solidFill>
            </a:endParaRPr>
          </a:p>
        </p:txBody>
      </p:sp>
    </p:spTree>
    <p:extLst>
      <p:ext uri="{BB962C8B-B14F-4D97-AF65-F5344CB8AC3E}">
        <p14:creationId xmlns:p14="http://schemas.microsoft.com/office/powerpoint/2010/main" val="14834006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D246F482-5BF6-F4EB-72C1-A208E1AC8363}"/>
              </a:ext>
            </a:extLst>
          </p:cNvPr>
          <p:cNvPicPr>
            <a:picLocks noChangeAspect="1"/>
          </p:cNvPicPr>
          <p:nvPr/>
        </p:nvPicPr>
        <p:blipFill>
          <a:blip r:embed="rId3"/>
          <a:stretch>
            <a:fillRect/>
          </a:stretch>
        </p:blipFill>
        <p:spPr>
          <a:xfrm>
            <a:off x="723088" y="981007"/>
            <a:ext cx="814211" cy="606504"/>
          </a:xfrm>
          <a:prstGeom prst="rect">
            <a:avLst/>
          </a:prstGeom>
        </p:spPr>
      </p:pic>
      <p:sp>
        <p:nvSpPr>
          <p:cNvPr id="9" name="CasellaDiTesto 8">
            <a:extLst>
              <a:ext uri="{FF2B5EF4-FFF2-40B4-BE49-F238E27FC236}">
                <a16:creationId xmlns:a16="http://schemas.microsoft.com/office/drawing/2014/main" id="{E5F0B97A-B885-A73B-D6F7-7CFB6E239211}"/>
              </a:ext>
            </a:extLst>
          </p:cNvPr>
          <p:cNvSpPr txBox="1"/>
          <p:nvPr/>
        </p:nvSpPr>
        <p:spPr>
          <a:xfrm>
            <a:off x="434453" y="4843801"/>
            <a:ext cx="1454070" cy="738664"/>
          </a:xfrm>
          <a:prstGeom prst="rect">
            <a:avLst/>
          </a:prstGeom>
          <a:noFill/>
        </p:spPr>
        <p:txBody>
          <a:bodyPr wrap="square">
            <a:spAutoFit/>
          </a:bodyPr>
          <a:lstStyle/>
          <a:p>
            <a:r>
              <a:rPr lang="it-IT" sz="1400" b="1" dirty="0">
                <a:solidFill>
                  <a:srgbClr val="004C6C"/>
                </a:solidFill>
                <a:latin typeface="CeraPRO-Light ☞" panose="020B0300000000000000"/>
              </a:rPr>
              <a:t>Cassazione, sez. tributaria. n. 1216 del 2021</a:t>
            </a:r>
          </a:p>
        </p:txBody>
      </p:sp>
      <p:sp>
        <p:nvSpPr>
          <p:cNvPr id="13" name="Segnaposto testo 3">
            <a:extLst>
              <a:ext uri="{FF2B5EF4-FFF2-40B4-BE49-F238E27FC236}">
                <a16:creationId xmlns:a16="http://schemas.microsoft.com/office/drawing/2014/main" id="{75CFB8F1-3803-4BF6-8C05-54C9F58A6AFF}"/>
              </a:ext>
            </a:extLst>
          </p:cNvPr>
          <p:cNvSpPr txBox="1">
            <a:spLocks/>
          </p:cNvSpPr>
          <p:nvPr/>
        </p:nvSpPr>
        <p:spPr>
          <a:xfrm>
            <a:off x="1996859" y="4785342"/>
            <a:ext cx="9472053" cy="1594246"/>
          </a:xfrm>
          <a:prstGeom prst="rect">
            <a:avLst/>
          </a:prstGeom>
          <a:solidFill>
            <a:schemeClr val="bg1"/>
          </a:solidFill>
        </p:spPr>
        <p:txBody>
          <a:bodyPr lIns="104287" tIns="52144" rIns="104287" bIns="52144">
            <a:noAutofit/>
          </a:bodyPr>
          <a:lstStyle>
            <a:lvl1pPr marL="234647" indent="-234647" algn="l" rtl="0" eaLnBrk="1" latinLnBrk="0" hangingPunct="1">
              <a:spcBef>
                <a:spcPts val="496"/>
              </a:spcBef>
              <a:buClr>
                <a:srgbClr val="2D4976"/>
              </a:buClr>
              <a:buSzPct val="85000"/>
              <a:buFont typeface="Arial" panose="020B0604020202020204" pitchFamily="34" charset="0"/>
              <a:buChar char="•"/>
              <a:defRPr kumimoji="0" sz="2250" kern="1200">
                <a:solidFill>
                  <a:srgbClr val="2D4976"/>
                </a:solidFill>
                <a:latin typeface="Century Gothic" panose="020B0502020202020204" pitchFamily="34" charset="0"/>
                <a:ea typeface="+mn-ea"/>
                <a:cs typeface="+mn-cs"/>
              </a:defRPr>
            </a:lvl1pPr>
            <a:lvl2pPr marL="469293" indent="-195539" algn="l" rtl="0" eaLnBrk="1" latinLnBrk="0" hangingPunct="1">
              <a:spcBef>
                <a:spcPts val="316"/>
              </a:spcBef>
              <a:buClr>
                <a:srgbClr val="2D4976"/>
              </a:buClr>
              <a:buSzPct val="85000"/>
              <a:buFont typeface="Arial" panose="020B0604020202020204" pitchFamily="34" charset="0"/>
              <a:buChar char="•"/>
              <a:defRPr kumimoji="0" sz="2025" kern="1200">
                <a:solidFill>
                  <a:srgbClr val="2D4976"/>
                </a:solidFill>
                <a:latin typeface="Century Gothic" panose="020B0502020202020204" pitchFamily="34" charset="0"/>
                <a:ea typeface="+mn-ea"/>
                <a:cs typeface="+mn-cs"/>
              </a:defRPr>
            </a:lvl2pPr>
            <a:lvl3pPr marL="703940" indent="-195539" algn="l" rtl="0" eaLnBrk="1" latinLnBrk="0" hangingPunct="1">
              <a:spcBef>
                <a:spcPts val="316"/>
              </a:spcBef>
              <a:buClr>
                <a:srgbClr val="2D4976"/>
              </a:buClr>
              <a:buSzPct val="85000"/>
              <a:buFont typeface="Arial" panose="020B0604020202020204" pitchFamily="34" charset="0"/>
              <a:buChar char="•"/>
              <a:defRPr kumimoji="0" sz="1725" kern="1200">
                <a:solidFill>
                  <a:srgbClr val="2D4976"/>
                </a:solidFill>
                <a:latin typeface="Century Gothic" panose="020B0502020202020204" pitchFamily="34" charset="0"/>
                <a:ea typeface="+mn-ea"/>
                <a:cs typeface="+mn-cs"/>
              </a:defRPr>
            </a:lvl3pPr>
            <a:lvl4pPr marL="938586" indent="-195539" algn="l" rtl="0" eaLnBrk="1" latinLnBrk="0" hangingPunct="1">
              <a:spcBef>
                <a:spcPts val="316"/>
              </a:spcBef>
              <a:buClr>
                <a:srgbClr val="2D4976"/>
              </a:buClr>
              <a:buSzPct val="80000"/>
              <a:buFont typeface="Arial" panose="020B0604020202020204" pitchFamily="34" charset="0"/>
              <a:buChar char="•"/>
              <a:defRPr kumimoji="0" sz="1725" kern="1200">
                <a:solidFill>
                  <a:srgbClr val="2D4976"/>
                </a:solidFill>
                <a:latin typeface="Century Gothic" panose="020B0502020202020204" pitchFamily="34" charset="0"/>
                <a:ea typeface="+mn-ea"/>
                <a:cs typeface="+mn-cs"/>
              </a:defRPr>
            </a:lvl4pPr>
            <a:lvl5pPr marL="1173233" indent="-195539" algn="l" rtl="0" eaLnBrk="1" latinLnBrk="0" hangingPunct="1">
              <a:spcBef>
                <a:spcPts val="316"/>
              </a:spcBef>
              <a:buClr>
                <a:srgbClr val="2D4976"/>
              </a:buClr>
              <a:buFont typeface="Arial" panose="020B0604020202020204" pitchFamily="34" charset="0"/>
              <a:buChar char="•"/>
              <a:defRPr kumimoji="0" sz="1725" kern="1200">
                <a:solidFill>
                  <a:srgbClr val="2D4976"/>
                </a:solidFill>
                <a:latin typeface="Century Gothic" panose="020B0502020202020204" pitchFamily="34" charset="0"/>
                <a:ea typeface="+mn-ea"/>
                <a:cs typeface="+mn-cs"/>
              </a:defRPr>
            </a:lvl5pPr>
            <a:lvl6pPr marL="1407879" indent="-195539" algn="l" rtl="0" eaLnBrk="1" latinLnBrk="0" hangingPunct="1">
              <a:spcBef>
                <a:spcPts val="316"/>
              </a:spcBef>
              <a:buClr>
                <a:schemeClr val="accent3"/>
              </a:buClr>
              <a:buChar char="•"/>
              <a:defRPr kumimoji="0" sz="1575" kern="1200" baseline="0">
                <a:solidFill>
                  <a:schemeClr val="tx1"/>
                </a:solidFill>
                <a:latin typeface="+mn-lt"/>
                <a:ea typeface="+mn-ea"/>
                <a:cs typeface="+mn-cs"/>
              </a:defRPr>
            </a:lvl6pPr>
            <a:lvl7pPr marL="1642526" indent="-195539" algn="l" rtl="0" eaLnBrk="1" latinLnBrk="0" hangingPunct="1">
              <a:spcBef>
                <a:spcPts val="316"/>
              </a:spcBef>
              <a:buClr>
                <a:schemeClr val="accent2"/>
              </a:buClr>
              <a:buChar char="•"/>
              <a:defRPr kumimoji="0" sz="1575" kern="1200">
                <a:solidFill>
                  <a:schemeClr val="tx1"/>
                </a:solidFill>
                <a:latin typeface="+mn-lt"/>
                <a:ea typeface="+mn-ea"/>
                <a:cs typeface="+mn-cs"/>
              </a:defRPr>
            </a:lvl7pPr>
            <a:lvl8pPr marL="1877172" indent="-195539" algn="l" rtl="0" eaLnBrk="1" latinLnBrk="0" hangingPunct="1">
              <a:spcBef>
                <a:spcPts val="316"/>
              </a:spcBef>
              <a:buClr>
                <a:schemeClr val="accent1">
                  <a:tint val="60000"/>
                </a:schemeClr>
              </a:buClr>
              <a:buChar char="•"/>
              <a:defRPr kumimoji="0" sz="1575" kern="1200">
                <a:solidFill>
                  <a:schemeClr val="tx1"/>
                </a:solidFill>
                <a:latin typeface="+mn-lt"/>
                <a:ea typeface="+mn-ea"/>
                <a:cs typeface="+mn-cs"/>
              </a:defRPr>
            </a:lvl8pPr>
            <a:lvl9pPr marL="2111819" indent="-195539" algn="l" rtl="0" eaLnBrk="1" latinLnBrk="0" hangingPunct="1">
              <a:spcBef>
                <a:spcPts val="316"/>
              </a:spcBef>
              <a:buClr>
                <a:schemeClr val="accent2">
                  <a:tint val="60000"/>
                </a:schemeClr>
              </a:buClr>
              <a:buChar char="•"/>
              <a:defRPr kumimoji="0" sz="1575" kern="1200">
                <a:solidFill>
                  <a:schemeClr val="tx1"/>
                </a:solidFill>
                <a:latin typeface="+mn-lt"/>
                <a:ea typeface="+mn-ea"/>
                <a:cs typeface="+mn-cs"/>
              </a:defRPr>
            </a:lvl9pPr>
          </a:lstStyle>
          <a:p>
            <a:pPr marR="2380">
              <a:buFont typeface="Wingdings" panose="05000000000000000000" pitchFamily="2" charset="2"/>
              <a:buChar char="q"/>
            </a:pPr>
            <a:r>
              <a:rPr lang="it-IT" sz="1400" dirty="0">
                <a:solidFill>
                  <a:srgbClr val="004C6C"/>
                </a:solidFill>
                <a:latin typeface="CeraPRO-Light ☞" panose="020B0300000000000000"/>
              </a:rPr>
              <a:t>Il vincolo sociale che faceva capo al socio defunto dovrà ritenersi (…) immediatamente e definitivamente estinto al momento della sua morte, sicché l'accettazione dell'eredità da parte degli eredi del socio defunto non potrà comportare per gli stessi l’acquisto della qualità di soci, cosa che sarà invece riconducibile esclusivamente all’eventuale perfezionamento dell'accordo di continuazione fra i soci superstiti e gli eredi.</a:t>
            </a:r>
          </a:p>
          <a:p>
            <a:pPr marR="2380">
              <a:buFont typeface="Wingdings" panose="05000000000000000000" pitchFamily="2" charset="2"/>
              <a:buChar char="q"/>
            </a:pPr>
            <a:r>
              <a:rPr lang="it-IT" sz="1400" dirty="0">
                <a:solidFill>
                  <a:srgbClr val="004C6C"/>
                </a:solidFill>
                <a:latin typeface="CeraPRO-Light ☞" panose="020B0300000000000000"/>
              </a:rPr>
              <a:t>Quindi ai fini delle imposte sulle successioni, il patrimonio degli eredi non si incrementa della partecipazione, ma di un credito consistente nel diritto alla liquidazione della quota di una società personale, nei casi previsti dall'art. 2289 c.c., sia pure da determinarsi con gli stessi criteri previsti per le quote di partecipazione.</a:t>
            </a:r>
          </a:p>
        </p:txBody>
      </p:sp>
      <p:sp>
        <p:nvSpPr>
          <p:cNvPr id="12" name="CasellaDiTesto 11">
            <a:extLst>
              <a:ext uri="{FF2B5EF4-FFF2-40B4-BE49-F238E27FC236}">
                <a16:creationId xmlns:a16="http://schemas.microsoft.com/office/drawing/2014/main" id="{41C4014C-88DE-6B12-3877-43641C02BD9A}"/>
              </a:ext>
            </a:extLst>
          </p:cNvPr>
          <p:cNvSpPr txBox="1"/>
          <p:nvPr/>
        </p:nvSpPr>
        <p:spPr>
          <a:xfrm>
            <a:off x="434453" y="1549261"/>
            <a:ext cx="1310268" cy="523220"/>
          </a:xfrm>
          <a:prstGeom prst="rect">
            <a:avLst/>
          </a:prstGeom>
          <a:noFill/>
        </p:spPr>
        <p:txBody>
          <a:bodyPr wrap="square">
            <a:spAutoFit/>
          </a:bodyPr>
          <a:lstStyle/>
          <a:p>
            <a:r>
              <a:rPr lang="it-IT" sz="1400" b="1" dirty="0">
                <a:solidFill>
                  <a:srgbClr val="004C6C"/>
                </a:solidFill>
                <a:latin typeface="CeraPRO-Light ☞" panose="020B0300000000000000"/>
              </a:rPr>
              <a:t>Art. 11, comma 3, TUS</a:t>
            </a:r>
          </a:p>
        </p:txBody>
      </p:sp>
      <p:sp>
        <p:nvSpPr>
          <p:cNvPr id="15" name="Segnaposto testo 3">
            <a:extLst>
              <a:ext uri="{FF2B5EF4-FFF2-40B4-BE49-F238E27FC236}">
                <a16:creationId xmlns:a16="http://schemas.microsoft.com/office/drawing/2014/main" id="{268B5E14-28BB-0F57-7EA5-C7D2307660C1}"/>
              </a:ext>
            </a:extLst>
          </p:cNvPr>
          <p:cNvSpPr txBox="1">
            <a:spLocks/>
          </p:cNvSpPr>
          <p:nvPr/>
        </p:nvSpPr>
        <p:spPr>
          <a:xfrm>
            <a:off x="1996860" y="1505976"/>
            <a:ext cx="9472052" cy="3240521"/>
          </a:xfrm>
          <a:prstGeom prst="rect">
            <a:avLst/>
          </a:prstGeom>
          <a:solidFill>
            <a:schemeClr val="bg1"/>
          </a:solidFill>
        </p:spPr>
        <p:txBody>
          <a:bodyPr lIns="104287" tIns="52144" rIns="104287" bIns="52144">
            <a:noAutofit/>
          </a:bodyPr>
          <a:lstStyle>
            <a:lvl1pPr marL="234647" indent="-234647" algn="l" rtl="0" eaLnBrk="1" latinLnBrk="0" hangingPunct="1">
              <a:spcBef>
                <a:spcPts val="496"/>
              </a:spcBef>
              <a:buClr>
                <a:srgbClr val="2D4976"/>
              </a:buClr>
              <a:buSzPct val="85000"/>
              <a:buFont typeface="Arial" panose="020B0604020202020204" pitchFamily="34" charset="0"/>
              <a:buChar char="•"/>
              <a:defRPr kumimoji="0" sz="2250" kern="1200">
                <a:solidFill>
                  <a:srgbClr val="2D4976"/>
                </a:solidFill>
                <a:latin typeface="Century Gothic" panose="020B0502020202020204" pitchFamily="34" charset="0"/>
                <a:ea typeface="+mn-ea"/>
                <a:cs typeface="+mn-cs"/>
              </a:defRPr>
            </a:lvl1pPr>
            <a:lvl2pPr marL="469293" indent="-195539" algn="l" rtl="0" eaLnBrk="1" latinLnBrk="0" hangingPunct="1">
              <a:spcBef>
                <a:spcPts val="316"/>
              </a:spcBef>
              <a:buClr>
                <a:srgbClr val="2D4976"/>
              </a:buClr>
              <a:buSzPct val="85000"/>
              <a:buFont typeface="Arial" panose="020B0604020202020204" pitchFamily="34" charset="0"/>
              <a:buChar char="•"/>
              <a:defRPr kumimoji="0" sz="2025" kern="1200">
                <a:solidFill>
                  <a:srgbClr val="2D4976"/>
                </a:solidFill>
                <a:latin typeface="Century Gothic" panose="020B0502020202020204" pitchFamily="34" charset="0"/>
                <a:ea typeface="+mn-ea"/>
                <a:cs typeface="+mn-cs"/>
              </a:defRPr>
            </a:lvl2pPr>
            <a:lvl3pPr marL="703940" indent="-195539" algn="l" rtl="0" eaLnBrk="1" latinLnBrk="0" hangingPunct="1">
              <a:spcBef>
                <a:spcPts val="316"/>
              </a:spcBef>
              <a:buClr>
                <a:srgbClr val="2D4976"/>
              </a:buClr>
              <a:buSzPct val="85000"/>
              <a:buFont typeface="Arial" panose="020B0604020202020204" pitchFamily="34" charset="0"/>
              <a:buChar char="•"/>
              <a:defRPr kumimoji="0" sz="1725" kern="1200">
                <a:solidFill>
                  <a:srgbClr val="2D4976"/>
                </a:solidFill>
                <a:latin typeface="Century Gothic" panose="020B0502020202020204" pitchFamily="34" charset="0"/>
                <a:ea typeface="+mn-ea"/>
                <a:cs typeface="+mn-cs"/>
              </a:defRPr>
            </a:lvl3pPr>
            <a:lvl4pPr marL="938586" indent="-195539" algn="l" rtl="0" eaLnBrk="1" latinLnBrk="0" hangingPunct="1">
              <a:spcBef>
                <a:spcPts val="316"/>
              </a:spcBef>
              <a:buClr>
                <a:srgbClr val="2D4976"/>
              </a:buClr>
              <a:buSzPct val="80000"/>
              <a:buFont typeface="Arial" panose="020B0604020202020204" pitchFamily="34" charset="0"/>
              <a:buChar char="•"/>
              <a:defRPr kumimoji="0" sz="1725" kern="1200">
                <a:solidFill>
                  <a:srgbClr val="2D4976"/>
                </a:solidFill>
                <a:latin typeface="Century Gothic" panose="020B0502020202020204" pitchFamily="34" charset="0"/>
                <a:ea typeface="+mn-ea"/>
                <a:cs typeface="+mn-cs"/>
              </a:defRPr>
            </a:lvl4pPr>
            <a:lvl5pPr marL="1173233" indent="-195539" algn="l" rtl="0" eaLnBrk="1" latinLnBrk="0" hangingPunct="1">
              <a:spcBef>
                <a:spcPts val="316"/>
              </a:spcBef>
              <a:buClr>
                <a:srgbClr val="2D4976"/>
              </a:buClr>
              <a:buFont typeface="Arial" panose="020B0604020202020204" pitchFamily="34" charset="0"/>
              <a:buChar char="•"/>
              <a:defRPr kumimoji="0" sz="1725" kern="1200">
                <a:solidFill>
                  <a:srgbClr val="2D4976"/>
                </a:solidFill>
                <a:latin typeface="Century Gothic" panose="020B0502020202020204" pitchFamily="34" charset="0"/>
                <a:ea typeface="+mn-ea"/>
                <a:cs typeface="+mn-cs"/>
              </a:defRPr>
            </a:lvl5pPr>
            <a:lvl6pPr marL="1407879" indent="-195539" algn="l" rtl="0" eaLnBrk="1" latinLnBrk="0" hangingPunct="1">
              <a:spcBef>
                <a:spcPts val="316"/>
              </a:spcBef>
              <a:buClr>
                <a:schemeClr val="accent3"/>
              </a:buClr>
              <a:buChar char="•"/>
              <a:defRPr kumimoji="0" sz="1575" kern="1200" baseline="0">
                <a:solidFill>
                  <a:schemeClr val="tx1"/>
                </a:solidFill>
                <a:latin typeface="+mn-lt"/>
                <a:ea typeface="+mn-ea"/>
                <a:cs typeface="+mn-cs"/>
              </a:defRPr>
            </a:lvl6pPr>
            <a:lvl7pPr marL="1642526" indent="-195539" algn="l" rtl="0" eaLnBrk="1" latinLnBrk="0" hangingPunct="1">
              <a:spcBef>
                <a:spcPts val="316"/>
              </a:spcBef>
              <a:buClr>
                <a:schemeClr val="accent2"/>
              </a:buClr>
              <a:buChar char="•"/>
              <a:defRPr kumimoji="0" sz="1575" kern="1200">
                <a:solidFill>
                  <a:schemeClr val="tx1"/>
                </a:solidFill>
                <a:latin typeface="+mn-lt"/>
                <a:ea typeface="+mn-ea"/>
                <a:cs typeface="+mn-cs"/>
              </a:defRPr>
            </a:lvl7pPr>
            <a:lvl8pPr marL="1877172" indent="-195539" algn="l" rtl="0" eaLnBrk="1" latinLnBrk="0" hangingPunct="1">
              <a:spcBef>
                <a:spcPts val="316"/>
              </a:spcBef>
              <a:buClr>
                <a:schemeClr val="accent1">
                  <a:tint val="60000"/>
                </a:schemeClr>
              </a:buClr>
              <a:buChar char="•"/>
              <a:defRPr kumimoji="0" sz="1575" kern="1200">
                <a:solidFill>
                  <a:schemeClr val="tx1"/>
                </a:solidFill>
                <a:latin typeface="+mn-lt"/>
                <a:ea typeface="+mn-ea"/>
                <a:cs typeface="+mn-cs"/>
              </a:defRPr>
            </a:lvl8pPr>
            <a:lvl9pPr marL="2111819" indent="-195539" algn="l" rtl="0" eaLnBrk="1" latinLnBrk="0" hangingPunct="1">
              <a:spcBef>
                <a:spcPts val="316"/>
              </a:spcBef>
              <a:buClr>
                <a:schemeClr val="accent2">
                  <a:tint val="60000"/>
                </a:schemeClr>
              </a:buClr>
              <a:buChar char="•"/>
              <a:defRPr kumimoji="0" sz="1575" kern="1200">
                <a:solidFill>
                  <a:schemeClr val="tx1"/>
                </a:solidFill>
                <a:latin typeface="+mn-lt"/>
                <a:ea typeface="+mn-ea"/>
                <a:cs typeface="+mn-cs"/>
              </a:defRPr>
            </a:lvl9pPr>
          </a:lstStyle>
          <a:p>
            <a:pPr>
              <a:buFont typeface="Wingdings" panose="05000000000000000000" pitchFamily="2" charset="2"/>
              <a:buChar char="q"/>
            </a:pPr>
            <a:r>
              <a:rPr lang="it-IT" sz="1400" dirty="0">
                <a:solidFill>
                  <a:srgbClr val="004C6C"/>
                </a:solidFill>
                <a:latin typeface="CeraPRO-Light ☞" panose="020B0300000000000000"/>
              </a:rPr>
              <a:t>L’articolo 11, comma 3, poi dispone:</a:t>
            </a:r>
          </a:p>
          <a:p>
            <a:pPr marR="810" lvl="1">
              <a:buFont typeface="Wingdings" panose="05000000000000000000" pitchFamily="2" charset="2"/>
              <a:buChar char="Ø"/>
            </a:pPr>
            <a:r>
              <a:rPr lang="it-IT" sz="1400" dirty="0">
                <a:solidFill>
                  <a:srgbClr val="004C6C"/>
                </a:solidFill>
                <a:latin typeface="CeraPRO-Light ☞" panose="020B0300000000000000"/>
              </a:rPr>
              <a:t>Le partecipazioni in società di ogni tipo (quindi non solo delle società di persone) si considerano comprese nell'attivo ereditario anche se per clausola del contratto di società o dell'atto costitutivo o per patto parasociale ne sia previsto a favore di altri soci il diritto di accrescimento o il diritto di acquisto ad un prezzo inferiore al valore di cui all'art. 16, comma 1. </a:t>
            </a:r>
          </a:p>
          <a:p>
            <a:pPr marR="810" lvl="2">
              <a:buFont typeface="Wingdings" panose="05000000000000000000" pitchFamily="2" charset="2"/>
              <a:buChar char="ü"/>
            </a:pPr>
            <a:r>
              <a:rPr lang="it-IT" sz="1400" dirty="0">
                <a:solidFill>
                  <a:srgbClr val="004C6C"/>
                </a:solidFill>
                <a:latin typeface="CeraPRO-Light ☞" panose="020B0300000000000000"/>
              </a:rPr>
              <a:t>In tal </a:t>
            </a:r>
            <a:r>
              <a:rPr lang="it-IT" sz="1400" dirty="0" err="1">
                <a:solidFill>
                  <a:srgbClr val="004C6C"/>
                </a:solidFill>
                <a:latin typeface="CeraPRO-Light ☞" panose="020B0300000000000000"/>
              </a:rPr>
              <a:t>caso:se</a:t>
            </a:r>
            <a:r>
              <a:rPr lang="it-IT" sz="1400" dirty="0">
                <a:solidFill>
                  <a:srgbClr val="004C6C"/>
                </a:solidFill>
                <a:latin typeface="CeraPRO-Light ☞" panose="020B0300000000000000"/>
              </a:rPr>
              <a:t> i beneficiari del diritto di accrescimento o di acquisto sono eredi o legatari, il valore della partecipazione si aggiunge a quello della quota o del legato;</a:t>
            </a:r>
          </a:p>
          <a:p>
            <a:pPr marR="810" lvl="2">
              <a:buFont typeface="Wingdings" panose="05000000000000000000" pitchFamily="2" charset="2"/>
              <a:buChar char="ü"/>
            </a:pPr>
            <a:r>
              <a:rPr lang="it-IT" sz="1400" dirty="0">
                <a:solidFill>
                  <a:srgbClr val="004C6C"/>
                </a:solidFill>
                <a:latin typeface="CeraPRO-Light ☞" panose="020B0300000000000000"/>
              </a:rPr>
              <a:t> se non sono eredi o legatari la partecipazione è considerata come oggetto di un legato a loro favore.</a:t>
            </a:r>
          </a:p>
          <a:p>
            <a:pPr>
              <a:buFont typeface="Wingdings" panose="05000000000000000000" pitchFamily="2" charset="2"/>
              <a:buChar char="q"/>
            </a:pPr>
            <a:r>
              <a:rPr lang="it-IT" sz="1400" dirty="0">
                <a:solidFill>
                  <a:srgbClr val="004C6C"/>
                </a:solidFill>
                <a:latin typeface="CeraPRO-Light ☞" panose="020B0300000000000000"/>
              </a:rPr>
              <a:t>Gli art. 18, co. 1, lett. d) e l’art. 16 hanno finalità antielusiva perché in passato il credito per la liquidazione della quota caduto in successione non era suscettibile di giudizio di congruità (Cass 31589 del 2019) </a:t>
            </a:r>
          </a:p>
          <a:p>
            <a:pPr>
              <a:buFont typeface="Wingdings" panose="05000000000000000000" pitchFamily="2" charset="2"/>
              <a:buChar char="q"/>
            </a:pPr>
            <a:r>
              <a:rPr lang="it-IT" sz="1400" dirty="0">
                <a:solidFill>
                  <a:srgbClr val="004C6C"/>
                </a:solidFill>
                <a:latin typeface="CeraPRO-Light ☞" panose="020B0300000000000000"/>
              </a:rPr>
              <a:t>L’articolo 11, co. 3 non riguarda il caso  degli </a:t>
            </a:r>
            <a:r>
              <a:rPr lang="it-IT" sz="1400" u="sng" dirty="0">
                <a:solidFill>
                  <a:srgbClr val="004C6C"/>
                </a:solidFill>
                <a:latin typeface="CeraPRO-Light ☞" panose="020B0300000000000000"/>
              </a:rPr>
              <a:t>eredi che non sono soci</a:t>
            </a:r>
            <a:r>
              <a:rPr lang="it-IT" sz="1400" dirty="0">
                <a:solidFill>
                  <a:srgbClr val="004C6C"/>
                </a:solidFill>
                <a:latin typeface="CeraPRO-Light ☞" panose="020B0300000000000000"/>
              </a:rPr>
              <a:t> e quindi non hanno diritto di accrescimento o di acquisto a prezzo inferiore. In questo caso, le imposte di successione restino a carico degli eredi. Mal il caso non dovrebbe prestarsi ad abusi.</a:t>
            </a:r>
          </a:p>
        </p:txBody>
      </p:sp>
      <p:sp>
        <p:nvSpPr>
          <p:cNvPr id="14" name="Titolo 6">
            <a:extLst>
              <a:ext uri="{FF2B5EF4-FFF2-40B4-BE49-F238E27FC236}">
                <a16:creationId xmlns:a16="http://schemas.microsoft.com/office/drawing/2014/main" id="{F19FE87A-19B6-2435-1D6C-8C45ADAD4C63}"/>
              </a:ext>
            </a:extLst>
          </p:cNvPr>
          <p:cNvSpPr>
            <a:spLocks noGrp="1"/>
          </p:cNvSpPr>
          <p:nvPr>
            <p:ph type="title"/>
          </p:nvPr>
        </p:nvSpPr>
        <p:spPr>
          <a:xfrm>
            <a:off x="1019438" y="966485"/>
            <a:ext cx="10745824" cy="527653"/>
          </a:xfrm>
        </p:spPr>
        <p:txBody>
          <a:bodyPr/>
          <a:lstStyle/>
          <a:p>
            <a:r>
              <a:rPr lang="it-IT" sz="2400" b="0" dirty="0">
                <a:latin typeface="CeraCY-Medium ☞"/>
              </a:rPr>
              <a:t>IMPOSTA DI SUCCESSIONE. VALORE DEL DIRITTO ALLA LIQUIDAZIONE DELLA QUOTA</a:t>
            </a:r>
          </a:p>
        </p:txBody>
      </p:sp>
      <p:grpSp>
        <p:nvGrpSpPr>
          <p:cNvPr id="4" name="Gruppo 3">
            <a:extLst>
              <a:ext uri="{FF2B5EF4-FFF2-40B4-BE49-F238E27FC236}">
                <a16:creationId xmlns:a16="http://schemas.microsoft.com/office/drawing/2014/main" id="{D2372F00-C733-0965-2A9F-B890AD5362D8}"/>
              </a:ext>
            </a:extLst>
          </p:cNvPr>
          <p:cNvGrpSpPr/>
          <p:nvPr/>
        </p:nvGrpSpPr>
        <p:grpSpPr>
          <a:xfrm>
            <a:off x="258556" y="-23149"/>
            <a:ext cx="11933444" cy="1097528"/>
            <a:chOff x="139849" y="-24226"/>
            <a:chExt cx="11933444" cy="1097528"/>
          </a:xfrm>
        </p:grpSpPr>
        <p:pic>
          <p:nvPicPr>
            <p:cNvPr id="6" name="Immagine 5">
              <a:extLst>
                <a:ext uri="{FF2B5EF4-FFF2-40B4-BE49-F238E27FC236}">
                  <a16:creationId xmlns:a16="http://schemas.microsoft.com/office/drawing/2014/main" id="{3F1B0A4E-4C34-0BF9-2CE5-83406A316969}"/>
                </a:ext>
              </a:extLst>
            </p:cNvPr>
            <p:cNvPicPr>
              <a:picLocks noChangeAspect="1"/>
            </p:cNvPicPr>
            <p:nvPr/>
          </p:nvPicPr>
          <p:blipFill>
            <a:blip r:embed="rId4"/>
            <a:stretch>
              <a:fillRect/>
            </a:stretch>
          </p:blipFill>
          <p:spPr>
            <a:xfrm>
              <a:off x="139849" y="-24226"/>
              <a:ext cx="11933444" cy="1097528"/>
            </a:xfrm>
            <a:prstGeom prst="rect">
              <a:avLst/>
            </a:prstGeom>
          </p:spPr>
        </p:pic>
        <p:sp>
          <p:nvSpPr>
            <p:cNvPr id="7" name="CasellaDiTesto 6">
              <a:extLst>
                <a:ext uri="{FF2B5EF4-FFF2-40B4-BE49-F238E27FC236}">
                  <a16:creationId xmlns:a16="http://schemas.microsoft.com/office/drawing/2014/main" id="{75EEF653-5744-3B25-EE07-5175083C60C7}"/>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8" name="CasellaDiTesto 7">
              <a:extLst>
                <a:ext uri="{FF2B5EF4-FFF2-40B4-BE49-F238E27FC236}">
                  <a16:creationId xmlns:a16="http://schemas.microsoft.com/office/drawing/2014/main" id="{3AB887D4-AFA2-A48B-D313-F0010990BDCA}"/>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grpSp>
      <p:pic>
        <p:nvPicPr>
          <p:cNvPr id="3" name="Immagine 2">
            <a:extLst>
              <a:ext uri="{FF2B5EF4-FFF2-40B4-BE49-F238E27FC236}">
                <a16:creationId xmlns:a16="http://schemas.microsoft.com/office/drawing/2014/main" id="{24090E5D-FD69-EFE2-978D-1E23865CCD8E}"/>
              </a:ext>
            </a:extLst>
          </p:cNvPr>
          <p:cNvPicPr>
            <a:picLocks noChangeAspect="1"/>
          </p:cNvPicPr>
          <p:nvPr/>
        </p:nvPicPr>
        <p:blipFill>
          <a:blip r:embed="rId5"/>
          <a:stretch>
            <a:fillRect/>
          </a:stretch>
        </p:blipFill>
        <p:spPr>
          <a:xfrm>
            <a:off x="5660616" y="6471115"/>
            <a:ext cx="890793" cy="377912"/>
          </a:xfrm>
          <a:prstGeom prst="rect">
            <a:avLst/>
          </a:prstGeom>
        </p:spPr>
      </p:pic>
      <p:sp>
        <p:nvSpPr>
          <p:cNvPr id="5" name="Segnaposto numero diapositiva 1">
            <a:extLst>
              <a:ext uri="{FF2B5EF4-FFF2-40B4-BE49-F238E27FC236}">
                <a16:creationId xmlns:a16="http://schemas.microsoft.com/office/drawing/2014/main" id="{4E24B1F2-72F1-B70A-B4D6-3330A4C8E883}"/>
              </a:ext>
            </a:extLst>
          </p:cNvPr>
          <p:cNvSpPr txBox="1">
            <a:spLocks/>
          </p:cNvSpPr>
          <p:nvPr/>
        </p:nvSpPr>
        <p:spPr>
          <a:xfrm>
            <a:off x="4724400" y="6492875"/>
            <a:ext cx="27432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4DF3CCD-49C5-1943-858D-C43F8813D6D2}" type="slidenum">
              <a:rPr lang="it-IT" smtClean="0">
                <a:solidFill>
                  <a:schemeClr val="bg1"/>
                </a:solidFill>
              </a:rPr>
              <a:pPr algn="ctr"/>
              <a:t>28</a:t>
            </a:fld>
            <a:endParaRPr lang="it-IT" dirty="0">
              <a:solidFill>
                <a:schemeClr val="bg1"/>
              </a:solidFill>
            </a:endParaRPr>
          </a:p>
        </p:txBody>
      </p:sp>
    </p:spTree>
    <p:extLst>
      <p:ext uri="{BB962C8B-B14F-4D97-AF65-F5344CB8AC3E}">
        <p14:creationId xmlns:p14="http://schemas.microsoft.com/office/powerpoint/2010/main" val="41932764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B8C0193A-5EC2-9662-7C6C-05895B61E1CC}"/>
              </a:ext>
            </a:extLst>
          </p:cNvPr>
          <p:cNvPicPr>
            <a:picLocks noChangeAspect="1"/>
          </p:cNvPicPr>
          <p:nvPr/>
        </p:nvPicPr>
        <p:blipFill>
          <a:blip r:embed="rId3"/>
          <a:stretch>
            <a:fillRect/>
          </a:stretch>
        </p:blipFill>
        <p:spPr>
          <a:xfrm>
            <a:off x="386643" y="1117873"/>
            <a:ext cx="814211" cy="606504"/>
          </a:xfrm>
          <a:prstGeom prst="rect">
            <a:avLst/>
          </a:prstGeom>
        </p:spPr>
      </p:pic>
      <p:sp>
        <p:nvSpPr>
          <p:cNvPr id="7" name="Titolo 6">
            <a:extLst>
              <a:ext uri="{FF2B5EF4-FFF2-40B4-BE49-F238E27FC236}">
                <a16:creationId xmlns:a16="http://schemas.microsoft.com/office/drawing/2014/main" id="{F313595B-D8C1-4751-89CF-00DAC7C18148}"/>
              </a:ext>
            </a:extLst>
          </p:cNvPr>
          <p:cNvSpPr>
            <a:spLocks noGrp="1"/>
          </p:cNvSpPr>
          <p:nvPr>
            <p:ph type="title"/>
          </p:nvPr>
        </p:nvSpPr>
        <p:spPr>
          <a:xfrm>
            <a:off x="261997" y="1122221"/>
            <a:ext cx="10515600" cy="527653"/>
          </a:xfrm>
        </p:spPr>
        <p:txBody>
          <a:bodyPr/>
          <a:lstStyle/>
          <a:p>
            <a:r>
              <a:rPr lang="it-IT" b="0" dirty="0">
                <a:latin typeface="CeraCY-Medium ☞"/>
              </a:rPr>
              <a:t>IMPOSTA DI SUCCESSIONE - ESENZIONI</a:t>
            </a:r>
          </a:p>
        </p:txBody>
      </p:sp>
      <p:sp>
        <p:nvSpPr>
          <p:cNvPr id="4" name="Segnaposto testo 3">
            <a:extLst>
              <a:ext uri="{FF2B5EF4-FFF2-40B4-BE49-F238E27FC236}">
                <a16:creationId xmlns:a16="http://schemas.microsoft.com/office/drawing/2014/main" id="{7CBEC87F-A505-4339-B6D4-3DF6820DF1EF}"/>
              </a:ext>
            </a:extLst>
          </p:cNvPr>
          <p:cNvSpPr>
            <a:spLocks noGrp="1"/>
          </p:cNvSpPr>
          <p:nvPr>
            <p:ph type="body" sz="quarter" idx="4294967295"/>
          </p:nvPr>
        </p:nvSpPr>
        <p:spPr>
          <a:xfrm>
            <a:off x="2293583" y="1848760"/>
            <a:ext cx="9309014" cy="3683940"/>
          </a:xfrm>
        </p:spPr>
        <p:txBody>
          <a:bodyPr>
            <a:noAutofit/>
          </a:bodyPr>
          <a:lstStyle/>
          <a:p>
            <a:pPr marL="234646" lvl="1" indent="0" algn="just">
              <a:buNone/>
            </a:pPr>
            <a:r>
              <a:rPr lang="it-IT" sz="1400" dirty="0">
                <a:solidFill>
                  <a:srgbClr val="004C6C"/>
                </a:solidFill>
                <a:latin typeface="CeraPRO-Light ☞" panose="020B0300000000000000"/>
              </a:rPr>
              <a:t>I trasferimenti, effettuati anche tramite i patti di famiglia a favore dei discendenti e del coniuge, di aziende o rami di esse, di quote sociali e di azioni non sono soggetti all'imposta. In caso di quote di società di capitali, il beneficio spetta solo per le partecipazioni mediante le quali è acquisito o integrato il controllo. Il beneficio si applica a condizione che gli aventi causa proseguano l'esercizio dell'attività d'impresa o detengano il controllo per un periodo non inferiore a cinque anni dalla data del trasferimento.</a:t>
            </a:r>
          </a:p>
          <a:p>
            <a:pPr marL="234646" lvl="1" indent="0" algn="just">
              <a:buNone/>
            </a:pPr>
            <a:r>
              <a:rPr lang="it-IT" sz="1400" dirty="0">
                <a:solidFill>
                  <a:srgbClr val="004C6C"/>
                </a:solidFill>
                <a:latin typeface="CeraPRO-Light ☞" panose="020B0300000000000000"/>
              </a:rPr>
              <a:t>L’art. 3, co. 4ter del d. lgs. 346/1990 prevede che i trasferimenti, effettuati anche tramite i patti di famiglia a favore dei discendenti e del coniuge, di aziende o rami di esse, di quote sociali e di azioni non sono soggetti all'imposta. </a:t>
            </a:r>
          </a:p>
          <a:p>
            <a:pPr marL="234646" lvl="1" indent="0" algn="just">
              <a:buNone/>
            </a:pPr>
            <a:r>
              <a:rPr lang="it-IT" sz="1400" dirty="0">
                <a:solidFill>
                  <a:srgbClr val="004C6C"/>
                </a:solidFill>
                <a:latin typeface="CeraPRO-Light ☞" panose="020B0300000000000000"/>
              </a:rPr>
              <a:t>La circolare 3/E del 2008 ha chiarito che l’imposta </a:t>
            </a:r>
            <a:r>
              <a:rPr lang="it-IT" sz="1400" b="1" dirty="0">
                <a:solidFill>
                  <a:srgbClr val="004C6C"/>
                </a:solidFill>
                <a:latin typeface="CeraPRO-Light ☞" panose="020B0300000000000000"/>
              </a:rPr>
              <a:t>non si applica ogniqualvolta il trasferimento riguardi partecipazioni in società di persone</a:t>
            </a:r>
            <a:r>
              <a:rPr lang="it-IT" sz="1400" dirty="0">
                <a:solidFill>
                  <a:srgbClr val="004C6C"/>
                </a:solidFill>
                <a:latin typeface="CeraPRO-Light ☞" panose="020B0300000000000000"/>
              </a:rPr>
              <a:t>, purché, ovviamente, ricorrano gli ulteriori requisiti indicati dall’articolo 3, comma 4ter, del TUS. </a:t>
            </a:r>
          </a:p>
          <a:p>
            <a:pPr marL="234646" lvl="1" indent="0" algn="just">
              <a:buNone/>
            </a:pPr>
            <a:r>
              <a:rPr lang="it-IT" sz="1400" dirty="0">
                <a:solidFill>
                  <a:srgbClr val="004C6C"/>
                </a:solidFill>
                <a:latin typeface="CeraPRO-Light ☞" panose="020B0300000000000000"/>
              </a:rPr>
              <a:t>La DR Lazio (interpello n. 913/6-2018) ha precisato che anche le quote del socio accomandante possano beneficiare dell’esenzione «a condizione che gli aventi causa proseguano l’attività d’impresa».</a:t>
            </a:r>
          </a:p>
          <a:p>
            <a:pPr marL="234646" lvl="1" indent="0" algn="just">
              <a:buNone/>
            </a:pPr>
            <a:r>
              <a:rPr lang="it-IT" sz="1400" dirty="0">
                <a:solidFill>
                  <a:srgbClr val="004C6C"/>
                </a:solidFill>
                <a:latin typeface="CeraPRO-Light ☞" panose="020B0300000000000000"/>
              </a:rPr>
              <a:t>L’Agenzia delle entrate ha affermato che è indispensabile la presenza dell'oggetto principale della disposizione agevolativa in esame, vale a dire la sussistenza di un'azienda di famiglia, intesa quale realtà imprenditoriale produttiva meritevole di essere tutelata anche nella fase del suo passaggio generazionale, anche per evitare "una conseguente perdita dei posti di lavoro e ulteriori ripercussioni sul tessuto economico".</a:t>
            </a:r>
          </a:p>
          <a:p>
            <a:pPr marL="234646" lvl="1" indent="0" algn="just">
              <a:buNone/>
            </a:pPr>
            <a:r>
              <a:rPr lang="it-IT" sz="1400" dirty="0">
                <a:solidFill>
                  <a:srgbClr val="004C6C"/>
                </a:solidFill>
                <a:latin typeface="CeraPRO-Light ☞" panose="020B0300000000000000"/>
              </a:rPr>
              <a:t>Di contro, ne deriva che in assenza di una "azienda", l'applicazione dell'agevolazione de qua violerebbe la ratio della disposizione medesima. (principio ribadito nella Risposta 185 del 2023)</a:t>
            </a:r>
          </a:p>
          <a:p>
            <a:pPr marL="234646" lvl="1" indent="0" algn="just">
              <a:buNone/>
            </a:pPr>
            <a:endParaRPr lang="it-IT" sz="1400" dirty="0">
              <a:solidFill>
                <a:srgbClr val="004C6C"/>
              </a:solidFill>
              <a:latin typeface="CeraPRO-Light ☞" panose="020B0300000000000000"/>
            </a:endParaRPr>
          </a:p>
          <a:p>
            <a:pPr marL="234646" lvl="1" indent="0" algn="just">
              <a:buNone/>
            </a:pPr>
            <a:r>
              <a:rPr lang="it-IT" sz="1400" dirty="0">
                <a:solidFill>
                  <a:srgbClr val="004C6C"/>
                </a:solidFill>
                <a:latin typeface="CeraPRO-Light ☞" panose="020B0300000000000000"/>
              </a:rPr>
              <a:t>Con riferimento alle società semplici non risultano pronunciamenti ufficiali né di prassi né di giurisprudenza ad oggi.</a:t>
            </a:r>
          </a:p>
          <a:p>
            <a:pPr marL="234646" lvl="1" indent="0" algn="just">
              <a:buNone/>
            </a:pPr>
            <a:endParaRPr lang="it-IT" sz="1400" dirty="0">
              <a:solidFill>
                <a:srgbClr val="004C6C"/>
              </a:solidFill>
              <a:latin typeface="CeraPRO-Light ☞" panose="020B0300000000000000"/>
            </a:endParaRPr>
          </a:p>
          <a:p>
            <a:pPr marL="234646" lvl="1" indent="0" algn="just">
              <a:buNone/>
            </a:pPr>
            <a:endParaRPr lang="it-IT" sz="1400" dirty="0">
              <a:solidFill>
                <a:srgbClr val="004C6C"/>
              </a:solidFill>
              <a:latin typeface="CeraPRO-Light ☞" panose="020B0300000000000000"/>
            </a:endParaRPr>
          </a:p>
        </p:txBody>
      </p:sp>
      <p:sp>
        <p:nvSpPr>
          <p:cNvPr id="8" name="CasellaDiTesto 7">
            <a:extLst>
              <a:ext uri="{FF2B5EF4-FFF2-40B4-BE49-F238E27FC236}">
                <a16:creationId xmlns:a16="http://schemas.microsoft.com/office/drawing/2014/main" id="{78EBF85F-A563-3BB3-E12B-1CBC50968D63}"/>
              </a:ext>
            </a:extLst>
          </p:cNvPr>
          <p:cNvSpPr txBox="1"/>
          <p:nvPr/>
        </p:nvSpPr>
        <p:spPr>
          <a:xfrm>
            <a:off x="261997" y="1913957"/>
            <a:ext cx="2135458" cy="646331"/>
          </a:xfrm>
          <a:prstGeom prst="rect">
            <a:avLst/>
          </a:prstGeom>
          <a:noFill/>
        </p:spPr>
        <p:txBody>
          <a:bodyPr wrap="square">
            <a:spAutoFit/>
          </a:bodyPr>
          <a:lstStyle/>
          <a:p>
            <a:r>
              <a:rPr lang="nb-NO" sz="1200" b="1" dirty="0">
                <a:solidFill>
                  <a:srgbClr val="004C6C"/>
                </a:solidFill>
                <a:latin typeface="CeraPRO-Light ☞" panose="020B0300000000000000"/>
              </a:rPr>
              <a:t>Art. 3, co. 4ter del d. lgs. 346/1990</a:t>
            </a:r>
          </a:p>
          <a:p>
            <a:r>
              <a:rPr lang="nb-NO" sz="1200" b="1" dirty="0">
                <a:solidFill>
                  <a:srgbClr val="004C6C"/>
                </a:solidFill>
                <a:latin typeface="CeraPRO-Light ☞" panose="020B0300000000000000"/>
              </a:rPr>
              <a:t>Esenzione </a:t>
            </a:r>
            <a:endParaRPr lang="it-IT" sz="1200" b="1" dirty="0">
              <a:solidFill>
                <a:srgbClr val="004C6C"/>
              </a:solidFill>
              <a:latin typeface="CeraPRO-Light ☞" panose="020B0300000000000000"/>
            </a:endParaRPr>
          </a:p>
        </p:txBody>
      </p:sp>
      <p:sp>
        <p:nvSpPr>
          <p:cNvPr id="9" name="CasellaDiTesto 8">
            <a:extLst>
              <a:ext uri="{FF2B5EF4-FFF2-40B4-BE49-F238E27FC236}">
                <a16:creationId xmlns:a16="http://schemas.microsoft.com/office/drawing/2014/main" id="{4FB28C48-2310-D6E1-D018-552CCD5A2AFC}"/>
              </a:ext>
            </a:extLst>
          </p:cNvPr>
          <p:cNvSpPr txBox="1"/>
          <p:nvPr/>
        </p:nvSpPr>
        <p:spPr>
          <a:xfrm>
            <a:off x="377744" y="4261796"/>
            <a:ext cx="2135458" cy="276999"/>
          </a:xfrm>
          <a:prstGeom prst="rect">
            <a:avLst/>
          </a:prstGeom>
          <a:noFill/>
        </p:spPr>
        <p:txBody>
          <a:bodyPr wrap="square">
            <a:spAutoFit/>
          </a:bodyPr>
          <a:lstStyle/>
          <a:p>
            <a:r>
              <a:rPr lang="nb-NO" sz="1200" b="1" dirty="0">
                <a:solidFill>
                  <a:srgbClr val="004C6C"/>
                </a:solidFill>
                <a:latin typeface="CeraPRO-Light ☞" panose="020B0300000000000000"/>
              </a:rPr>
              <a:t>Risposta 552 del 2021</a:t>
            </a:r>
            <a:endParaRPr lang="it-IT" sz="1200" b="1" dirty="0">
              <a:solidFill>
                <a:srgbClr val="004C6C"/>
              </a:solidFill>
              <a:latin typeface="CeraPRO-Light ☞" panose="020B0300000000000000"/>
            </a:endParaRPr>
          </a:p>
        </p:txBody>
      </p:sp>
      <p:grpSp>
        <p:nvGrpSpPr>
          <p:cNvPr id="6" name="Gruppo 5">
            <a:extLst>
              <a:ext uri="{FF2B5EF4-FFF2-40B4-BE49-F238E27FC236}">
                <a16:creationId xmlns:a16="http://schemas.microsoft.com/office/drawing/2014/main" id="{D1152BAC-1860-203E-4B49-6A9391E911C6}"/>
              </a:ext>
            </a:extLst>
          </p:cNvPr>
          <p:cNvGrpSpPr/>
          <p:nvPr/>
        </p:nvGrpSpPr>
        <p:grpSpPr>
          <a:xfrm>
            <a:off x="139849" y="-24226"/>
            <a:ext cx="11933444" cy="1097528"/>
            <a:chOff x="139849" y="-24226"/>
            <a:chExt cx="11933444" cy="1097528"/>
          </a:xfrm>
        </p:grpSpPr>
        <p:pic>
          <p:nvPicPr>
            <p:cNvPr id="10" name="Immagine 9">
              <a:extLst>
                <a:ext uri="{FF2B5EF4-FFF2-40B4-BE49-F238E27FC236}">
                  <a16:creationId xmlns:a16="http://schemas.microsoft.com/office/drawing/2014/main" id="{828504C9-7350-DC71-FE0C-4323EACC6DDD}"/>
                </a:ext>
              </a:extLst>
            </p:cNvPr>
            <p:cNvPicPr>
              <a:picLocks noChangeAspect="1"/>
            </p:cNvPicPr>
            <p:nvPr/>
          </p:nvPicPr>
          <p:blipFill>
            <a:blip r:embed="rId4"/>
            <a:stretch>
              <a:fillRect/>
            </a:stretch>
          </p:blipFill>
          <p:spPr>
            <a:xfrm>
              <a:off x="139849" y="-24226"/>
              <a:ext cx="11933444" cy="1097528"/>
            </a:xfrm>
            <a:prstGeom prst="rect">
              <a:avLst/>
            </a:prstGeom>
          </p:spPr>
        </p:pic>
        <p:sp>
          <p:nvSpPr>
            <p:cNvPr id="11" name="CasellaDiTesto 10">
              <a:extLst>
                <a:ext uri="{FF2B5EF4-FFF2-40B4-BE49-F238E27FC236}">
                  <a16:creationId xmlns:a16="http://schemas.microsoft.com/office/drawing/2014/main" id="{9AEE4B9D-C085-4A65-52C3-71F9352A617A}"/>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12" name="CasellaDiTesto 11">
              <a:extLst>
                <a:ext uri="{FF2B5EF4-FFF2-40B4-BE49-F238E27FC236}">
                  <a16:creationId xmlns:a16="http://schemas.microsoft.com/office/drawing/2014/main" id="{7B5E8480-7087-0A9C-C18E-7CC9E1586C71}"/>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grpSp>
      <p:pic>
        <p:nvPicPr>
          <p:cNvPr id="3" name="Immagine 2">
            <a:extLst>
              <a:ext uri="{FF2B5EF4-FFF2-40B4-BE49-F238E27FC236}">
                <a16:creationId xmlns:a16="http://schemas.microsoft.com/office/drawing/2014/main" id="{79B6DC3F-F3BE-1E6E-BDB2-166A1068CCE9}"/>
              </a:ext>
            </a:extLst>
          </p:cNvPr>
          <p:cNvPicPr>
            <a:picLocks noChangeAspect="1"/>
          </p:cNvPicPr>
          <p:nvPr/>
        </p:nvPicPr>
        <p:blipFill>
          <a:blip r:embed="rId5"/>
          <a:stretch>
            <a:fillRect/>
          </a:stretch>
        </p:blipFill>
        <p:spPr>
          <a:xfrm>
            <a:off x="5660616" y="6471115"/>
            <a:ext cx="890793" cy="377912"/>
          </a:xfrm>
          <a:prstGeom prst="rect">
            <a:avLst/>
          </a:prstGeom>
        </p:spPr>
      </p:pic>
      <p:sp>
        <p:nvSpPr>
          <p:cNvPr id="5" name="Segnaposto numero diapositiva 1">
            <a:extLst>
              <a:ext uri="{FF2B5EF4-FFF2-40B4-BE49-F238E27FC236}">
                <a16:creationId xmlns:a16="http://schemas.microsoft.com/office/drawing/2014/main" id="{C2393306-3735-E87B-059F-8416B4A44902}"/>
              </a:ext>
            </a:extLst>
          </p:cNvPr>
          <p:cNvSpPr txBox="1">
            <a:spLocks/>
          </p:cNvSpPr>
          <p:nvPr/>
        </p:nvSpPr>
        <p:spPr>
          <a:xfrm>
            <a:off x="4724400" y="6492875"/>
            <a:ext cx="27432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4DF3CCD-49C5-1943-858D-C43F8813D6D2}" type="slidenum">
              <a:rPr lang="it-IT" smtClean="0">
                <a:solidFill>
                  <a:schemeClr val="bg1"/>
                </a:solidFill>
              </a:rPr>
              <a:pPr algn="ctr"/>
              <a:t>29</a:t>
            </a:fld>
            <a:endParaRPr lang="it-IT" dirty="0">
              <a:solidFill>
                <a:schemeClr val="bg1"/>
              </a:solidFill>
            </a:endParaRPr>
          </a:p>
        </p:txBody>
      </p:sp>
    </p:spTree>
    <p:extLst>
      <p:ext uri="{BB962C8B-B14F-4D97-AF65-F5344CB8AC3E}">
        <p14:creationId xmlns:p14="http://schemas.microsoft.com/office/powerpoint/2010/main" val="3907136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2"/>
          <a:stretch>
            <a:fillRect/>
          </a:stretch>
        </p:blipFill>
        <p:spPr>
          <a:xfrm>
            <a:off x="5660616" y="6480335"/>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3"/>
          <a:stretch>
            <a:fillRect/>
          </a:stretch>
        </p:blipFill>
        <p:spPr>
          <a:xfrm>
            <a:off x="139849" y="-24226"/>
            <a:ext cx="11933444" cy="1097528"/>
          </a:xfrm>
          <a:prstGeom prst="rect">
            <a:avLst/>
          </a:prstGeom>
        </p:spPr>
      </p:pic>
      <p:sp>
        <p:nvSpPr>
          <p:cNvPr id="17" name="CasellaDiTesto 16">
            <a:extLst>
              <a:ext uri="{FF2B5EF4-FFF2-40B4-BE49-F238E27FC236}">
                <a16:creationId xmlns:a16="http://schemas.microsoft.com/office/drawing/2014/main" id="{7B448049-4C58-9E42-B562-097F120C109C}"/>
              </a:ext>
            </a:extLst>
          </p:cNvPr>
          <p:cNvSpPr txBox="1"/>
          <p:nvPr/>
        </p:nvSpPr>
        <p:spPr>
          <a:xfrm>
            <a:off x="3866606" y="301209"/>
            <a:ext cx="484196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13" name="CasellaDiTesto 12">
            <a:extLst>
              <a:ext uri="{FF2B5EF4-FFF2-40B4-BE49-F238E27FC236}">
                <a16:creationId xmlns:a16="http://schemas.microsoft.com/office/drawing/2014/main" id="{C7A83AAC-01EC-8745-9D48-15B07C0CAC9E}"/>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pic>
        <p:nvPicPr>
          <p:cNvPr id="16" name="Immagine 15">
            <a:extLst>
              <a:ext uri="{FF2B5EF4-FFF2-40B4-BE49-F238E27FC236}">
                <a16:creationId xmlns:a16="http://schemas.microsoft.com/office/drawing/2014/main" id="{0B6FE6C6-914A-7747-83BF-F724EB785076}"/>
              </a:ext>
            </a:extLst>
          </p:cNvPr>
          <p:cNvPicPr>
            <a:picLocks noChangeAspect="1"/>
          </p:cNvPicPr>
          <p:nvPr/>
        </p:nvPicPr>
        <p:blipFill>
          <a:blip r:embed="rId4"/>
          <a:stretch>
            <a:fillRect/>
          </a:stretch>
        </p:blipFill>
        <p:spPr>
          <a:xfrm>
            <a:off x="2032862" y="3136416"/>
            <a:ext cx="814211" cy="606504"/>
          </a:xfrm>
          <a:prstGeom prst="rect">
            <a:avLst/>
          </a:prstGeom>
        </p:spPr>
      </p:pic>
      <p:sp>
        <p:nvSpPr>
          <p:cNvPr id="12" name="CasellaDiTesto 11">
            <a:extLst>
              <a:ext uri="{FF2B5EF4-FFF2-40B4-BE49-F238E27FC236}">
                <a16:creationId xmlns:a16="http://schemas.microsoft.com/office/drawing/2014/main" id="{4852F5D9-BD4D-1C41-8F80-24F0C1EB4D94}"/>
              </a:ext>
            </a:extLst>
          </p:cNvPr>
          <p:cNvSpPr txBox="1"/>
          <p:nvPr/>
        </p:nvSpPr>
        <p:spPr>
          <a:xfrm>
            <a:off x="2373570" y="3108413"/>
            <a:ext cx="7982696" cy="1188146"/>
          </a:xfrm>
          <a:prstGeom prst="rect">
            <a:avLst/>
          </a:prstGeom>
          <a:noFill/>
        </p:spPr>
        <p:txBody>
          <a:bodyPr wrap="square" rtlCol="0">
            <a:spAutoFit/>
          </a:bodyPr>
          <a:lstStyle/>
          <a:p>
            <a:pPr marL="9543" lvl="0" algn="ctr">
              <a:lnSpc>
                <a:spcPts val="4400"/>
              </a:lnSpc>
              <a:spcBef>
                <a:spcPts val="75"/>
              </a:spcBef>
              <a:defRPr/>
            </a:pPr>
            <a:r>
              <a:rPr lang="it-IT" sz="3200" b="1" spc="-4" dirty="0">
                <a:solidFill>
                  <a:srgbClr val="004C6C"/>
                </a:solidFill>
                <a:latin typeface="CeraCY-Bold ☞" panose="020B0600000000000000" pitchFamily="34" charset="0"/>
                <a:cs typeface="Calibri" panose="020F0502020204030204" pitchFamily="34" charset="0"/>
              </a:rPr>
              <a:t>ACQUISTO PER CONFERIMENTO, SUCCESSIONE O DONAZIONE</a:t>
            </a:r>
          </a:p>
        </p:txBody>
      </p:sp>
      <p:sp>
        <p:nvSpPr>
          <p:cNvPr id="2" name="Segnaposto numero diapositiva 1">
            <a:extLst>
              <a:ext uri="{FF2B5EF4-FFF2-40B4-BE49-F238E27FC236}">
                <a16:creationId xmlns:a16="http://schemas.microsoft.com/office/drawing/2014/main" id="{924725E9-530F-B9BB-B479-96FE86C33AA3}"/>
              </a:ext>
            </a:extLst>
          </p:cNvPr>
          <p:cNvSpPr>
            <a:spLocks noGrp="1"/>
          </p:cNvSpPr>
          <p:nvPr>
            <p:ph type="sldNum" sz="quarter" idx="12"/>
          </p:nvPr>
        </p:nvSpPr>
        <p:spPr/>
        <p:txBody>
          <a:bodyPr/>
          <a:lstStyle/>
          <a:p>
            <a:fld id="{54DF3CCD-49C5-1943-858D-C43F8813D6D2}" type="slidenum">
              <a:rPr lang="it-IT" smtClean="0"/>
              <a:pPr/>
              <a:t>3</a:t>
            </a:fld>
            <a:endParaRPr lang="it-IT" dirty="0"/>
          </a:p>
        </p:txBody>
      </p:sp>
    </p:spTree>
    <p:extLst>
      <p:ext uri="{BB962C8B-B14F-4D97-AF65-F5344CB8AC3E}">
        <p14:creationId xmlns:p14="http://schemas.microsoft.com/office/powerpoint/2010/main" val="3620400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969B6009-9EC6-698B-7972-74F12F3350DB}"/>
              </a:ext>
            </a:extLst>
          </p:cNvPr>
          <p:cNvPicPr>
            <a:picLocks noChangeAspect="1"/>
          </p:cNvPicPr>
          <p:nvPr/>
        </p:nvPicPr>
        <p:blipFill>
          <a:blip r:embed="rId3"/>
          <a:stretch>
            <a:fillRect/>
          </a:stretch>
        </p:blipFill>
        <p:spPr>
          <a:xfrm>
            <a:off x="386643" y="1484624"/>
            <a:ext cx="814211" cy="606504"/>
          </a:xfrm>
          <a:prstGeom prst="rect">
            <a:avLst/>
          </a:prstGeom>
        </p:spPr>
      </p:pic>
      <p:sp>
        <p:nvSpPr>
          <p:cNvPr id="7" name="Titolo 6">
            <a:extLst>
              <a:ext uri="{FF2B5EF4-FFF2-40B4-BE49-F238E27FC236}">
                <a16:creationId xmlns:a16="http://schemas.microsoft.com/office/drawing/2014/main" id="{68DA6822-E39C-4E79-8B63-5C5E15564744}"/>
              </a:ext>
            </a:extLst>
          </p:cNvPr>
          <p:cNvSpPr>
            <a:spLocks noGrp="1"/>
          </p:cNvSpPr>
          <p:nvPr>
            <p:ph type="title"/>
          </p:nvPr>
        </p:nvSpPr>
        <p:spPr>
          <a:xfrm>
            <a:off x="573822" y="1580752"/>
            <a:ext cx="10515600" cy="527653"/>
          </a:xfrm>
        </p:spPr>
        <p:txBody>
          <a:bodyPr/>
          <a:lstStyle/>
          <a:p>
            <a:r>
              <a:rPr lang="it-IT" b="0" dirty="0">
                <a:latin typeface="CeraCY-Medium ☞"/>
              </a:rPr>
              <a:t>NON RIPORTABILITÀ DELLE PERDITE</a:t>
            </a:r>
          </a:p>
        </p:txBody>
      </p:sp>
      <p:sp>
        <p:nvSpPr>
          <p:cNvPr id="4" name="Segnaposto testo 3">
            <a:extLst>
              <a:ext uri="{FF2B5EF4-FFF2-40B4-BE49-F238E27FC236}">
                <a16:creationId xmlns:a16="http://schemas.microsoft.com/office/drawing/2014/main" id="{7CBEC87F-A505-4339-B6D4-3DF6820DF1EF}"/>
              </a:ext>
            </a:extLst>
          </p:cNvPr>
          <p:cNvSpPr>
            <a:spLocks noGrp="1"/>
          </p:cNvSpPr>
          <p:nvPr>
            <p:ph type="body" sz="quarter" idx="4294967295"/>
          </p:nvPr>
        </p:nvSpPr>
        <p:spPr>
          <a:xfrm>
            <a:off x="2213465" y="2775867"/>
            <a:ext cx="9419091" cy="2143374"/>
          </a:xfrm>
        </p:spPr>
        <p:txBody>
          <a:bodyPr>
            <a:noAutofit/>
          </a:bodyPr>
          <a:lstStyle/>
          <a:p>
            <a:pPr lvl="1" algn="just">
              <a:buFont typeface="Wingdings" panose="05000000000000000000" pitchFamily="2" charset="2"/>
              <a:buChar char="q"/>
            </a:pPr>
            <a:r>
              <a:rPr lang="it-IT" sz="1600" dirty="0">
                <a:solidFill>
                  <a:srgbClr val="004C6C"/>
                </a:solidFill>
                <a:latin typeface="CeraPRO-Light ☞" panose="020B0300000000000000"/>
              </a:rPr>
              <a:t>Il vincolo sociale facente capo al socio defunto deve ritenersi immediatamente e definitivamente estinto al momento della sua morte, sicché l'accettazione dell'eredità da parte degli eredi del socio defunto non comporta per gli stessi l'acquisto della qualità di soci. L'erede del socio defunto diventa socio non </a:t>
            </a:r>
            <a:r>
              <a:rPr lang="it-IT" sz="1600" i="1" dirty="0">
                <a:solidFill>
                  <a:srgbClr val="004C6C"/>
                </a:solidFill>
                <a:latin typeface="CeraPRO-Light ☞" panose="020B0300000000000000"/>
              </a:rPr>
              <a:t>iure </a:t>
            </a:r>
            <a:r>
              <a:rPr lang="it-IT" sz="1600" i="1" dirty="0" err="1">
                <a:solidFill>
                  <a:srgbClr val="004C6C"/>
                </a:solidFill>
                <a:latin typeface="CeraPRO-Light ☞" panose="020B0300000000000000"/>
              </a:rPr>
              <a:t>successionis</a:t>
            </a:r>
            <a:r>
              <a:rPr lang="it-IT" sz="1600" dirty="0">
                <a:solidFill>
                  <a:srgbClr val="004C6C"/>
                </a:solidFill>
                <a:latin typeface="CeraPRO-Light ☞" panose="020B0300000000000000"/>
              </a:rPr>
              <a:t>, ma ad opera di un accordo che è atto inter </a:t>
            </a:r>
            <a:r>
              <a:rPr lang="it-IT" sz="1600" dirty="0" err="1">
                <a:solidFill>
                  <a:srgbClr val="004C6C"/>
                </a:solidFill>
                <a:latin typeface="CeraPRO-Light ☞" panose="020B0300000000000000"/>
              </a:rPr>
              <a:t>vivos</a:t>
            </a:r>
            <a:r>
              <a:rPr lang="it-IT" sz="1600" dirty="0">
                <a:solidFill>
                  <a:srgbClr val="004C6C"/>
                </a:solidFill>
                <a:latin typeface="CeraPRO-Light ☞" panose="020B0300000000000000"/>
              </a:rPr>
              <a:t>"(Cass. Sez. </a:t>
            </a:r>
            <a:r>
              <a:rPr lang="it-IT" sz="1600" dirty="0" err="1">
                <a:solidFill>
                  <a:srgbClr val="004C6C"/>
                </a:solidFill>
                <a:latin typeface="CeraPRO-Light ☞" panose="020B0300000000000000"/>
              </a:rPr>
              <a:t>tirb</a:t>
            </a:r>
            <a:r>
              <a:rPr lang="it-IT" sz="1600" dirty="0">
                <a:solidFill>
                  <a:srgbClr val="004C6C"/>
                </a:solidFill>
                <a:latin typeface="CeraPRO-Light ☞" panose="020B0300000000000000"/>
              </a:rPr>
              <a:t>. n. 1216 del 2021). Pertanto gli eredi non subentrano nel diritto di riportare le perdite pregresse delle società di persone. Per le società semplice in problema non si pone perché non svolgendo attività commerciale non ha perdite riportabili. Le minusvalenze nel regime del risparmio amministrato o gestito o dichiarativo sono invece «proprie» della società semplice e quindi restano riportabili in capo alla società.</a:t>
            </a:r>
          </a:p>
        </p:txBody>
      </p:sp>
      <p:sp>
        <p:nvSpPr>
          <p:cNvPr id="8" name="CasellaDiTesto 7">
            <a:extLst>
              <a:ext uri="{FF2B5EF4-FFF2-40B4-BE49-F238E27FC236}">
                <a16:creationId xmlns:a16="http://schemas.microsoft.com/office/drawing/2014/main" id="{9E5955A8-5012-51BE-8447-0AF3322FF3F2}"/>
              </a:ext>
            </a:extLst>
          </p:cNvPr>
          <p:cNvSpPr txBox="1"/>
          <p:nvPr/>
        </p:nvSpPr>
        <p:spPr>
          <a:xfrm>
            <a:off x="670186" y="2748989"/>
            <a:ext cx="1310268" cy="1323439"/>
          </a:xfrm>
          <a:prstGeom prst="rect">
            <a:avLst/>
          </a:prstGeom>
          <a:noFill/>
        </p:spPr>
        <p:txBody>
          <a:bodyPr wrap="square">
            <a:spAutoFit/>
          </a:bodyPr>
          <a:lstStyle/>
          <a:p>
            <a:r>
              <a:rPr lang="it-IT" sz="1600" b="1" dirty="0">
                <a:solidFill>
                  <a:srgbClr val="004C6C"/>
                </a:solidFill>
                <a:latin typeface="CeraPRO-Light ☞" panose="020B0300000000000000"/>
              </a:rPr>
              <a:t>Cassazione, Sez. tributaria, n. 1216 del 2021</a:t>
            </a:r>
          </a:p>
        </p:txBody>
      </p:sp>
      <p:grpSp>
        <p:nvGrpSpPr>
          <p:cNvPr id="2" name="Gruppo 1">
            <a:extLst>
              <a:ext uri="{FF2B5EF4-FFF2-40B4-BE49-F238E27FC236}">
                <a16:creationId xmlns:a16="http://schemas.microsoft.com/office/drawing/2014/main" id="{27324559-B78B-6760-F8B2-FF3784BFE517}"/>
              </a:ext>
            </a:extLst>
          </p:cNvPr>
          <p:cNvGrpSpPr/>
          <p:nvPr/>
        </p:nvGrpSpPr>
        <p:grpSpPr>
          <a:xfrm>
            <a:off x="0" y="369319"/>
            <a:ext cx="11933444" cy="886865"/>
            <a:chOff x="-306106" y="612742"/>
            <a:chExt cx="11933444" cy="886865"/>
          </a:xfrm>
        </p:grpSpPr>
        <p:pic>
          <p:nvPicPr>
            <p:cNvPr id="9" name="Immagine 8">
              <a:extLst>
                <a:ext uri="{FF2B5EF4-FFF2-40B4-BE49-F238E27FC236}">
                  <a16:creationId xmlns:a16="http://schemas.microsoft.com/office/drawing/2014/main" id="{D2538300-6E3D-BF80-951E-0A9A221B3B37}"/>
                </a:ext>
              </a:extLst>
            </p:cNvPr>
            <p:cNvPicPr>
              <a:picLocks noChangeAspect="1"/>
            </p:cNvPicPr>
            <p:nvPr/>
          </p:nvPicPr>
          <p:blipFill>
            <a:blip r:embed="rId4"/>
            <a:stretch>
              <a:fillRect/>
            </a:stretch>
          </p:blipFill>
          <p:spPr>
            <a:xfrm>
              <a:off x="-306106" y="612742"/>
              <a:ext cx="11933444" cy="886865"/>
            </a:xfrm>
            <a:prstGeom prst="rect">
              <a:avLst/>
            </a:prstGeom>
          </p:spPr>
        </p:pic>
        <p:sp>
          <p:nvSpPr>
            <p:cNvPr id="10" name="CasellaDiTesto 9">
              <a:extLst>
                <a:ext uri="{FF2B5EF4-FFF2-40B4-BE49-F238E27FC236}">
                  <a16:creationId xmlns:a16="http://schemas.microsoft.com/office/drawing/2014/main" id="{DC90E6BD-761D-11B2-2DD7-D036FC9F92F8}"/>
                </a:ext>
              </a:extLst>
            </p:cNvPr>
            <p:cNvSpPr txBox="1"/>
            <p:nvPr/>
          </p:nvSpPr>
          <p:spPr>
            <a:xfrm>
              <a:off x="3265758" y="909835"/>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11" name="CasellaDiTesto 10">
              <a:extLst>
                <a:ext uri="{FF2B5EF4-FFF2-40B4-BE49-F238E27FC236}">
                  <a16:creationId xmlns:a16="http://schemas.microsoft.com/office/drawing/2014/main" id="{1370BF34-67FB-197A-F2F2-41FF2E2F286B}"/>
                </a:ext>
              </a:extLst>
            </p:cNvPr>
            <p:cNvSpPr txBox="1"/>
            <p:nvPr/>
          </p:nvSpPr>
          <p:spPr>
            <a:xfrm>
              <a:off x="8386073" y="971556"/>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grpSp>
      <p:pic>
        <p:nvPicPr>
          <p:cNvPr id="5" name="Immagine 4">
            <a:extLst>
              <a:ext uri="{FF2B5EF4-FFF2-40B4-BE49-F238E27FC236}">
                <a16:creationId xmlns:a16="http://schemas.microsoft.com/office/drawing/2014/main" id="{1CD4EB15-BB0E-3880-0AA1-DABD590661D7}"/>
              </a:ext>
            </a:extLst>
          </p:cNvPr>
          <p:cNvPicPr>
            <a:picLocks noChangeAspect="1"/>
          </p:cNvPicPr>
          <p:nvPr/>
        </p:nvPicPr>
        <p:blipFill>
          <a:blip r:embed="rId5"/>
          <a:stretch>
            <a:fillRect/>
          </a:stretch>
        </p:blipFill>
        <p:spPr>
          <a:xfrm>
            <a:off x="5660616" y="6471115"/>
            <a:ext cx="890793" cy="377912"/>
          </a:xfrm>
          <a:prstGeom prst="rect">
            <a:avLst/>
          </a:prstGeom>
        </p:spPr>
      </p:pic>
      <p:sp>
        <p:nvSpPr>
          <p:cNvPr id="6" name="Segnaposto numero diapositiva 1">
            <a:extLst>
              <a:ext uri="{FF2B5EF4-FFF2-40B4-BE49-F238E27FC236}">
                <a16:creationId xmlns:a16="http://schemas.microsoft.com/office/drawing/2014/main" id="{B70D3E0D-541C-5DB5-F9CA-202A21B6EAB7}"/>
              </a:ext>
            </a:extLst>
          </p:cNvPr>
          <p:cNvSpPr txBox="1">
            <a:spLocks/>
          </p:cNvSpPr>
          <p:nvPr/>
        </p:nvSpPr>
        <p:spPr>
          <a:xfrm>
            <a:off x="4724400" y="6492875"/>
            <a:ext cx="27432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4DF3CCD-49C5-1943-858D-C43F8813D6D2}" type="slidenum">
              <a:rPr lang="it-IT" smtClean="0">
                <a:solidFill>
                  <a:schemeClr val="bg1"/>
                </a:solidFill>
              </a:rPr>
              <a:pPr algn="ctr"/>
              <a:t>30</a:t>
            </a:fld>
            <a:endParaRPr lang="it-IT" dirty="0">
              <a:solidFill>
                <a:schemeClr val="bg1"/>
              </a:solidFill>
            </a:endParaRPr>
          </a:p>
        </p:txBody>
      </p:sp>
    </p:spTree>
    <p:extLst>
      <p:ext uri="{BB962C8B-B14F-4D97-AF65-F5344CB8AC3E}">
        <p14:creationId xmlns:p14="http://schemas.microsoft.com/office/powerpoint/2010/main" val="37575390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2"/>
          <a:stretch>
            <a:fillRect/>
          </a:stretch>
        </p:blipFill>
        <p:spPr>
          <a:xfrm>
            <a:off x="5660616" y="6471115"/>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3"/>
          <a:stretch>
            <a:fillRect/>
          </a:stretch>
        </p:blipFill>
        <p:spPr>
          <a:xfrm>
            <a:off x="139849" y="-24226"/>
            <a:ext cx="11933444" cy="1097528"/>
          </a:xfrm>
          <a:prstGeom prst="rect">
            <a:avLst/>
          </a:prstGeom>
        </p:spPr>
      </p:pic>
      <p:sp>
        <p:nvSpPr>
          <p:cNvPr id="17" name="CasellaDiTesto 16">
            <a:extLst>
              <a:ext uri="{FF2B5EF4-FFF2-40B4-BE49-F238E27FC236}">
                <a16:creationId xmlns:a16="http://schemas.microsoft.com/office/drawing/2014/main" id="{7B448049-4C58-9E42-B562-097F120C109C}"/>
              </a:ext>
            </a:extLst>
          </p:cNvPr>
          <p:cNvSpPr txBox="1"/>
          <p:nvPr/>
        </p:nvSpPr>
        <p:spPr>
          <a:xfrm>
            <a:off x="3866606" y="301209"/>
            <a:ext cx="484196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13" name="CasellaDiTesto 12">
            <a:extLst>
              <a:ext uri="{FF2B5EF4-FFF2-40B4-BE49-F238E27FC236}">
                <a16:creationId xmlns:a16="http://schemas.microsoft.com/office/drawing/2014/main" id="{C7A83AAC-01EC-8745-9D48-15B07C0CAC9E}"/>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pic>
        <p:nvPicPr>
          <p:cNvPr id="16" name="Immagine 15">
            <a:extLst>
              <a:ext uri="{FF2B5EF4-FFF2-40B4-BE49-F238E27FC236}">
                <a16:creationId xmlns:a16="http://schemas.microsoft.com/office/drawing/2014/main" id="{0B6FE6C6-914A-7747-83BF-F724EB785076}"/>
              </a:ext>
            </a:extLst>
          </p:cNvPr>
          <p:cNvPicPr>
            <a:picLocks noChangeAspect="1"/>
          </p:cNvPicPr>
          <p:nvPr/>
        </p:nvPicPr>
        <p:blipFill>
          <a:blip r:embed="rId4"/>
          <a:stretch>
            <a:fillRect/>
          </a:stretch>
        </p:blipFill>
        <p:spPr>
          <a:xfrm>
            <a:off x="2032862" y="3136416"/>
            <a:ext cx="814211" cy="606504"/>
          </a:xfrm>
          <a:prstGeom prst="rect">
            <a:avLst/>
          </a:prstGeom>
        </p:spPr>
      </p:pic>
      <p:sp>
        <p:nvSpPr>
          <p:cNvPr id="12" name="CasellaDiTesto 11">
            <a:extLst>
              <a:ext uri="{FF2B5EF4-FFF2-40B4-BE49-F238E27FC236}">
                <a16:creationId xmlns:a16="http://schemas.microsoft.com/office/drawing/2014/main" id="{4852F5D9-BD4D-1C41-8F80-24F0C1EB4D94}"/>
              </a:ext>
            </a:extLst>
          </p:cNvPr>
          <p:cNvSpPr txBox="1"/>
          <p:nvPr/>
        </p:nvSpPr>
        <p:spPr>
          <a:xfrm>
            <a:off x="1933732" y="3027390"/>
            <a:ext cx="7982696" cy="1752403"/>
          </a:xfrm>
          <a:prstGeom prst="rect">
            <a:avLst/>
          </a:prstGeom>
          <a:noFill/>
        </p:spPr>
        <p:txBody>
          <a:bodyPr wrap="square" rtlCol="0">
            <a:spAutoFit/>
          </a:bodyPr>
          <a:lstStyle/>
          <a:p>
            <a:pPr marL="9543" lvl="0" algn="ctr">
              <a:lnSpc>
                <a:spcPts val="4400"/>
              </a:lnSpc>
              <a:spcBef>
                <a:spcPts val="75"/>
              </a:spcBef>
              <a:defRPr/>
            </a:pPr>
            <a:r>
              <a:rPr lang="it-IT" sz="3200" b="1" spc="-4" dirty="0">
                <a:solidFill>
                  <a:srgbClr val="004C6C"/>
                </a:solidFill>
                <a:latin typeface="CeraCY-Bold ☞" panose="020B0600000000000000" pitchFamily="34" charset="0"/>
                <a:cs typeface="Calibri" panose="020F0502020204030204" pitchFamily="34" charset="0"/>
              </a:rPr>
              <a:t>INCORPORAZIONE SCISSIONE O TRASFORMAZIONE DI SOCIETA’ DI CAPITALI IN SOCIETA’ SEMPLICE</a:t>
            </a:r>
          </a:p>
        </p:txBody>
      </p:sp>
      <p:sp>
        <p:nvSpPr>
          <p:cNvPr id="2" name="Segnaposto numero diapositiva 1">
            <a:extLst>
              <a:ext uri="{FF2B5EF4-FFF2-40B4-BE49-F238E27FC236}">
                <a16:creationId xmlns:a16="http://schemas.microsoft.com/office/drawing/2014/main" id="{25B61D0C-CA86-9D97-F938-649EEA550DF3}"/>
              </a:ext>
            </a:extLst>
          </p:cNvPr>
          <p:cNvSpPr>
            <a:spLocks noGrp="1"/>
          </p:cNvSpPr>
          <p:nvPr>
            <p:ph type="sldNum" sz="quarter" idx="12"/>
          </p:nvPr>
        </p:nvSpPr>
        <p:spPr/>
        <p:txBody>
          <a:bodyPr/>
          <a:lstStyle/>
          <a:p>
            <a:fld id="{54DF3CCD-49C5-1943-858D-C43F8813D6D2}" type="slidenum">
              <a:rPr lang="it-IT" smtClean="0"/>
              <a:pPr/>
              <a:t>31</a:t>
            </a:fld>
            <a:endParaRPr lang="it-IT" dirty="0"/>
          </a:p>
        </p:txBody>
      </p:sp>
    </p:spTree>
    <p:extLst>
      <p:ext uri="{BB962C8B-B14F-4D97-AF65-F5344CB8AC3E}">
        <p14:creationId xmlns:p14="http://schemas.microsoft.com/office/powerpoint/2010/main" val="17539443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F3494F3E-C34C-57F8-43F1-494D6374AA40}"/>
              </a:ext>
            </a:extLst>
          </p:cNvPr>
          <p:cNvPicPr>
            <a:picLocks noChangeAspect="1"/>
          </p:cNvPicPr>
          <p:nvPr/>
        </p:nvPicPr>
        <p:blipFill>
          <a:blip r:embed="rId3"/>
          <a:stretch>
            <a:fillRect/>
          </a:stretch>
        </p:blipFill>
        <p:spPr>
          <a:xfrm>
            <a:off x="386643" y="1181372"/>
            <a:ext cx="814211" cy="606504"/>
          </a:xfrm>
          <a:prstGeom prst="rect">
            <a:avLst/>
          </a:prstGeom>
        </p:spPr>
      </p:pic>
      <p:sp>
        <p:nvSpPr>
          <p:cNvPr id="7" name="Titolo 6">
            <a:extLst>
              <a:ext uri="{FF2B5EF4-FFF2-40B4-BE49-F238E27FC236}">
                <a16:creationId xmlns:a16="http://schemas.microsoft.com/office/drawing/2014/main" id="{68DA6822-E39C-4E79-8B63-5C5E15564744}"/>
              </a:ext>
            </a:extLst>
          </p:cNvPr>
          <p:cNvSpPr>
            <a:spLocks noGrp="1"/>
          </p:cNvSpPr>
          <p:nvPr>
            <p:ph type="title"/>
          </p:nvPr>
        </p:nvSpPr>
        <p:spPr>
          <a:xfrm>
            <a:off x="530086" y="1333748"/>
            <a:ext cx="10515600" cy="527653"/>
          </a:xfrm>
        </p:spPr>
        <p:txBody>
          <a:bodyPr/>
          <a:lstStyle/>
          <a:p>
            <a:r>
              <a:rPr lang="it-IT" b="0" dirty="0">
                <a:latin typeface="CeraCY-Medium ☞"/>
              </a:rPr>
              <a:t>FUSIONE SCISSIONE E TRASFORMAZIONE IN SOCIETÀ SEMPLICE</a:t>
            </a:r>
          </a:p>
        </p:txBody>
      </p:sp>
      <p:sp>
        <p:nvSpPr>
          <p:cNvPr id="4" name="Segnaposto testo 3">
            <a:extLst>
              <a:ext uri="{FF2B5EF4-FFF2-40B4-BE49-F238E27FC236}">
                <a16:creationId xmlns:a16="http://schemas.microsoft.com/office/drawing/2014/main" id="{7CBEC87F-A505-4339-B6D4-3DF6820DF1EF}"/>
              </a:ext>
            </a:extLst>
          </p:cNvPr>
          <p:cNvSpPr>
            <a:spLocks noGrp="1"/>
          </p:cNvSpPr>
          <p:nvPr>
            <p:ph type="body" sz="quarter" idx="4294967295"/>
          </p:nvPr>
        </p:nvSpPr>
        <p:spPr>
          <a:xfrm>
            <a:off x="1950234" y="2285333"/>
            <a:ext cx="9265633" cy="1280941"/>
          </a:xfrm>
        </p:spPr>
        <p:txBody>
          <a:bodyPr>
            <a:noAutofit/>
          </a:bodyPr>
          <a:lstStyle/>
          <a:p>
            <a:pPr lvl="1" algn="just">
              <a:buFont typeface="Wingdings" panose="05000000000000000000" pitchFamily="2" charset="2"/>
              <a:buChar char="q"/>
            </a:pPr>
            <a:r>
              <a:rPr lang="it-IT" sz="1600" dirty="0">
                <a:solidFill>
                  <a:srgbClr val="004C6C"/>
                </a:solidFill>
                <a:latin typeface="CeraPRO-Light ☞"/>
              </a:rPr>
              <a:t>La trasformazione, fusione o scissione di una società di capitali in una società semplice comporta:</a:t>
            </a:r>
          </a:p>
          <a:p>
            <a:pPr lvl="2" algn="just">
              <a:buFont typeface="Wingdings" panose="05000000000000000000" pitchFamily="2" charset="2"/>
              <a:buChar char="Ø"/>
            </a:pPr>
            <a:r>
              <a:rPr lang="it-IT" sz="1400" dirty="0">
                <a:solidFill>
                  <a:srgbClr val="004C6C"/>
                </a:solidFill>
                <a:latin typeface="CeraPRO-Light ☞"/>
              </a:rPr>
              <a:t>Il realizzo delle plusvalenze latenti nei beni della società incorporata dato che i beni sono destinati a finalità estranee all’impresa</a:t>
            </a:r>
          </a:p>
          <a:p>
            <a:pPr lvl="2" algn="just">
              <a:buFont typeface="Wingdings" panose="05000000000000000000" pitchFamily="2" charset="2"/>
              <a:buChar char="Ø"/>
            </a:pPr>
            <a:r>
              <a:rPr lang="it-IT" sz="1400" dirty="0">
                <a:solidFill>
                  <a:srgbClr val="004C6C"/>
                </a:solidFill>
                <a:latin typeface="CeraPRO-Light ☞"/>
              </a:rPr>
              <a:t>La presunzione di distribuzione delle riserve della società incorporata, dato che le riserve non sono iscrivibili della società semplice che non esercita attività commerciale.</a:t>
            </a:r>
          </a:p>
          <a:p>
            <a:pPr marL="273754" lvl="1" indent="0" algn="just">
              <a:buNone/>
            </a:pPr>
            <a:endParaRPr lang="it-IT" sz="1600" dirty="0">
              <a:solidFill>
                <a:srgbClr val="004C6C"/>
              </a:solidFill>
              <a:latin typeface="CeraPRO-Light ☞"/>
            </a:endParaRPr>
          </a:p>
        </p:txBody>
      </p:sp>
      <p:sp>
        <p:nvSpPr>
          <p:cNvPr id="8" name="CasellaDiTesto 7">
            <a:extLst>
              <a:ext uri="{FF2B5EF4-FFF2-40B4-BE49-F238E27FC236}">
                <a16:creationId xmlns:a16="http://schemas.microsoft.com/office/drawing/2014/main" id="{9E5955A8-5012-51BE-8447-0AF3322FF3F2}"/>
              </a:ext>
            </a:extLst>
          </p:cNvPr>
          <p:cNvSpPr txBox="1"/>
          <p:nvPr/>
        </p:nvSpPr>
        <p:spPr>
          <a:xfrm>
            <a:off x="406955" y="2285333"/>
            <a:ext cx="1366518" cy="584775"/>
          </a:xfrm>
          <a:prstGeom prst="rect">
            <a:avLst/>
          </a:prstGeom>
          <a:noFill/>
        </p:spPr>
        <p:txBody>
          <a:bodyPr wrap="square">
            <a:spAutoFit/>
          </a:bodyPr>
          <a:lstStyle/>
          <a:p>
            <a:r>
              <a:rPr lang="it-IT" sz="1600" b="1" dirty="0">
                <a:solidFill>
                  <a:srgbClr val="004C6C"/>
                </a:solidFill>
                <a:latin typeface="CeraPRO-Light ☞"/>
              </a:rPr>
              <a:t>Risposta 811 del 2021.</a:t>
            </a:r>
          </a:p>
        </p:txBody>
      </p:sp>
      <p:grpSp>
        <p:nvGrpSpPr>
          <p:cNvPr id="6" name="Gruppo 5">
            <a:extLst>
              <a:ext uri="{FF2B5EF4-FFF2-40B4-BE49-F238E27FC236}">
                <a16:creationId xmlns:a16="http://schemas.microsoft.com/office/drawing/2014/main" id="{4538A611-62FD-EDEF-2ED6-DDDE190A1D7E}"/>
              </a:ext>
            </a:extLst>
          </p:cNvPr>
          <p:cNvGrpSpPr/>
          <p:nvPr/>
        </p:nvGrpSpPr>
        <p:grpSpPr>
          <a:xfrm>
            <a:off x="258556" y="110615"/>
            <a:ext cx="11933444" cy="1097528"/>
            <a:chOff x="139849" y="-24226"/>
            <a:chExt cx="11933444" cy="1097528"/>
          </a:xfrm>
        </p:grpSpPr>
        <p:pic>
          <p:nvPicPr>
            <p:cNvPr id="9" name="Immagine 8">
              <a:extLst>
                <a:ext uri="{FF2B5EF4-FFF2-40B4-BE49-F238E27FC236}">
                  <a16:creationId xmlns:a16="http://schemas.microsoft.com/office/drawing/2014/main" id="{54C2ACF5-257B-2A3C-EB3A-92E1161ED9D8}"/>
                </a:ext>
              </a:extLst>
            </p:cNvPr>
            <p:cNvPicPr>
              <a:picLocks noChangeAspect="1"/>
            </p:cNvPicPr>
            <p:nvPr/>
          </p:nvPicPr>
          <p:blipFill>
            <a:blip r:embed="rId4"/>
            <a:stretch>
              <a:fillRect/>
            </a:stretch>
          </p:blipFill>
          <p:spPr>
            <a:xfrm>
              <a:off x="139849" y="-24226"/>
              <a:ext cx="11933444" cy="1097528"/>
            </a:xfrm>
            <a:prstGeom prst="rect">
              <a:avLst/>
            </a:prstGeom>
          </p:spPr>
        </p:pic>
        <p:sp>
          <p:nvSpPr>
            <p:cNvPr id="10" name="CasellaDiTesto 9">
              <a:extLst>
                <a:ext uri="{FF2B5EF4-FFF2-40B4-BE49-F238E27FC236}">
                  <a16:creationId xmlns:a16="http://schemas.microsoft.com/office/drawing/2014/main" id="{3510B59F-F3D7-D194-F360-6B884A947991}"/>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11" name="CasellaDiTesto 10">
              <a:extLst>
                <a:ext uri="{FF2B5EF4-FFF2-40B4-BE49-F238E27FC236}">
                  <a16:creationId xmlns:a16="http://schemas.microsoft.com/office/drawing/2014/main" id="{83AD4A06-1E5E-99ED-F25D-6060F036DF17}"/>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grpSp>
      <p:pic>
        <p:nvPicPr>
          <p:cNvPr id="3" name="Immagine 2">
            <a:extLst>
              <a:ext uri="{FF2B5EF4-FFF2-40B4-BE49-F238E27FC236}">
                <a16:creationId xmlns:a16="http://schemas.microsoft.com/office/drawing/2014/main" id="{8B0193F1-031C-BECD-EDED-7D0696F9E70C}"/>
              </a:ext>
            </a:extLst>
          </p:cNvPr>
          <p:cNvPicPr>
            <a:picLocks noChangeAspect="1"/>
          </p:cNvPicPr>
          <p:nvPr/>
        </p:nvPicPr>
        <p:blipFill>
          <a:blip r:embed="rId5"/>
          <a:stretch>
            <a:fillRect/>
          </a:stretch>
        </p:blipFill>
        <p:spPr>
          <a:xfrm>
            <a:off x="5660616" y="6471115"/>
            <a:ext cx="890793" cy="377912"/>
          </a:xfrm>
          <a:prstGeom prst="rect">
            <a:avLst/>
          </a:prstGeom>
        </p:spPr>
      </p:pic>
      <p:sp>
        <p:nvSpPr>
          <p:cNvPr id="5" name="Segnaposto numero diapositiva 1">
            <a:extLst>
              <a:ext uri="{FF2B5EF4-FFF2-40B4-BE49-F238E27FC236}">
                <a16:creationId xmlns:a16="http://schemas.microsoft.com/office/drawing/2014/main" id="{4D9533D2-2835-A472-3424-3F69855F0B77}"/>
              </a:ext>
            </a:extLst>
          </p:cNvPr>
          <p:cNvSpPr txBox="1">
            <a:spLocks/>
          </p:cNvSpPr>
          <p:nvPr/>
        </p:nvSpPr>
        <p:spPr>
          <a:xfrm>
            <a:off x="4724400" y="6492875"/>
            <a:ext cx="27432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4DF3CCD-49C5-1943-858D-C43F8813D6D2}" type="slidenum">
              <a:rPr lang="it-IT" smtClean="0">
                <a:solidFill>
                  <a:schemeClr val="bg1"/>
                </a:solidFill>
              </a:rPr>
              <a:pPr algn="ctr"/>
              <a:t>32</a:t>
            </a:fld>
            <a:endParaRPr lang="it-IT" dirty="0">
              <a:solidFill>
                <a:schemeClr val="bg1"/>
              </a:solidFill>
            </a:endParaRPr>
          </a:p>
        </p:txBody>
      </p:sp>
    </p:spTree>
    <p:extLst>
      <p:ext uri="{BB962C8B-B14F-4D97-AF65-F5344CB8AC3E}">
        <p14:creationId xmlns:p14="http://schemas.microsoft.com/office/powerpoint/2010/main" val="23072633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C03C73F5-7C4A-90F3-27EF-BB1CBDA2C5FF}"/>
              </a:ext>
            </a:extLst>
          </p:cNvPr>
          <p:cNvPicPr>
            <a:picLocks noChangeAspect="1"/>
          </p:cNvPicPr>
          <p:nvPr/>
        </p:nvPicPr>
        <p:blipFill>
          <a:blip r:embed="rId3"/>
          <a:stretch>
            <a:fillRect/>
          </a:stretch>
        </p:blipFill>
        <p:spPr>
          <a:xfrm>
            <a:off x="386643" y="1181372"/>
            <a:ext cx="814211" cy="606504"/>
          </a:xfrm>
          <a:prstGeom prst="rect">
            <a:avLst/>
          </a:prstGeom>
        </p:spPr>
      </p:pic>
      <p:sp>
        <p:nvSpPr>
          <p:cNvPr id="7" name="Titolo 6">
            <a:extLst>
              <a:ext uri="{FF2B5EF4-FFF2-40B4-BE49-F238E27FC236}">
                <a16:creationId xmlns:a16="http://schemas.microsoft.com/office/drawing/2014/main" id="{68DA6822-E39C-4E79-8B63-5C5E15564744}"/>
              </a:ext>
            </a:extLst>
          </p:cNvPr>
          <p:cNvSpPr>
            <a:spLocks noGrp="1"/>
          </p:cNvSpPr>
          <p:nvPr>
            <p:ph type="title"/>
          </p:nvPr>
        </p:nvSpPr>
        <p:spPr>
          <a:xfrm>
            <a:off x="573822" y="1208692"/>
            <a:ext cx="10515600" cy="527653"/>
          </a:xfrm>
        </p:spPr>
        <p:txBody>
          <a:bodyPr/>
          <a:lstStyle/>
          <a:p>
            <a:r>
              <a:rPr lang="it-IT" b="0" dirty="0">
                <a:latin typeface="CeraCY-Medium ☞"/>
              </a:rPr>
              <a:t>FUSIONE SCISSIONE E TRASFORMAZIONE DA SOCIETÀ SEMPLICE</a:t>
            </a:r>
          </a:p>
        </p:txBody>
      </p:sp>
      <p:sp>
        <p:nvSpPr>
          <p:cNvPr id="4" name="Segnaposto testo 3">
            <a:extLst>
              <a:ext uri="{FF2B5EF4-FFF2-40B4-BE49-F238E27FC236}">
                <a16:creationId xmlns:a16="http://schemas.microsoft.com/office/drawing/2014/main" id="{7CBEC87F-A505-4339-B6D4-3DF6820DF1EF}"/>
              </a:ext>
            </a:extLst>
          </p:cNvPr>
          <p:cNvSpPr>
            <a:spLocks noGrp="1"/>
          </p:cNvSpPr>
          <p:nvPr>
            <p:ph type="body" sz="quarter" idx="4294967295"/>
          </p:nvPr>
        </p:nvSpPr>
        <p:spPr>
          <a:xfrm>
            <a:off x="2511705" y="2357994"/>
            <a:ext cx="8715738" cy="1280941"/>
          </a:xfrm>
        </p:spPr>
        <p:txBody>
          <a:bodyPr>
            <a:normAutofit/>
          </a:bodyPr>
          <a:lstStyle/>
          <a:p>
            <a:pPr lvl="1" algn="just">
              <a:buFont typeface="Wingdings" panose="05000000000000000000" pitchFamily="2" charset="2"/>
              <a:buChar char="q"/>
            </a:pPr>
            <a:r>
              <a:rPr lang="it-IT" sz="1600" dirty="0">
                <a:solidFill>
                  <a:srgbClr val="004C6C"/>
                </a:solidFill>
                <a:latin typeface="CeraPRO-Light ☞"/>
              </a:rPr>
              <a:t>Trattandosi di operazione che implica una trasformazione eterogenea, si applica l’articolo 170, comma 2, TUIR, richiamato dall’articolo 67, comma 1, lett. n), TUIR.</a:t>
            </a:r>
          </a:p>
          <a:p>
            <a:pPr lvl="1" algn="just">
              <a:buFont typeface="Wingdings" panose="05000000000000000000" pitchFamily="2" charset="2"/>
              <a:buChar char="q"/>
            </a:pPr>
            <a:r>
              <a:rPr lang="it-IT" sz="1600" dirty="0">
                <a:solidFill>
                  <a:srgbClr val="004C6C"/>
                </a:solidFill>
                <a:latin typeface="CeraPRO-Light ☞"/>
              </a:rPr>
              <a:t>L’operazione viene equiparata ad un conferimento realizzativo. La plusvalenza è tassabile in capo alla società semplice come «reddito diverso», in presenza dei presupposti. Assume rilievo il costo rideterminato in base agli articoli 5 e 7 della legge 448 del 2001.</a:t>
            </a:r>
          </a:p>
          <a:p>
            <a:pPr marL="559504" lvl="1" indent="-285750" algn="just">
              <a:buFont typeface="Wingdings" panose="05000000000000000000" pitchFamily="2" charset="2"/>
              <a:buChar char="q"/>
            </a:pPr>
            <a:endParaRPr lang="it-IT" sz="1600" dirty="0">
              <a:solidFill>
                <a:srgbClr val="004C6C"/>
              </a:solidFill>
              <a:latin typeface="CeraPRO-Light ☞"/>
            </a:endParaRPr>
          </a:p>
        </p:txBody>
      </p:sp>
      <p:sp>
        <p:nvSpPr>
          <p:cNvPr id="8" name="CasellaDiTesto 7">
            <a:extLst>
              <a:ext uri="{FF2B5EF4-FFF2-40B4-BE49-F238E27FC236}">
                <a16:creationId xmlns:a16="http://schemas.microsoft.com/office/drawing/2014/main" id="{9E5955A8-5012-51BE-8447-0AF3322FF3F2}"/>
              </a:ext>
            </a:extLst>
          </p:cNvPr>
          <p:cNvSpPr txBox="1"/>
          <p:nvPr/>
        </p:nvSpPr>
        <p:spPr>
          <a:xfrm>
            <a:off x="600829" y="2357994"/>
            <a:ext cx="2061347" cy="1569660"/>
          </a:xfrm>
          <a:prstGeom prst="rect">
            <a:avLst/>
          </a:prstGeom>
          <a:noFill/>
        </p:spPr>
        <p:txBody>
          <a:bodyPr wrap="square">
            <a:spAutoFit/>
          </a:bodyPr>
          <a:lstStyle/>
          <a:p>
            <a:r>
              <a:rPr lang="it-IT" sz="1600" b="1" dirty="0">
                <a:solidFill>
                  <a:srgbClr val="004C6C"/>
                </a:solidFill>
                <a:latin typeface="CeraPRO-Light ☞"/>
              </a:rPr>
              <a:t>Interpello DRE Piemonte 20 luglio 2007, prot. n. 46754; </a:t>
            </a:r>
            <a:r>
              <a:rPr lang="it-IT" sz="1600" b="1" dirty="0" err="1">
                <a:solidFill>
                  <a:srgbClr val="004C6C"/>
                </a:solidFill>
                <a:latin typeface="CeraPRO-Light ☞"/>
              </a:rPr>
              <a:t>ris</a:t>
            </a:r>
            <a:r>
              <a:rPr lang="it-IT" sz="1600" b="1" dirty="0">
                <a:solidFill>
                  <a:srgbClr val="004C6C"/>
                </a:solidFill>
                <a:latin typeface="CeraPRO-Light ☞"/>
              </a:rPr>
              <a:t>. 313/E del 2007; </a:t>
            </a:r>
          </a:p>
          <a:p>
            <a:r>
              <a:rPr lang="it-IT" sz="1600" b="1" dirty="0">
                <a:solidFill>
                  <a:srgbClr val="004C6C"/>
                </a:solidFill>
                <a:latin typeface="CeraPRO-Light ☞"/>
              </a:rPr>
              <a:t>risposta 4 dicembre 2018, n. 91</a:t>
            </a:r>
          </a:p>
        </p:txBody>
      </p:sp>
      <p:grpSp>
        <p:nvGrpSpPr>
          <p:cNvPr id="6" name="Gruppo 5">
            <a:extLst>
              <a:ext uri="{FF2B5EF4-FFF2-40B4-BE49-F238E27FC236}">
                <a16:creationId xmlns:a16="http://schemas.microsoft.com/office/drawing/2014/main" id="{E3DDA1DB-23B2-1246-BDCF-F2A19F2833A5}"/>
              </a:ext>
            </a:extLst>
          </p:cNvPr>
          <p:cNvGrpSpPr/>
          <p:nvPr/>
        </p:nvGrpSpPr>
        <p:grpSpPr>
          <a:xfrm>
            <a:off x="139849" y="-47375"/>
            <a:ext cx="11933444" cy="1097528"/>
            <a:chOff x="139849" y="-24226"/>
            <a:chExt cx="11933444" cy="1097528"/>
          </a:xfrm>
        </p:grpSpPr>
        <p:pic>
          <p:nvPicPr>
            <p:cNvPr id="9" name="Immagine 8">
              <a:extLst>
                <a:ext uri="{FF2B5EF4-FFF2-40B4-BE49-F238E27FC236}">
                  <a16:creationId xmlns:a16="http://schemas.microsoft.com/office/drawing/2014/main" id="{4894BFED-7831-BED9-CC00-3982F6724BD0}"/>
                </a:ext>
              </a:extLst>
            </p:cNvPr>
            <p:cNvPicPr>
              <a:picLocks noChangeAspect="1"/>
            </p:cNvPicPr>
            <p:nvPr/>
          </p:nvPicPr>
          <p:blipFill>
            <a:blip r:embed="rId4"/>
            <a:stretch>
              <a:fillRect/>
            </a:stretch>
          </p:blipFill>
          <p:spPr>
            <a:xfrm>
              <a:off x="139849" y="-24226"/>
              <a:ext cx="11933444" cy="1097528"/>
            </a:xfrm>
            <a:prstGeom prst="rect">
              <a:avLst/>
            </a:prstGeom>
          </p:spPr>
        </p:pic>
        <p:sp>
          <p:nvSpPr>
            <p:cNvPr id="10" name="CasellaDiTesto 9">
              <a:extLst>
                <a:ext uri="{FF2B5EF4-FFF2-40B4-BE49-F238E27FC236}">
                  <a16:creationId xmlns:a16="http://schemas.microsoft.com/office/drawing/2014/main" id="{57F7D025-151A-3FD7-D5DB-77995D1D2B24}"/>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11" name="CasellaDiTesto 10">
              <a:extLst>
                <a:ext uri="{FF2B5EF4-FFF2-40B4-BE49-F238E27FC236}">
                  <a16:creationId xmlns:a16="http://schemas.microsoft.com/office/drawing/2014/main" id="{E2DB9AF9-22E8-C160-04CF-4959BDC79227}"/>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grpSp>
      <p:pic>
        <p:nvPicPr>
          <p:cNvPr id="3" name="Immagine 2">
            <a:extLst>
              <a:ext uri="{FF2B5EF4-FFF2-40B4-BE49-F238E27FC236}">
                <a16:creationId xmlns:a16="http://schemas.microsoft.com/office/drawing/2014/main" id="{DA2B7607-9E05-62B6-61A1-59A579B01E64}"/>
              </a:ext>
            </a:extLst>
          </p:cNvPr>
          <p:cNvPicPr>
            <a:picLocks noChangeAspect="1"/>
          </p:cNvPicPr>
          <p:nvPr/>
        </p:nvPicPr>
        <p:blipFill>
          <a:blip r:embed="rId5"/>
          <a:stretch>
            <a:fillRect/>
          </a:stretch>
        </p:blipFill>
        <p:spPr>
          <a:xfrm>
            <a:off x="5660616" y="6471115"/>
            <a:ext cx="890793" cy="377912"/>
          </a:xfrm>
          <a:prstGeom prst="rect">
            <a:avLst/>
          </a:prstGeom>
        </p:spPr>
      </p:pic>
      <p:sp>
        <p:nvSpPr>
          <p:cNvPr id="5" name="Segnaposto numero diapositiva 1">
            <a:extLst>
              <a:ext uri="{FF2B5EF4-FFF2-40B4-BE49-F238E27FC236}">
                <a16:creationId xmlns:a16="http://schemas.microsoft.com/office/drawing/2014/main" id="{FFACDE52-4652-AB52-9794-A0EC67197118}"/>
              </a:ext>
            </a:extLst>
          </p:cNvPr>
          <p:cNvSpPr txBox="1">
            <a:spLocks/>
          </p:cNvSpPr>
          <p:nvPr/>
        </p:nvSpPr>
        <p:spPr>
          <a:xfrm>
            <a:off x="4724400" y="6492875"/>
            <a:ext cx="27432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4DF3CCD-49C5-1943-858D-C43F8813D6D2}" type="slidenum">
              <a:rPr lang="it-IT" smtClean="0">
                <a:solidFill>
                  <a:schemeClr val="bg1"/>
                </a:solidFill>
              </a:rPr>
              <a:pPr algn="ctr"/>
              <a:t>33</a:t>
            </a:fld>
            <a:endParaRPr lang="it-IT" dirty="0">
              <a:solidFill>
                <a:schemeClr val="bg1"/>
              </a:solidFill>
            </a:endParaRPr>
          </a:p>
        </p:txBody>
      </p:sp>
    </p:spTree>
    <p:extLst>
      <p:ext uri="{BB962C8B-B14F-4D97-AF65-F5344CB8AC3E}">
        <p14:creationId xmlns:p14="http://schemas.microsoft.com/office/powerpoint/2010/main" val="40916878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479822"/>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330199" y="1180523"/>
            <a:ext cx="11417301" cy="619657"/>
          </a:xfrm>
          <a:prstGeom prst="rect">
            <a:avLst/>
          </a:prstGeom>
          <a:noFill/>
        </p:spPr>
        <p:txBody>
          <a:bodyPr wrap="square" rtlCol="0">
            <a:spAutoFit/>
          </a:bodyPr>
          <a:lstStyle/>
          <a:p>
            <a:pPr marL="9543" lvl="0">
              <a:lnSpc>
                <a:spcPts val="4400"/>
              </a:lnSpc>
              <a:spcBef>
                <a:spcPts val="75"/>
              </a:spcBef>
              <a:defRPr/>
            </a:pPr>
            <a:r>
              <a:rPr lang="it-IT" sz="3200" spc="-4" dirty="0">
                <a:solidFill>
                  <a:srgbClr val="004C6C"/>
                </a:solidFill>
                <a:latin typeface="CeraCY-Medium ☞" panose="020B0600000000000000" pitchFamily="34" charset="0"/>
                <a:cs typeface="Calibri" panose="020F0502020204030204" pitchFamily="34" charset="0"/>
              </a:rPr>
              <a:t>CONCLUSIONI</a:t>
            </a:r>
          </a:p>
        </p:txBody>
      </p:sp>
      <p:sp>
        <p:nvSpPr>
          <p:cNvPr id="20" name="CasellaDiTesto 19">
            <a:extLst>
              <a:ext uri="{FF2B5EF4-FFF2-40B4-BE49-F238E27FC236}">
                <a16:creationId xmlns:a16="http://schemas.microsoft.com/office/drawing/2014/main" id="{7846DEF8-D3F3-4843-BBA2-7850A7D8EBF7}"/>
              </a:ext>
            </a:extLst>
          </p:cNvPr>
          <p:cNvSpPr txBox="1"/>
          <p:nvPr/>
        </p:nvSpPr>
        <p:spPr>
          <a:xfrm>
            <a:off x="361695" y="1892834"/>
            <a:ext cx="5666504" cy="400110"/>
          </a:xfrm>
          <a:prstGeom prst="rect">
            <a:avLst/>
          </a:prstGeom>
          <a:noFill/>
        </p:spPr>
        <p:txBody>
          <a:bodyPr wrap="square" rtlCol="0">
            <a:spAutoFit/>
          </a:bodyPr>
          <a:lstStyle/>
          <a:p>
            <a:r>
              <a:rPr lang="it-IT" sz="2000" cap="small" dirty="0">
                <a:solidFill>
                  <a:srgbClr val="004C6C"/>
                </a:solidFill>
                <a:latin typeface="CeraCY-Medium ☞" panose="020B0600000000000000" pitchFamily="34" charset="0"/>
              </a:rPr>
              <a:t>Vantaggi e svantaggi della forma di società semplice</a:t>
            </a:r>
          </a:p>
        </p:txBody>
      </p:sp>
      <p:sp>
        <p:nvSpPr>
          <p:cNvPr id="19" name="CasellaDiTesto 18">
            <a:extLst>
              <a:ext uri="{FF2B5EF4-FFF2-40B4-BE49-F238E27FC236}">
                <a16:creationId xmlns:a16="http://schemas.microsoft.com/office/drawing/2014/main" id="{4CE2839B-2C73-CB46-B9EF-2AD1CF70AFBD}"/>
              </a:ext>
            </a:extLst>
          </p:cNvPr>
          <p:cNvSpPr txBox="1"/>
          <p:nvPr/>
        </p:nvSpPr>
        <p:spPr>
          <a:xfrm>
            <a:off x="1016221" y="2484718"/>
            <a:ext cx="4285609" cy="400110"/>
          </a:xfrm>
          <a:prstGeom prst="rect">
            <a:avLst/>
          </a:prstGeom>
          <a:noFill/>
        </p:spPr>
        <p:txBody>
          <a:bodyPr wrap="square" rtlCol="0">
            <a:spAutoFit/>
          </a:bodyPr>
          <a:lstStyle/>
          <a:p>
            <a:pPr algn="ctr"/>
            <a:r>
              <a:rPr lang="it-IT" sz="2000" dirty="0">
                <a:solidFill>
                  <a:srgbClr val="92D050"/>
                </a:solidFill>
                <a:latin typeface="CeraCY-Medium ☞" panose="020B0600000000000000" pitchFamily="34" charset="0"/>
              </a:rPr>
              <a:t>VANTAGGI</a:t>
            </a:r>
          </a:p>
        </p:txBody>
      </p:sp>
      <p:sp>
        <p:nvSpPr>
          <p:cNvPr id="24" name="CasellaDiTesto 23">
            <a:extLst>
              <a:ext uri="{FF2B5EF4-FFF2-40B4-BE49-F238E27FC236}">
                <a16:creationId xmlns:a16="http://schemas.microsoft.com/office/drawing/2014/main" id="{DE7F8B39-274E-C44E-97EA-444470CD487F}"/>
              </a:ext>
            </a:extLst>
          </p:cNvPr>
          <p:cNvSpPr txBox="1"/>
          <p:nvPr/>
        </p:nvSpPr>
        <p:spPr>
          <a:xfrm>
            <a:off x="6708707" y="2484718"/>
            <a:ext cx="4285609" cy="400110"/>
          </a:xfrm>
          <a:prstGeom prst="rect">
            <a:avLst/>
          </a:prstGeom>
          <a:noFill/>
        </p:spPr>
        <p:txBody>
          <a:bodyPr wrap="square" rtlCol="0">
            <a:spAutoFit/>
          </a:bodyPr>
          <a:lstStyle/>
          <a:p>
            <a:pPr algn="ctr"/>
            <a:r>
              <a:rPr lang="it-IT" sz="2000" dirty="0">
                <a:solidFill>
                  <a:srgbClr val="C00000"/>
                </a:solidFill>
                <a:latin typeface="CeraCY-Medium ☞" panose="020B0600000000000000" pitchFamily="34" charset="0"/>
              </a:rPr>
              <a:t>SVANTAGGI</a:t>
            </a:r>
          </a:p>
        </p:txBody>
      </p:sp>
      <p:cxnSp>
        <p:nvCxnSpPr>
          <p:cNvPr id="8" name="Connettore 1 7">
            <a:extLst>
              <a:ext uri="{FF2B5EF4-FFF2-40B4-BE49-F238E27FC236}">
                <a16:creationId xmlns:a16="http://schemas.microsoft.com/office/drawing/2014/main" id="{3BD0C4B9-458C-1447-9F01-486118549F21}"/>
              </a:ext>
            </a:extLst>
          </p:cNvPr>
          <p:cNvCxnSpPr>
            <a:cxnSpLocks/>
          </p:cNvCxnSpPr>
          <p:nvPr/>
        </p:nvCxnSpPr>
        <p:spPr>
          <a:xfrm>
            <a:off x="6103832" y="2484718"/>
            <a:ext cx="15542" cy="3610850"/>
          </a:xfrm>
          <a:prstGeom prst="line">
            <a:avLst/>
          </a:prstGeom>
          <a:ln>
            <a:solidFill>
              <a:srgbClr val="004C6C"/>
            </a:solidFill>
          </a:ln>
        </p:spPr>
        <p:style>
          <a:lnRef idx="1">
            <a:schemeClr val="accent1"/>
          </a:lnRef>
          <a:fillRef idx="0">
            <a:schemeClr val="accent1"/>
          </a:fillRef>
          <a:effectRef idx="0">
            <a:schemeClr val="accent1"/>
          </a:effectRef>
          <a:fontRef idx="minor">
            <a:schemeClr val="tx1"/>
          </a:fontRef>
        </p:style>
      </p:cxnSp>
      <p:sp>
        <p:nvSpPr>
          <p:cNvPr id="31" name="CasellaDiTesto 30">
            <a:extLst>
              <a:ext uri="{FF2B5EF4-FFF2-40B4-BE49-F238E27FC236}">
                <a16:creationId xmlns:a16="http://schemas.microsoft.com/office/drawing/2014/main" id="{FFAB6D19-6416-AE44-B132-ED60D05A2F6F}"/>
              </a:ext>
            </a:extLst>
          </p:cNvPr>
          <p:cNvSpPr txBox="1"/>
          <p:nvPr/>
        </p:nvSpPr>
        <p:spPr>
          <a:xfrm>
            <a:off x="361695" y="2988235"/>
            <a:ext cx="5544767" cy="3293209"/>
          </a:xfrm>
          <a:prstGeom prst="rect">
            <a:avLst/>
          </a:prstGeom>
          <a:noFill/>
        </p:spPr>
        <p:txBody>
          <a:bodyPr wrap="square" rtlCol="0">
            <a:spAutoFit/>
          </a:bodyPr>
          <a:lstStyle/>
          <a:p>
            <a:pPr marL="285750" indent="-285750">
              <a:buFont typeface="Wingdings" panose="05000000000000000000" pitchFamily="2" charset="2"/>
              <a:buChar char="ü"/>
            </a:pPr>
            <a:r>
              <a:rPr lang="it-IT" sz="1600" dirty="0">
                <a:solidFill>
                  <a:srgbClr val="004C6C"/>
                </a:solidFill>
                <a:latin typeface="CeraPRO-Light ☞" panose="020B0300000000000000" pitchFamily="34" charset="0"/>
              </a:rPr>
              <a:t>Versatilità del contratto sociale</a:t>
            </a:r>
          </a:p>
          <a:p>
            <a:pPr marL="285750" indent="-285750">
              <a:buFont typeface="Wingdings" panose="05000000000000000000" pitchFamily="2" charset="2"/>
              <a:buChar char="ü"/>
            </a:pPr>
            <a:r>
              <a:rPr lang="it-IT" sz="1600" dirty="0">
                <a:solidFill>
                  <a:srgbClr val="004C6C"/>
                </a:solidFill>
                <a:latin typeface="CeraPRO-Light ☞" panose="020B0300000000000000" pitchFamily="34" charset="0"/>
              </a:rPr>
              <a:t>Unanimità dei soci per la modifica del contratto sociale, se non disposto diversamente</a:t>
            </a:r>
          </a:p>
          <a:p>
            <a:pPr marL="285750" indent="-285750">
              <a:buFont typeface="Wingdings" panose="05000000000000000000" pitchFamily="2" charset="2"/>
              <a:buChar char="ü"/>
            </a:pPr>
            <a:r>
              <a:rPr lang="it-IT" sz="1600" dirty="0">
                <a:solidFill>
                  <a:srgbClr val="004C6C"/>
                </a:solidFill>
                <a:latin typeface="CeraPRO-Light ☞" panose="020B0300000000000000" pitchFamily="34" charset="0"/>
              </a:rPr>
              <a:t>Non obbligo di tenuta della contabilità fiscale (ma il rendiconto è previsto dal codice civile). </a:t>
            </a:r>
          </a:p>
          <a:p>
            <a:pPr marL="285750" indent="-285750">
              <a:buFont typeface="Wingdings" panose="05000000000000000000" pitchFamily="2" charset="2"/>
              <a:buChar char="ü"/>
            </a:pPr>
            <a:r>
              <a:rPr lang="it-IT" sz="1600" dirty="0">
                <a:solidFill>
                  <a:srgbClr val="004C6C"/>
                </a:solidFill>
                <a:latin typeface="CeraPRO-Light ☞" panose="020B0300000000000000" pitchFamily="34" charset="0"/>
              </a:rPr>
              <a:t>L’articolo 111-duodecies, disposizioni transitorie del codice civile  riguarda le società in nome collettivo e in accomandita semplice totalmente detenute da società di capitali e non le società semplici</a:t>
            </a:r>
          </a:p>
          <a:p>
            <a:pPr marL="285750" indent="-285750">
              <a:buFont typeface="Wingdings" panose="05000000000000000000" pitchFamily="2" charset="2"/>
              <a:buChar char="ü"/>
            </a:pPr>
            <a:r>
              <a:rPr lang="it-IT" sz="1600" dirty="0">
                <a:solidFill>
                  <a:srgbClr val="004C6C"/>
                </a:solidFill>
                <a:latin typeface="CeraPRO-Light ☞" panose="020B0300000000000000" pitchFamily="34" charset="0"/>
              </a:rPr>
              <a:t>Tassazione dei redditi simile a quella delle persone fisiche</a:t>
            </a:r>
          </a:p>
          <a:p>
            <a:pPr marL="285750" indent="-285750">
              <a:buFont typeface="Wingdings" panose="05000000000000000000" pitchFamily="2" charset="2"/>
              <a:buChar char="ü"/>
            </a:pPr>
            <a:r>
              <a:rPr lang="it-IT" sz="1600" dirty="0">
                <a:solidFill>
                  <a:srgbClr val="004C6C"/>
                </a:solidFill>
                <a:latin typeface="CeraPRO-Light ☞" panose="020B0300000000000000" pitchFamily="34" charset="0"/>
              </a:rPr>
              <a:t>Non assoggettamento al regime delle società non operative e godimento dei beni ai soci</a:t>
            </a:r>
          </a:p>
          <a:p>
            <a:pPr marL="285750" indent="-285750">
              <a:buFont typeface="Wingdings" panose="05000000000000000000" pitchFamily="2" charset="2"/>
              <a:buChar char="ü"/>
            </a:pPr>
            <a:r>
              <a:rPr lang="it-IT" sz="1600" dirty="0">
                <a:solidFill>
                  <a:srgbClr val="004C6C"/>
                </a:solidFill>
                <a:latin typeface="CeraPRO-Light ☞" panose="020B0300000000000000" pitchFamily="34" charset="0"/>
              </a:rPr>
              <a:t>Calcolo imponibile ai fini delle imposte di successione</a:t>
            </a:r>
            <a:endParaRPr lang="it-IT" b="1" dirty="0">
              <a:solidFill>
                <a:srgbClr val="004C6C"/>
              </a:solidFill>
              <a:latin typeface="CeraPRO-Light ☞" panose="020B0300000000000000" pitchFamily="34" charset="0"/>
            </a:endParaRPr>
          </a:p>
        </p:txBody>
      </p:sp>
      <p:sp>
        <p:nvSpPr>
          <p:cNvPr id="32" name="CasellaDiTesto 31">
            <a:extLst>
              <a:ext uri="{FF2B5EF4-FFF2-40B4-BE49-F238E27FC236}">
                <a16:creationId xmlns:a16="http://schemas.microsoft.com/office/drawing/2014/main" id="{8814D39D-6219-4544-9DA2-A0663523303C}"/>
              </a:ext>
            </a:extLst>
          </p:cNvPr>
          <p:cNvSpPr txBox="1"/>
          <p:nvPr/>
        </p:nvSpPr>
        <p:spPr>
          <a:xfrm>
            <a:off x="6316744" y="3043821"/>
            <a:ext cx="5544767" cy="3046988"/>
          </a:xfrm>
          <a:prstGeom prst="rect">
            <a:avLst/>
          </a:prstGeom>
          <a:noFill/>
        </p:spPr>
        <p:txBody>
          <a:bodyPr wrap="square" rtlCol="0">
            <a:spAutoFit/>
          </a:bodyPr>
          <a:lstStyle/>
          <a:p>
            <a:pPr marL="285750" indent="-285750" algn="just">
              <a:buFont typeface="Wingdings" panose="05000000000000000000" pitchFamily="2" charset="2"/>
              <a:buChar char="ü"/>
            </a:pPr>
            <a:r>
              <a:rPr lang="it-IT" sz="1600" dirty="0">
                <a:solidFill>
                  <a:srgbClr val="004C6C"/>
                </a:solidFill>
                <a:latin typeface="CeraPRO-Light ☞" panose="020B0300000000000000" pitchFamily="34" charset="0"/>
              </a:rPr>
              <a:t>Indetraibilità dell’Iva sugli acquisti</a:t>
            </a:r>
          </a:p>
          <a:p>
            <a:pPr marL="285750" indent="-285750" algn="just">
              <a:buFont typeface="Wingdings" panose="05000000000000000000" pitchFamily="2" charset="2"/>
              <a:buChar char="ü"/>
            </a:pPr>
            <a:r>
              <a:rPr lang="it-IT" sz="1600" dirty="0">
                <a:solidFill>
                  <a:srgbClr val="004C6C"/>
                </a:solidFill>
                <a:latin typeface="CeraPRO-Light ☞" panose="020B0300000000000000" pitchFamily="34" charset="0"/>
              </a:rPr>
              <a:t>Inapplicabilità «prezzo valore» in acquisto</a:t>
            </a:r>
          </a:p>
          <a:p>
            <a:pPr marL="285750" indent="-285750" algn="just">
              <a:buFont typeface="Wingdings" panose="05000000000000000000" pitchFamily="2" charset="2"/>
              <a:buChar char="ü"/>
            </a:pPr>
            <a:r>
              <a:rPr lang="it-IT" sz="1600" dirty="0">
                <a:solidFill>
                  <a:srgbClr val="004C6C"/>
                </a:solidFill>
                <a:latin typeface="CeraPRO-Light ☞" panose="020B0300000000000000" pitchFamily="34" charset="0"/>
              </a:rPr>
              <a:t>Inapplicabilità regime «prima casa» in acquisto</a:t>
            </a:r>
          </a:p>
          <a:p>
            <a:pPr marL="285750" indent="-285750" algn="just">
              <a:buFont typeface="Wingdings" panose="05000000000000000000" pitchFamily="2" charset="2"/>
              <a:buChar char="ü"/>
            </a:pPr>
            <a:r>
              <a:rPr lang="it-IT" sz="1600" dirty="0">
                <a:solidFill>
                  <a:srgbClr val="004C6C"/>
                </a:solidFill>
                <a:latin typeface="CeraPRO-Light ☞" panose="020B0300000000000000" pitchFamily="34" charset="0"/>
              </a:rPr>
              <a:t>Divieto di effettuare operazioni commerciali</a:t>
            </a:r>
          </a:p>
          <a:p>
            <a:pPr marL="285750" indent="-285750" algn="just">
              <a:buFont typeface="Wingdings" panose="05000000000000000000" pitchFamily="2" charset="2"/>
              <a:buChar char="ü"/>
            </a:pPr>
            <a:r>
              <a:rPr lang="it-IT" sz="1600" dirty="0">
                <a:solidFill>
                  <a:srgbClr val="004C6C"/>
                </a:solidFill>
                <a:latin typeface="CeraPRO-Light ☞" panose="020B0300000000000000" pitchFamily="34" charset="0"/>
              </a:rPr>
              <a:t>Ammessi solo alcuni oneri deducibili (ristrutturazioni)</a:t>
            </a:r>
          </a:p>
          <a:p>
            <a:pPr marL="285750" indent="-285750" algn="just">
              <a:buFont typeface="Wingdings" panose="05000000000000000000" pitchFamily="2" charset="2"/>
              <a:buChar char="ü"/>
            </a:pPr>
            <a:r>
              <a:rPr lang="it-IT" sz="1600" dirty="0">
                <a:solidFill>
                  <a:srgbClr val="004C6C"/>
                </a:solidFill>
                <a:latin typeface="CeraPRO-Light ☞" panose="020B0300000000000000" pitchFamily="34" charset="0"/>
              </a:rPr>
              <a:t>Incertezza sulla rilevanza delle quote della società semplice detenute da società commerciali ai fini del calcolo dei ricavi minimi di queste ultime.</a:t>
            </a:r>
          </a:p>
          <a:p>
            <a:pPr marL="285750" indent="-285750" algn="just">
              <a:buFont typeface="Wingdings" panose="05000000000000000000" pitchFamily="2" charset="2"/>
              <a:buChar char="ü"/>
            </a:pPr>
            <a:r>
              <a:rPr lang="it-IT" sz="1600" dirty="0">
                <a:solidFill>
                  <a:srgbClr val="004C6C"/>
                </a:solidFill>
                <a:latin typeface="CeraPRO-Light ☞" panose="020B0300000000000000" pitchFamily="34" charset="0"/>
              </a:rPr>
              <a:t>Obbligo di liquidare gli eredi del socio</a:t>
            </a:r>
          </a:p>
          <a:p>
            <a:pPr marL="285750" indent="-285750" algn="just">
              <a:buFont typeface="Wingdings" panose="05000000000000000000" pitchFamily="2" charset="2"/>
              <a:buChar char="ü"/>
            </a:pPr>
            <a:r>
              <a:rPr lang="it-IT" sz="1600" dirty="0">
                <a:solidFill>
                  <a:srgbClr val="004C6C"/>
                </a:solidFill>
                <a:latin typeface="CeraPRO-Light ☞" panose="020B0300000000000000" pitchFamily="34" charset="0"/>
              </a:rPr>
              <a:t> Possibilità dei soci di recedere ed ottenere la liquidazione della propria quota</a:t>
            </a:r>
          </a:p>
          <a:p>
            <a:pPr marL="285750" indent="-285750" algn="just">
              <a:buFont typeface="Wingdings" panose="05000000000000000000" pitchFamily="2" charset="2"/>
              <a:buChar char="ü"/>
            </a:pPr>
            <a:r>
              <a:rPr lang="it-IT" sz="1600" dirty="0">
                <a:solidFill>
                  <a:srgbClr val="004C6C"/>
                </a:solidFill>
                <a:latin typeface="CeraPRO-Light ☞" panose="020B0300000000000000" pitchFamily="34" charset="0"/>
              </a:rPr>
              <a:t>Complessità delle norme fiscali sul recesso e la liquidazione</a:t>
            </a:r>
          </a:p>
        </p:txBody>
      </p:sp>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sp>
        <p:nvSpPr>
          <p:cNvPr id="5" name="Segnaposto numero diapositiva 4">
            <a:extLst>
              <a:ext uri="{FF2B5EF4-FFF2-40B4-BE49-F238E27FC236}">
                <a16:creationId xmlns:a16="http://schemas.microsoft.com/office/drawing/2014/main" id="{617DCE21-B381-55F9-F7A1-E919447BB1C0}"/>
              </a:ext>
            </a:extLst>
          </p:cNvPr>
          <p:cNvSpPr>
            <a:spLocks noGrp="1"/>
          </p:cNvSpPr>
          <p:nvPr>
            <p:ph type="sldNum" sz="quarter" idx="12"/>
          </p:nvPr>
        </p:nvSpPr>
        <p:spPr/>
        <p:txBody>
          <a:bodyPr/>
          <a:lstStyle/>
          <a:p>
            <a:fld id="{54DF3CCD-49C5-1943-858D-C43F8813D6D2}" type="slidenum">
              <a:rPr lang="it-IT" smtClean="0"/>
              <a:pPr/>
              <a:t>34</a:t>
            </a:fld>
            <a:endParaRPr lang="it-IT" dirty="0"/>
          </a:p>
        </p:txBody>
      </p:sp>
    </p:spTree>
    <p:extLst>
      <p:ext uri="{BB962C8B-B14F-4D97-AF65-F5344CB8AC3E}">
        <p14:creationId xmlns:p14="http://schemas.microsoft.com/office/powerpoint/2010/main" val="4244150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87C7FDFF-2130-A54F-8A53-E8F01C4698EE}"/>
              </a:ext>
            </a:extLst>
          </p:cNvPr>
          <p:cNvPicPr>
            <a:picLocks noChangeAspect="1"/>
          </p:cNvPicPr>
          <p:nvPr/>
        </p:nvPicPr>
        <p:blipFill>
          <a:blip r:embed="rId3"/>
          <a:stretch>
            <a:fillRect/>
          </a:stretch>
        </p:blipFill>
        <p:spPr>
          <a:xfrm>
            <a:off x="-144011" y="-32274"/>
            <a:ext cx="12458506" cy="6954819"/>
          </a:xfrm>
          <a:prstGeom prst="rect">
            <a:avLst/>
          </a:prstGeom>
        </p:spPr>
      </p:pic>
      <p:sp>
        <p:nvSpPr>
          <p:cNvPr id="23" name="CasellaDiTesto 22">
            <a:extLst>
              <a:ext uri="{FF2B5EF4-FFF2-40B4-BE49-F238E27FC236}">
                <a16:creationId xmlns:a16="http://schemas.microsoft.com/office/drawing/2014/main" id="{F49DC3E9-4EEB-4E45-8E48-01F1659FA3FD}"/>
              </a:ext>
            </a:extLst>
          </p:cNvPr>
          <p:cNvSpPr txBox="1"/>
          <p:nvPr/>
        </p:nvSpPr>
        <p:spPr>
          <a:xfrm>
            <a:off x="4221483" y="2576469"/>
            <a:ext cx="3733329" cy="1323439"/>
          </a:xfrm>
          <a:prstGeom prst="rect">
            <a:avLst/>
          </a:prstGeom>
          <a:noFill/>
        </p:spPr>
        <p:txBody>
          <a:bodyPr wrap="square" rtlCol="0">
            <a:spAutoFit/>
          </a:bodyPr>
          <a:lstStyle/>
          <a:p>
            <a:pPr algn="ctr"/>
            <a:r>
              <a:rPr lang="it-IT" sz="8000" dirty="0">
                <a:solidFill>
                  <a:schemeClr val="bg1"/>
                </a:solidFill>
                <a:latin typeface="CeraPRO-Medium ☞" panose="020B0600000000000000" pitchFamily="34" charset="0"/>
              </a:rPr>
              <a:t>GRAZIE</a:t>
            </a:r>
          </a:p>
        </p:txBody>
      </p:sp>
      <p:cxnSp>
        <p:nvCxnSpPr>
          <p:cNvPr id="5" name="Connettore 1 4">
            <a:extLst>
              <a:ext uri="{FF2B5EF4-FFF2-40B4-BE49-F238E27FC236}">
                <a16:creationId xmlns:a16="http://schemas.microsoft.com/office/drawing/2014/main" id="{EA0D62DD-2A94-BF40-BE94-E5CA6A337658}"/>
              </a:ext>
            </a:extLst>
          </p:cNvPr>
          <p:cNvCxnSpPr/>
          <p:nvPr/>
        </p:nvCxnSpPr>
        <p:spPr>
          <a:xfrm>
            <a:off x="371475" y="6282467"/>
            <a:ext cx="114490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Immagine 5">
            <a:extLst>
              <a:ext uri="{FF2B5EF4-FFF2-40B4-BE49-F238E27FC236}">
                <a16:creationId xmlns:a16="http://schemas.microsoft.com/office/drawing/2014/main" id="{836A4E1D-C33F-F143-BA41-A7B9343732DE}"/>
              </a:ext>
            </a:extLst>
          </p:cNvPr>
          <p:cNvPicPr>
            <a:picLocks noChangeAspect="1"/>
          </p:cNvPicPr>
          <p:nvPr/>
        </p:nvPicPr>
        <p:blipFill>
          <a:blip r:embed="rId4"/>
          <a:stretch>
            <a:fillRect/>
          </a:stretch>
        </p:blipFill>
        <p:spPr>
          <a:xfrm>
            <a:off x="371476" y="6522439"/>
            <a:ext cx="11449050" cy="165652"/>
          </a:xfrm>
          <a:prstGeom prst="rect">
            <a:avLst/>
          </a:prstGeom>
        </p:spPr>
      </p:pic>
      <p:sp>
        <p:nvSpPr>
          <p:cNvPr id="2" name="Segnaposto numero diapositiva 1">
            <a:extLst>
              <a:ext uri="{FF2B5EF4-FFF2-40B4-BE49-F238E27FC236}">
                <a16:creationId xmlns:a16="http://schemas.microsoft.com/office/drawing/2014/main" id="{C5FCD5DE-D73D-EE13-EE8C-26F5683FDA44}"/>
              </a:ext>
            </a:extLst>
          </p:cNvPr>
          <p:cNvSpPr>
            <a:spLocks noGrp="1"/>
          </p:cNvSpPr>
          <p:nvPr>
            <p:ph type="sldNum" sz="quarter" idx="12"/>
          </p:nvPr>
        </p:nvSpPr>
        <p:spPr/>
        <p:txBody>
          <a:bodyPr/>
          <a:lstStyle/>
          <a:p>
            <a:fld id="{54DF3CCD-49C5-1943-858D-C43F8813D6D2}" type="slidenum">
              <a:rPr lang="it-IT" smtClean="0"/>
              <a:pPr/>
              <a:t>35</a:t>
            </a:fld>
            <a:endParaRPr lang="it-IT" dirty="0"/>
          </a:p>
        </p:txBody>
      </p:sp>
    </p:spTree>
    <p:extLst>
      <p:ext uri="{BB962C8B-B14F-4D97-AF65-F5344CB8AC3E}">
        <p14:creationId xmlns:p14="http://schemas.microsoft.com/office/powerpoint/2010/main" val="255074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479822"/>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330199" y="1180523"/>
            <a:ext cx="11417301" cy="619657"/>
          </a:xfrm>
          <a:prstGeom prst="rect">
            <a:avLst/>
          </a:prstGeom>
          <a:noFill/>
        </p:spPr>
        <p:txBody>
          <a:bodyPr wrap="square" rtlCol="0">
            <a:spAutoFit/>
          </a:bodyPr>
          <a:lstStyle/>
          <a:p>
            <a:pPr marL="9543" lvl="0">
              <a:lnSpc>
                <a:spcPts val="4400"/>
              </a:lnSpc>
              <a:spcBef>
                <a:spcPts val="75"/>
              </a:spcBef>
              <a:defRPr/>
            </a:pPr>
            <a:r>
              <a:rPr lang="it-IT" sz="3200" spc="-4" dirty="0">
                <a:solidFill>
                  <a:srgbClr val="004C6C"/>
                </a:solidFill>
                <a:latin typeface="CeraCY-Medium ☞" panose="020B0600000000000000" pitchFamily="34" charset="0"/>
                <a:cs typeface="Calibri" panose="020F0502020204030204" pitchFamily="34" charset="0"/>
              </a:rPr>
              <a:t>L’ACQUISTO PER CONFERIMENTO, DONAZIONE O SUCCESSIONE</a:t>
            </a:r>
          </a:p>
        </p:txBody>
      </p:sp>
      <p:sp>
        <p:nvSpPr>
          <p:cNvPr id="19" name="CasellaDiTesto 18">
            <a:extLst>
              <a:ext uri="{FF2B5EF4-FFF2-40B4-BE49-F238E27FC236}">
                <a16:creationId xmlns:a16="http://schemas.microsoft.com/office/drawing/2014/main" id="{4CE2839B-2C73-CB46-B9EF-2AD1CF70AFBD}"/>
              </a:ext>
            </a:extLst>
          </p:cNvPr>
          <p:cNvSpPr txBox="1"/>
          <p:nvPr/>
        </p:nvSpPr>
        <p:spPr>
          <a:xfrm>
            <a:off x="1016221" y="2013183"/>
            <a:ext cx="4285609" cy="400110"/>
          </a:xfrm>
          <a:prstGeom prst="rect">
            <a:avLst/>
          </a:prstGeom>
          <a:noFill/>
        </p:spPr>
        <p:txBody>
          <a:bodyPr wrap="square" rtlCol="0">
            <a:spAutoFit/>
          </a:bodyPr>
          <a:lstStyle/>
          <a:p>
            <a:pPr algn="ctr"/>
            <a:r>
              <a:rPr lang="it-IT" sz="2000" dirty="0">
                <a:solidFill>
                  <a:srgbClr val="C00000"/>
                </a:solidFill>
                <a:latin typeface="CeraCY-Medium ☞" panose="020B0600000000000000" pitchFamily="34" charset="0"/>
              </a:rPr>
              <a:t>CONFERIMENTO</a:t>
            </a:r>
          </a:p>
        </p:txBody>
      </p:sp>
      <p:sp>
        <p:nvSpPr>
          <p:cNvPr id="24" name="CasellaDiTesto 23">
            <a:extLst>
              <a:ext uri="{FF2B5EF4-FFF2-40B4-BE49-F238E27FC236}">
                <a16:creationId xmlns:a16="http://schemas.microsoft.com/office/drawing/2014/main" id="{DE7F8B39-274E-C44E-97EA-444470CD487F}"/>
              </a:ext>
            </a:extLst>
          </p:cNvPr>
          <p:cNvSpPr txBox="1"/>
          <p:nvPr/>
        </p:nvSpPr>
        <p:spPr>
          <a:xfrm>
            <a:off x="6708707" y="2013183"/>
            <a:ext cx="4285609" cy="400110"/>
          </a:xfrm>
          <a:prstGeom prst="rect">
            <a:avLst/>
          </a:prstGeom>
          <a:noFill/>
        </p:spPr>
        <p:txBody>
          <a:bodyPr wrap="square" rtlCol="0">
            <a:spAutoFit/>
          </a:bodyPr>
          <a:lstStyle/>
          <a:p>
            <a:pPr algn="ctr"/>
            <a:r>
              <a:rPr lang="it-IT" sz="2000" dirty="0">
                <a:solidFill>
                  <a:srgbClr val="C00000"/>
                </a:solidFill>
                <a:latin typeface="CeraCY-Medium ☞" panose="020B0600000000000000" pitchFamily="34" charset="0"/>
              </a:rPr>
              <a:t>DONAZIONE O SUCCESSIONE</a:t>
            </a:r>
          </a:p>
        </p:txBody>
      </p:sp>
      <p:cxnSp>
        <p:nvCxnSpPr>
          <p:cNvPr id="8" name="Connettore 1 7">
            <a:extLst>
              <a:ext uri="{FF2B5EF4-FFF2-40B4-BE49-F238E27FC236}">
                <a16:creationId xmlns:a16="http://schemas.microsoft.com/office/drawing/2014/main" id="{3BD0C4B9-458C-1447-9F01-486118549F21}"/>
              </a:ext>
            </a:extLst>
          </p:cNvPr>
          <p:cNvCxnSpPr>
            <a:cxnSpLocks/>
          </p:cNvCxnSpPr>
          <p:nvPr/>
        </p:nvCxnSpPr>
        <p:spPr>
          <a:xfrm>
            <a:off x="6080458" y="2080380"/>
            <a:ext cx="15542" cy="4171830"/>
          </a:xfrm>
          <a:prstGeom prst="line">
            <a:avLst/>
          </a:prstGeom>
          <a:ln>
            <a:solidFill>
              <a:srgbClr val="004C6C"/>
            </a:solidFill>
          </a:ln>
        </p:spPr>
        <p:style>
          <a:lnRef idx="1">
            <a:schemeClr val="accent1"/>
          </a:lnRef>
          <a:fillRef idx="0">
            <a:schemeClr val="accent1"/>
          </a:fillRef>
          <a:effectRef idx="0">
            <a:schemeClr val="accent1"/>
          </a:effectRef>
          <a:fontRef idx="minor">
            <a:schemeClr val="tx1"/>
          </a:fontRef>
        </p:style>
      </p:cxnSp>
      <p:sp>
        <p:nvSpPr>
          <p:cNvPr id="31" name="CasellaDiTesto 30">
            <a:extLst>
              <a:ext uri="{FF2B5EF4-FFF2-40B4-BE49-F238E27FC236}">
                <a16:creationId xmlns:a16="http://schemas.microsoft.com/office/drawing/2014/main" id="{FFAB6D19-6416-AE44-B132-ED60D05A2F6F}"/>
              </a:ext>
            </a:extLst>
          </p:cNvPr>
          <p:cNvSpPr txBox="1"/>
          <p:nvPr/>
        </p:nvSpPr>
        <p:spPr>
          <a:xfrm>
            <a:off x="361695" y="2447692"/>
            <a:ext cx="5544767" cy="4031873"/>
          </a:xfrm>
          <a:prstGeom prst="rect">
            <a:avLst/>
          </a:prstGeom>
          <a:noFill/>
        </p:spPr>
        <p:txBody>
          <a:bodyPr wrap="square" rtlCol="0">
            <a:spAutoFit/>
          </a:bodyPr>
          <a:lstStyle/>
          <a:p>
            <a:pPr marL="285750" indent="-285750">
              <a:buFont typeface="Wingdings" panose="05000000000000000000" pitchFamily="2" charset="2"/>
              <a:buChar char="ü"/>
            </a:pPr>
            <a:r>
              <a:rPr lang="it-IT" sz="1600" dirty="0">
                <a:solidFill>
                  <a:srgbClr val="004C6C"/>
                </a:solidFill>
                <a:latin typeface="CeraPRO-Light ☞" panose="020B0300000000000000" pitchFamily="34" charset="0"/>
              </a:rPr>
              <a:t>Conferimenti di immobili a società semplice o a società di capitali sono soggetti ai fini dell’imposta di registro alla ordinaria disciplina stabilita dall’art. 51, commi 2 e 3 secondo cui “si intende per valore il valore venale in comune commercio”. </a:t>
            </a:r>
          </a:p>
          <a:p>
            <a:pPr marL="285750" indent="-285750">
              <a:buFont typeface="Wingdings" panose="05000000000000000000" pitchFamily="2" charset="2"/>
              <a:buChar char="ü"/>
            </a:pPr>
            <a:r>
              <a:rPr lang="it-IT" sz="1600" dirty="0">
                <a:solidFill>
                  <a:srgbClr val="004C6C"/>
                </a:solidFill>
                <a:latin typeface="CeraPRO-Light ☞" panose="020B0300000000000000" pitchFamily="34" charset="0"/>
              </a:rPr>
              <a:t>Infatti, la disposizione di cui all’art. 52, comma 4, in base alla quale non è sottoposto a rettifica il valore degli immobili, ad uso abitativo, dichiarato in misura non inferiore al valore catastale, è applicabile solo alle cessioni effettuate nei confronti di persone fisiche.</a:t>
            </a:r>
          </a:p>
          <a:p>
            <a:pPr marL="285750" indent="-285750">
              <a:buFont typeface="Wingdings" panose="05000000000000000000" pitchFamily="2" charset="2"/>
              <a:buChar char="ü"/>
            </a:pPr>
            <a:r>
              <a:rPr lang="it-IT" sz="1600" dirty="0">
                <a:solidFill>
                  <a:srgbClr val="004C6C"/>
                </a:solidFill>
                <a:latin typeface="CeraPRO-Light ☞" panose="020B0300000000000000" pitchFamily="34" charset="0"/>
              </a:rPr>
              <a:t>L’imposta di registro proporzionale sarà di norma applicabile nella misura del 9%.</a:t>
            </a:r>
          </a:p>
          <a:p>
            <a:pPr marL="285750" indent="-285750">
              <a:buFont typeface="Wingdings" panose="05000000000000000000" pitchFamily="2" charset="2"/>
              <a:buChar char="ü"/>
            </a:pPr>
            <a:r>
              <a:rPr lang="it-IT" sz="1600" dirty="0">
                <a:solidFill>
                  <a:srgbClr val="004C6C"/>
                </a:solidFill>
                <a:latin typeface="CeraPRO-Light ☞" panose="020B0300000000000000" pitchFamily="34" charset="0"/>
              </a:rPr>
              <a:t>Ai fini delle imposte dirette, il conferimento di immobili comporta il realizzo della plusvalenza da parte della persona fisica, tassabile con le stesse regole viste per le cessioni (v. art. 68, TUIR).</a:t>
            </a:r>
          </a:p>
        </p:txBody>
      </p:sp>
      <p:sp>
        <p:nvSpPr>
          <p:cNvPr id="32" name="CasellaDiTesto 31">
            <a:extLst>
              <a:ext uri="{FF2B5EF4-FFF2-40B4-BE49-F238E27FC236}">
                <a16:creationId xmlns:a16="http://schemas.microsoft.com/office/drawing/2014/main" id="{8814D39D-6219-4544-9DA2-A0663523303C}"/>
              </a:ext>
            </a:extLst>
          </p:cNvPr>
          <p:cNvSpPr txBox="1"/>
          <p:nvPr/>
        </p:nvSpPr>
        <p:spPr>
          <a:xfrm>
            <a:off x="6285538" y="2453846"/>
            <a:ext cx="5544767" cy="3539430"/>
          </a:xfrm>
          <a:prstGeom prst="rect">
            <a:avLst/>
          </a:prstGeom>
          <a:noFill/>
        </p:spPr>
        <p:txBody>
          <a:bodyPr wrap="square" rtlCol="0">
            <a:spAutoFit/>
          </a:bodyPr>
          <a:lstStyle/>
          <a:p>
            <a:pPr marL="285750" indent="-285750" algn="just">
              <a:buFont typeface="Wingdings" panose="05000000000000000000" pitchFamily="2" charset="2"/>
              <a:buChar char="ü"/>
            </a:pPr>
            <a:r>
              <a:rPr lang="it-IT" sz="1600" dirty="0">
                <a:solidFill>
                  <a:srgbClr val="004C6C"/>
                </a:solidFill>
                <a:latin typeface="CeraPRO-Light ☞" panose="020B0300000000000000" pitchFamily="34" charset="0"/>
              </a:rPr>
              <a:t>Le Donazioni di immobili a società semplice sono soggette all’imposta di successione e donazione nella misura dell’8% da applicarsi sul valore dichiarato purché sia almeno pari al c.d. “valore catastale”. Per i predetti atti sono confermati i limiti al potere di accertamento da parte degli Uffici, previsti dall’articolo 34, comma 5, del d.lgs. 346 del 1990. Si applicano le imposte ipotecaria e catastale, rispettivamente, nella misura del 2% e 1% (la base imponibile è la medesima dell’imposta di successione e donazione).</a:t>
            </a:r>
          </a:p>
          <a:p>
            <a:pPr marL="285750" indent="-285750" algn="just">
              <a:buFont typeface="Wingdings" panose="05000000000000000000" pitchFamily="2" charset="2"/>
              <a:buChar char="ü"/>
            </a:pPr>
            <a:r>
              <a:rPr lang="it-IT" sz="1600" dirty="0">
                <a:solidFill>
                  <a:srgbClr val="004C6C"/>
                </a:solidFill>
                <a:latin typeface="CeraPRO-Light ☞" panose="020B0300000000000000" pitchFamily="34" charset="0"/>
              </a:rPr>
              <a:t>Ai fini delle imposte dirette, la donazione di immobili non comporta il realizzo della plusvalenza da parte della persona fisica perché non è una cessione a titolo oneroso. Tuttavia, per la società semplice il costo di acquisto è quello del donante (art. 68, co. 1 del Tuir).</a:t>
            </a:r>
          </a:p>
        </p:txBody>
      </p:sp>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sp>
        <p:nvSpPr>
          <p:cNvPr id="5" name="Segnaposto numero diapositiva 4">
            <a:extLst>
              <a:ext uri="{FF2B5EF4-FFF2-40B4-BE49-F238E27FC236}">
                <a16:creationId xmlns:a16="http://schemas.microsoft.com/office/drawing/2014/main" id="{404B6427-2A96-BF5A-9BD2-9591DED91FDA}"/>
              </a:ext>
            </a:extLst>
          </p:cNvPr>
          <p:cNvSpPr>
            <a:spLocks noGrp="1"/>
          </p:cNvSpPr>
          <p:nvPr>
            <p:ph type="sldNum" sz="quarter" idx="12"/>
          </p:nvPr>
        </p:nvSpPr>
        <p:spPr/>
        <p:txBody>
          <a:bodyPr/>
          <a:lstStyle/>
          <a:p>
            <a:fld id="{54DF3CCD-49C5-1943-858D-C43F8813D6D2}" type="slidenum">
              <a:rPr lang="it-IT" smtClean="0"/>
              <a:pPr/>
              <a:t>4</a:t>
            </a:fld>
            <a:endParaRPr lang="it-IT" dirty="0"/>
          </a:p>
        </p:txBody>
      </p:sp>
    </p:spTree>
    <p:extLst>
      <p:ext uri="{BB962C8B-B14F-4D97-AF65-F5344CB8AC3E}">
        <p14:creationId xmlns:p14="http://schemas.microsoft.com/office/powerpoint/2010/main" val="2801460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2"/>
          <a:stretch>
            <a:fillRect/>
          </a:stretch>
        </p:blipFill>
        <p:spPr>
          <a:xfrm>
            <a:off x="5660616" y="6498299"/>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3"/>
          <a:stretch>
            <a:fillRect/>
          </a:stretch>
        </p:blipFill>
        <p:spPr>
          <a:xfrm>
            <a:off x="139849" y="-24226"/>
            <a:ext cx="11933444" cy="1097528"/>
          </a:xfrm>
          <a:prstGeom prst="rect">
            <a:avLst/>
          </a:prstGeom>
        </p:spPr>
      </p:pic>
      <p:sp>
        <p:nvSpPr>
          <p:cNvPr id="17" name="CasellaDiTesto 16">
            <a:extLst>
              <a:ext uri="{FF2B5EF4-FFF2-40B4-BE49-F238E27FC236}">
                <a16:creationId xmlns:a16="http://schemas.microsoft.com/office/drawing/2014/main" id="{7B448049-4C58-9E42-B562-097F120C109C}"/>
              </a:ext>
            </a:extLst>
          </p:cNvPr>
          <p:cNvSpPr txBox="1"/>
          <p:nvPr/>
        </p:nvSpPr>
        <p:spPr>
          <a:xfrm>
            <a:off x="3866606" y="301209"/>
            <a:ext cx="484196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13" name="CasellaDiTesto 12">
            <a:extLst>
              <a:ext uri="{FF2B5EF4-FFF2-40B4-BE49-F238E27FC236}">
                <a16:creationId xmlns:a16="http://schemas.microsoft.com/office/drawing/2014/main" id="{C7A83AAC-01EC-8745-9D48-15B07C0CAC9E}"/>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pic>
        <p:nvPicPr>
          <p:cNvPr id="16" name="Immagine 15">
            <a:extLst>
              <a:ext uri="{FF2B5EF4-FFF2-40B4-BE49-F238E27FC236}">
                <a16:creationId xmlns:a16="http://schemas.microsoft.com/office/drawing/2014/main" id="{0B6FE6C6-914A-7747-83BF-F724EB785076}"/>
              </a:ext>
            </a:extLst>
          </p:cNvPr>
          <p:cNvPicPr>
            <a:picLocks noChangeAspect="1"/>
          </p:cNvPicPr>
          <p:nvPr/>
        </p:nvPicPr>
        <p:blipFill>
          <a:blip r:embed="rId4"/>
          <a:stretch>
            <a:fillRect/>
          </a:stretch>
        </p:blipFill>
        <p:spPr>
          <a:xfrm>
            <a:off x="2032862" y="3136416"/>
            <a:ext cx="814211" cy="606504"/>
          </a:xfrm>
          <a:prstGeom prst="rect">
            <a:avLst/>
          </a:prstGeom>
        </p:spPr>
      </p:pic>
      <p:sp>
        <p:nvSpPr>
          <p:cNvPr id="12" name="CasellaDiTesto 11">
            <a:extLst>
              <a:ext uri="{FF2B5EF4-FFF2-40B4-BE49-F238E27FC236}">
                <a16:creationId xmlns:a16="http://schemas.microsoft.com/office/drawing/2014/main" id="{4852F5D9-BD4D-1C41-8F80-24F0C1EB4D94}"/>
              </a:ext>
            </a:extLst>
          </p:cNvPr>
          <p:cNvSpPr txBox="1"/>
          <p:nvPr/>
        </p:nvSpPr>
        <p:spPr>
          <a:xfrm>
            <a:off x="2373570" y="3108413"/>
            <a:ext cx="7982696" cy="623889"/>
          </a:xfrm>
          <a:prstGeom prst="rect">
            <a:avLst/>
          </a:prstGeom>
          <a:noFill/>
        </p:spPr>
        <p:txBody>
          <a:bodyPr wrap="square" rtlCol="0">
            <a:spAutoFit/>
          </a:bodyPr>
          <a:lstStyle/>
          <a:p>
            <a:pPr marL="9543" lvl="0" algn="ctr">
              <a:lnSpc>
                <a:spcPts val="4400"/>
              </a:lnSpc>
              <a:spcBef>
                <a:spcPts val="75"/>
              </a:spcBef>
              <a:defRPr/>
            </a:pPr>
            <a:r>
              <a:rPr lang="it-IT" sz="3200" b="1" spc="-4" dirty="0">
                <a:solidFill>
                  <a:srgbClr val="004C6C"/>
                </a:solidFill>
                <a:latin typeface="CeraCY-Bold ☞" panose="020B0600000000000000" pitchFamily="34" charset="0"/>
                <a:cs typeface="Calibri" panose="020F0502020204030204" pitchFamily="34" charset="0"/>
              </a:rPr>
              <a:t>ACQUISTO IN DENARO</a:t>
            </a:r>
          </a:p>
        </p:txBody>
      </p:sp>
      <p:sp>
        <p:nvSpPr>
          <p:cNvPr id="2" name="Segnaposto numero diapositiva 1">
            <a:extLst>
              <a:ext uri="{FF2B5EF4-FFF2-40B4-BE49-F238E27FC236}">
                <a16:creationId xmlns:a16="http://schemas.microsoft.com/office/drawing/2014/main" id="{EF2C106B-3B4E-2514-BB20-07F1531BF78E}"/>
              </a:ext>
            </a:extLst>
          </p:cNvPr>
          <p:cNvSpPr>
            <a:spLocks noGrp="1"/>
          </p:cNvSpPr>
          <p:nvPr>
            <p:ph type="sldNum" sz="quarter" idx="12"/>
          </p:nvPr>
        </p:nvSpPr>
        <p:spPr>
          <a:xfrm>
            <a:off x="4724400" y="6529049"/>
            <a:ext cx="2743200" cy="365125"/>
          </a:xfrm>
        </p:spPr>
        <p:txBody>
          <a:bodyPr/>
          <a:lstStyle/>
          <a:p>
            <a:fld id="{54DF3CCD-49C5-1943-858D-C43F8813D6D2}" type="slidenum">
              <a:rPr lang="it-IT" smtClean="0"/>
              <a:pPr/>
              <a:t>5</a:t>
            </a:fld>
            <a:endParaRPr lang="it-IT" dirty="0"/>
          </a:p>
        </p:txBody>
      </p:sp>
    </p:spTree>
    <p:extLst>
      <p:ext uri="{BB962C8B-B14F-4D97-AF65-F5344CB8AC3E}">
        <p14:creationId xmlns:p14="http://schemas.microsoft.com/office/powerpoint/2010/main" val="643267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3565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Light ☞"/>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479822"/>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330199" y="1134803"/>
            <a:ext cx="11417301" cy="623889"/>
          </a:xfrm>
          <a:prstGeom prst="rect">
            <a:avLst/>
          </a:prstGeom>
          <a:noFill/>
        </p:spPr>
        <p:txBody>
          <a:bodyPr wrap="square" rtlCol="0">
            <a:spAutoFit/>
          </a:bodyPr>
          <a:lstStyle/>
          <a:p>
            <a:pPr marL="9543" lvl="0">
              <a:lnSpc>
                <a:spcPts val="4400"/>
              </a:lnSpc>
              <a:spcBef>
                <a:spcPts val="75"/>
              </a:spcBef>
              <a:defRPr/>
            </a:pPr>
            <a:r>
              <a:rPr lang="it-IT" sz="3200" spc="-4" dirty="0">
                <a:solidFill>
                  <a:srgbClr val="004C6C"/>
                </a:solidFill>
                <a:latin typeface="CeraPRO-Light ☞"/>
                <a:cs typeface="Calibri" panose="020F0502020204030204" pitchFamily="34" charset="0"/>
              </a:rPr>
              <a:t>L’ACQUISTO IN DENARO – IMMOBILI ABITATIVI </a:t>
            </a:r>
          </a:p>
        </p:txBody>
      </p:sp>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sp>
        <p:nvSpPr>
          <p:cNvPr id="5" name="CasellaDiTesto 4">
            <a:extLst>
              <a:ext uri="{FF2B5EF4-FFF2-40B4-BE49-F238E27FC236}">
                <a16:creationId xmlns:a16="http://schemas.microsoft.com/office/drawing/2014/main" id="{C5039FE8-AC37-727B-B5EE-E7E16FB4988E}"/>
              </a:ext>
            </a:extLst>
          </p:cNvPr>
          <p:cNvSpPr txBox="1"/>
          <p:nvPr/>
        </p:nvSpPr>
        <p:spPr>
          <a:xfrm>
            <a:off x="355994" y="1795887"/>
            <a:ext cx="1689720" cy="1446550"/>
          </a:xfrm>
          <a:prstGeom prst="rect">
            <a:avLst/>
          </a:prstGeom>
          <a:noFill/>
        </p:spPr>
        <p:txBody>
          <a:bodyPr wrap="square" rtlCol="0">
            <a:spAutoFit/>
          </a:bodyPr>
          <a:lstStyle/>
          <a:p>
            <a:r>
              <a:rPr lang="it-IT" sz="1600" b="1" dirty="0">
                <a:solidFill>
                  <a:srgbClr val="004C6C"/>
                </a:solidFill>
                <a:latin typeface="CeraPRO-Light ☞"/>
              </a:rPr>
              <a:t>Imposte indirette</a:t>
            </a:r>
          </a:p>
          <a:p>
            <a:endParaRPr lang="it-IT" sz="600" b="1" dirty="0">
              <a:solidFill>
                <a:srgbClr val="004C6C"/>
              </a:solidFill>
              <a:latin typeface="CeraPRO-Light ☞"/>
            </a:endParaRPr>
          </a:p>
          <a:p>
            <a:r>
              <a:rPr lang="it-IT" sz="1600" b="1" dirty="0">
                <a:solidFill>
                  <a:srgbClr val="004C6C"/>
                </a:solidFill>
                <a:latin typeface="CeraPRO-Light ☞"/>
              </a:rPr>
              <a:t>Circolari:</a:t>
            </a:r>
          </a:p>
          <a:p>
            <a:r>
              <a:rPr lang="it-IT" sz="1600" b="1" dirty="0">
                <a:solidFill>
                  <a:srgbClr val="004C6C"/>
                </a:solidFill>
                <a:latin typeface="CeraPRO-Light ☞"/>
              </a:rPr>
              <a:t>18/E del 2013 22/E del 2013</a:t>
            </a:r>
          </a:p>
          <a:p>
            <a:r>
              <a:rPr lang="it-IT" sz="1600" b="1" dirty="0">
                <a:solidFill>
                  <a:srgbClr val="004C6C"/>
                </a:solidFill>
                <a:latin typeface="CeraPRO-Light ☞"/>
              </a:rPr>
              <a:t>  2/E del 2014</a:t>
            </a:r>
          </a:p>
        </p:txBody>
      </p:sp>
      <p:graphicFrame>
        <p:nvGraphicFramePr>
          <p:cNvPr id="6" name="Tabella 11">
            <a:extLst>
              <a:ext uri="{FF2B5EF4-FFF2-40B4-BE49-F238E27FC236}">
                <a16:creationId xmlns:a16="http://schemas.microsoft.com/office/drawing/2014/main" id="{A1876D78-7B10-57C9-2AB9-5BE90D3E0ECA}"/>
              </a:ext>
            </a:extLst>
          </p:cNvPr>
          <p:cNvGraphicFramePr>
            <a:graphicFrameLocks noGrp="1"/>
          </p:cNvGraphicFramePr>
          <p:nvPr>
            <p:extLst>
              <p:ext uri="{D42A27DB-BD31-4B8C-83A1-F6EECF244321}">
                <p14:modId xmlns:p14="http://schemas.microsoft.com/office/powerpoint/2010/main" val="503323391"/>
              </p:ext>
            </p:extLst>
          </p:nvPr>
        </p:nvGraphicFramePr>
        <p:xfrm>
          <a:off x="2957396" y="1750167"/>
          <a:ext cx="8790104" cy="3755030"/>
        </p:xfrm>
        <a:graphic>
          <a:graphicData uri="http://schemas.openxmlformats.org/drawingml/2006/table">
            <a:tbl>
              <a:tblPr firstRow="1" bandRow="1">
                <a:tableStyleId>{21E4AEA4-8DFA-4A89-87EB-49C32662AFE0}</a:tableStyleId>
              </a:tblPr>
              <a:tblGrid>
                <a:gridCol w="1183251">
                  <a:extLst>
                    <a:ext uri="{9D8B030D-6E8A-4147-A177-3AD203B41FA5}">
                      <a16:colId xmlns:a16="http://schemas.microsoft.com/office/drawing/2014/main" val="603806226"/>
                    </a:ext>
                  </a:extLst>
                </a:gridCol>
                <a:gridCol w="1103417">
                  <a:extLst>
                    <a:ext uri="{9D8B030D-6E8A-4147-A177-3AD203B41FA5}">
                      <a16:colId xmlns:a16="http://schemas.microsoft.com/office/drawing/2014/main" val="2738255500"/>
                    </a:ext>
                  </a:extLst>
                </a:gridCol>
                <a:gridCol w="2101492">
                  <a:extLst>
                    <a:ext uri="{9D8B030D-6E8A-4147-A177-3AD203B41FA5}">
                      <a16:colId xmlns:a16="http://schemas.microsoft.com/office/drawing/2014/main" val="3143400940"/>
                    </a:ext>
                  </a:extLst>
                </a:gridCol>
                <a:gridCol w="1726478">
                  <a:extLst>
                    <a:ext uri="{9D8B030D-6E8A-4147-A177-3AD203B41FA5}">
                      <a16:colId xmlns:a16="http://schemas.microsoft.com/office/drawing/2014/main" val="856796455"/>
                    </a:ext>
                  </a:extLst>
                </a:gridCol>
                <a:gridCol w="1277594">
                  <a:extLst>
                    <a:ext uri="{9D8B030D-6E8A-4147-A177-3AD203B41FA5}">
                      <a16:colId xmlns:a16="http://schemas.microsoft.com/office/drawing/2014/main" val="2875712466"/>
                    </a:ext>
                  </a:extLst>
                </a:gridCol>
                <a:gridCol w="1397872">
                  <a:extLst>
                    <a:ext uri="{9D8B030D-6E8A-4147-A177-3AD203B41FA5}">
                      <a16:colId xmlns:a16="http://schemas.microsoft.com/office/drawing/2014/main" val="2510877521"/>
                    </a:ext>
                  </a:extLst>
                </a:gridCol>
              </a:tblGrid>
              <a:tr h="217308">
                <a:tc gridSpan="2">
                  <a:txBody>
                    <a:bodyPr/>
                    <a:lstStyle/>
                    <a:p>
                      <a:pPr algn="ctr">
                        <a:lnSpc>
                          <a:spcPts val="1440"/>
                        </a:lnSpc>
                      </a:pPr>
                      <a:r>
                        <a:rPr lang="it-IT" sz="1500" dirty="0">
                          <a:latin typeface="CeraPRO-Light ☞"/>
                        </a:rPr>
                        <a:t>Cedente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hMerge="1">
                  <a:txBody>
                    <a:bodyPr/>
                    <a:lstStyle/>
                    <a:p>
                      <a:endParaRPr lang="it-IT" sz="1400" dirty="0">
                        <a:latin typeface="Century Gothic" panose="020B0502020202020204" pitchFamily="34" charset="0"/>
                      </a:endParaRPr>
                    </a:p>
                  </a:txBody>
                  <a:tcPr>
                    <a:lnB w="12700" cap="flat" cmpd="sng" algn="ctr">
                      <a:solidFill>
                        <a:schemeClr val="tx1"/>
                      </a:solidFill>
                      <a:prstDash val="solid"/>
                      <a:round/>
                      <a:headEnd type="none" w="med" len="med"/>
                      <a:tailEnd type="none" w="med" len="med"/>
                    </a:lnB>
                  </a:tcPr>
                </a:tc>
                <a:tc>
                  <a:txBody>
                    <a:bodyPr/>
                    <a:lstStyle/>
                    <a:p>
                      <a:pPr algn="ctr">
                        <a:lnSpc>
                          <a:spcPts val="1440"/>
                        </a:lnSpc>
                      </a:pPr>
                      <a:r>
                        <a:rPr lang="it-IT" sz="1500" dirty="0">
                          <a:latin typeface="CeraPRO-Light ☞"/>
                        </a:rPr>
                        <a:t>Iva (</a:t>
                      </a:r>
                      <a:r>
                        <a:rPr lang="it-IT" sz="1500" baseline="30000" dirty="0">
                          <a:latin typeface="CeraPRO-Light ☞"/>
                        </a:rPr>
                        <a:t>1</a:t>
                      </a:r>
                      <a:r>
                        <a:rPr lang="it-IT" sz="1500" dirty="0">
                          <a:latin typeface="CeraPRO-Light ☞"/>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a:txBody>
                    <a:bodyPr/>
                    <a:lstStyle/>
                    <a:p>
                      <a:pPr algn="ctr">
                        <a:lnSpc>
                          <a:spcPts val="1440"/>
                        </a:lnSpc>
                      </a:pPr>
                      <a:r>
                        <a:rPr lang="it-IT" sz="1500" dirty="0">
                          <a:latin typeface="CeraPRO-Light ☞"/>
                        </a:rPr>
                        <a:t>Registro (</a:t>
                      </a:r>
                      <a:r>
                        <a:rPr lang="it-IT" sz="1500" baseline="30000" dirty="0">
                          <a:latin typeface="CeraPRO-Light ☞"/>
                        </a:rPr>
                        <a:t>2</a:t>
                      </a:r>
                      <a:r>
                        <a:rPr lang="it-IT" sz="1500" dirty="0">
                          <a:latin typeface="CeraPRO-Light ☞"/>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a:txBody>
                    <a:bodyPr/>
                    <a:lstStyle/>
                    <a:p>
                      <a:pPr algn="ctr">
                        <a:lnSpc>
                          <a:spcPts val="1440"/>
                        </a:lnSpc>
                      </a:pPr>
                      <a:r>
                        <a:rPr lang="it-IT" sz="1500" dirty="0">
                          <a:latin typeface="CeraPRO-Light ☞"/>
                        </a:rPr>
                        <a:t>Ipotecaria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a:txBody>
                    <a:bodyPr/>
                    <a:lstStyle/>
                    <a:p>
                      <a:pPr algn="ctr">
                        <a:lnSpc>
                          <a:spcPts val="1440"/>
                        </a:lnSpc>
                      </a:pPr>
                      <a:r>
                        <a:rPr lang="it-IT" sz="1500" dirty="0">
                          <a:latin typeface="CeraPRO-Light ☞"/>
                        </a:rPr>
                        <a:t>Catastale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extLst>
                  <a:ext uri="{0D108BD9-81ED-4DB2-BD59-A6C34878D82A}">
                    <a16:rowId xmlns:a16="http://schemas.microsoft.com/office/drawing/2014/main" val="532341159"/>
                  </a:ext>
                </a:extLst>
              </a:tr>
              <a:tr h="283755">
                <a:tc rowSpan="2" gridSpan="2">
                  <a:txBody>
                    <a:bodyPr/>
                    <a:lstStyle/>
                    <a:p>
                      <a:pPr>
                        <a:lnSpc>
                          <a:spcPts val="1440"/>
                        </a:lnSpc>
                      </a:pPr>
                      <a:r>
                        <a:rPr lang="it-IT" sz="1500" b="1" dirty="0">
                          <a:solidFill>
                            <a:srgbClr val="004C6C"/>
                          </a:solidFill>
                          <a:latin typeface="CeraPRO-Light ☞"/>
                        </a:rPr>
                        <a:t>Persona fisica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it-IT" sz="12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nSpc>
                          <a:spcPts val="1440"/>
                        </a:lnSpc>
                      </a:pPr>
                      <a:r>
                        <a:rPr lang="it-IT" sz="1500" dirty="0">
                          <a:solidFill>
                            <a:srgbClr val="004C6C"/>
                          </a:solidFill>
                          <a:latin typeface="CeraPRO-Light ☞"/>
                        </a:rPr>
                        <a:t>Fuori campo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440"/>
                        </a:lnSpc>
                      </a:pPr>
                      <a:r>
                        <a:rPr lang="it-IT" sz="1500" dirty="0">
                          <a:solidFill>
                            <a:srgbClr val="004C6C"/>
                          </a:solidFill>
                          <a:latin typeface="CeraPRO-Light ☞"/>
                        </a:rPr>
                        <a:t>Prima casa: 2%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440"/>
                        </a:lnSpc>
                      </a:pPr>
                      <a:r>
                        <a:rPr lang="it-IT" sz="1500" dirty="0">
                          <a:solidFill>
                            <a:srgbClr val="004C6C"/>
                          </a:solidFill>
                          <a:latin typeface="CeraPRO-Light ☞"/>
                        </a:rPr>
                        <a:t>Fissa: 50 €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lang="it-IT" sz="1500" dirty="0">
                          <a:solidFill>
                            <a:srgbClr val="004C6C"/>
                          </a:solidFill>
                          <a:latin typeface="CeraPRO-Light ☞"/>
                        </a:rPr>
                        <a:t>Fissa: 50 €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867165"/>
                  </a:ext>
                </a:extLst>
              </a:tr>
              <a:tr h="263790">
                <a:tc gridSpan="2" v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endParaRPr lang="it-IT"/>
                    </a:p>
                  </a:txBody>
                  <a:tcPr/>
                </a:tc>
                <a:tc vMerge="1">
                  <a:txBody>
                    <a:bodyPr/>
                    <a:lstStyle/>
                    <a:p>
                      <a:endParaRPr lang="it-IT" dirty="0"/>
                    </a:p>
                  </a:txBody>
                  <a:tcPr/>
                </a:tc>
                <a:tc>
                  <a:txBody>
                    <a:bodyPr/>
                    <a:lstStyle/>
                    <a:p>
                      <a:pPr>
                        <a:lnSpc>
                          <a:spcPts val="1440"/>
                        </a:lnSpc>
                      </a:pPr>
                      <a:r>
                        <a:rPr lang="it-IT" sz="1500" dirty="0">
                          <a:solidFill>
                            <a:srgbClr val="004C6C"/>
                          </a:solidFill>
                          <a:latin typeface="CeraPRO-Light ☞"/>
                        </a:rPr>
                        <a:t>Non prima casa: 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lang="it-IT" sz="1500" dirty="0">
                          <a:solidFill>
                            <a:srgbClr val="004C6C"/>
                          </a:solidFill>
                          <a:latin typeface="CeraPRO-Light ☞"/>
                        </a:rPr>
                        <a:t>Fissa: 50 €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lang="it-IT" sz="1500" dirty="0">
                          <a:solidFill>
                            <a:srgbClr val="004C6C"/>
                          </a:solidFill>
                          <a:latin typeface="CeraPRO-Light ☞"/>
                        </a:rPr>
                        <a:t>Fissa: 50 €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7037604"/>
                  </a:ext>
                </a:extLst>
              </a:tr>
              <a:tr h="791369">
                <a:tc rowSpan="4">
                  <a:txBody>
                    <a:bodyPr/>
                    <a:lstStyle/>
                    <a:p>
                      <a:pPr>
                        <a:lnSpc>
                          <a:spcPts val="1440"/>
                        </a:lnSpc>
                      </a:pPr>
                      <a:r>
                        <a:rPr lang="it-IT" sz="1500" b="1" dirty="0">
                          <a:solidFill>
                            <a:srgbClr val="004C6C"/>
                          </a:solidFill>
                          <a:latin typeface="CeraPRO-Light ☞"/>
                        </a:rPr>
                        <a:t>Impresa costruttrice o ripristino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440"/>
                        </a:lnSpc>
                      </a:pPr>
                      <a:r>
                        <a:rPr lang="it-IT" sz="1500" dirty="0">
                          <a:solidFill>
                            <a:srgbClr val="004C6C"/>
                          </a:solidFill>
                          <a:latin typeface="CeraPRO-Light ☞"/>
                        </a:rPr>
                        <a:t>Entro 5 anni dalla ultimazione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440"/>
                        </a:lnSpc>
                      </a:pPr>
                      <a:r>
                        <a:rPr lang="it-IT" sz="1500" dirty="0">
                          <a:solidFill>
                            <a:srgbClr val="004C6C"/>
                          </a:solidFill>
                          <a:latin typeface="CeraPRO-Light ☞"/>
                        </a:rPr>
                        <a:t>Imponibile per obbligo:</a:t>
                      </a:r>
                    </a:p>
                    <a:p>
                      <a:pPr marL="285750" indent="-285750">
                        <a:lnSpc>
                          <a:spcPts val="1440"/>
                        </a:lnSpc>
                        <a:buFontTx/>
                        <a:buChar char="-"/>
                      </a:pPr>
                      <a:r>
                        <a:rPr lang="it-IT" sz="1500" dirty="0">
                          <a:solidFill>
                            <a:srgbClr val="004C6C"/>
                          </a:solidFill>
                          <a:latin typeface="CeraPRO-Light ☞"/>
                        </a:rPr>
                        <a:t>Prima casa: 4%</a:t>
                      </a:r>
                    </a:p>
                    <a:p>
                      <a:pPr marL="285750" indent="-285750">
                        <a:lnSpc>
                          <a:spcPts val="1440"/>
                        </a:lnSpc>
                        <a:buFontTx/>
                        <a:buChar char="-"/>
                      </a:pPr>
                      <a:r>
                        <a:rPr lang="it-IT" sz="1500" dirty="0">
                          <a:solidFill>
                            <a:srgbClr val="004C6C"/>
                          </a:solidFill>
                          <a:latin typeface="CeraPRO-Light ☞"/>
                        </a:rPr>
                        <a:t>A/1,A/8,A/9: 22%</a:t>
                      </a:r>
                    </a:p>
                    <a:p>
                      <a:pPr marL="285750" indent="-285750">
                        <a:lnSpc>
                          <a:spcPts val="1440"/>
                        </a:lnSpc>
                        <a:buFontTx/>
                        <a:buChar char="-"/>
                      </a:pPr>
                      <a:r>
                        <a:rPr lang="it-IT" sz="1500" dirty="0">
                          <a:solidFill>
                            <a:srgbClr val="004C6C"/>
                          </a:solidFill>
                          <a:latin typeface="CeraPRO-Light ☞"/>
                        </a:rPr>
                        <a:t>Altre: 10%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440"/>
                        </a:lnSpc>
                      </a:pPr>
                      <a:r>
                        <a:rPr lang="it-IT" sz="1500" dirty="0">
                          <a:solidFill>
                            <a:srgbClr val="004C6C"/>
                          </a:solidFill>
                          <a:latin typeface="CeraPRO-Light ☞"/>
                        </a:rPr>
                        <a:t>Fissa: 200 €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004C6C"/>
                          </a:solidFill>
                          <a:effectLst/>
                          <a:uLnTx/>
                          <a:uFillTx/>
                          <a:latin typeface="CeraPRO-Light ☞"/>
                          <a:ea typeface="+mn-ea"/>
                          <a:cs typeface="+mn-cs"/>
                        </a:rPr>
                        <a:t>Fissa: 200 €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004C6C"/>
                          </a:solidFill>
                          <a:effectLst/>
                          <a:uLnTx/>
                          <a:uFillTx/>
                          <a:latin typeface="CeraPRO-Light ☞"/>
                          <a:ea typeface="+mn-ea"/>
                          <a:cs typeface="+mn-cs"/>
                        </a:rPr>
                        <a:t>Fissa: 200 €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4387008"/>
                  </a:ext>
                </a:extLst>
              </a:tr>
              <a:tr h="263790">
                <a:tc v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lang="it-IT" sz="1500" dirty="0">
                          <a:solidFill>
                            <a:srgbClr val="004C6C"/>
                          </a:solidFill>
                          <a:latin typeface="CeraPRO-Light ☞"/>
                        </a:rPr>
                        <a:t>Oltre 5 anni dalla ultimazione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l">
                        <a:lnSpc>
                          <a:spcPts val="1440"/>
                        </a:lnSpc>
                      </a:pPr>
                      <a:r>
                        <a:rPr lang="it-IT" sz="1500" dirty="0">
                          <a:solidFill>
                            <a:srgbClr val="004C6C"/>
                          </a:solidFill>
                          <a:latin typeface="CeraPRO-Light ☞"/>
                        </a:rPr>
                        <a:t>Esente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440"/>
                        </a:lnSpc>
                      </a:pPr>
                      <a:r>
                        <a:rPr lang="it-IT" sz="1500" dirty="0">
                          <a:solidFill>
                            <a:srgbClr val="004C6C"/>
                          </a:solidFill>
                          <a:latin typeface="CeraPRO-Light ☞"/>
                        </a:rPr>
                        <a:t>Prima casa: 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440"/>
                        </a:lnSpc>
                      </a:pPr>
                      <a:r>
                        <a:rPr lang="it-IT" sz="1500" dirty="0">
                          <a:solidFill>
                            <a:srgbClr val="004C6C"/>
                          </a:solidFill>
                          <a:latin typeface="CeraPRO-Light ☞"/>
                        </a:rPr>
                        <a:t>Fissa: 50 €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lang="it-IT" sz="1500" dirty="0">
                          <a:solidFill>
                            <a:srgbClr val="004C6C"/>
                          </a:solidFill>
                          <a:latin typeface="CeraPRO-Light ☞"/>
                        </a:rPr>
                        <a:t>Fissa: 50 €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5902643"/>
                  </a:ext>
                </a:extLst>
              </a:tr>
              <a:tr h="283755">
                <a:tc v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440"/>
                        </a:lnSpc>
                      </a:pPr>
                      <a:r>
                        <a:rPr lang="it-IT" sz="1500" dirty="0">
                          <a:solidFill>
                            <a:srgbClr val="004C6C"/>
                          </a:solidFill>
                          <a:latin typeface="CeraPRO-Light ☞"/>
                        </a:rPr>
                        <a:t>Non prima casa: 9%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lang="it-IT" sz="1500" dirty="0">
                          <a:solidFill>
                            <a:srgbClr val="004C6C"/>
                          </a:solidFill>
                          <a:latin typeface="CeraPRO-Light ☞"/>
                        </a:rPr>
                        <a:t>Fissa: 50 €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lang="it-IT" sz="1500" dirty="0">
                          <a:solidFill>
                            <a:srgbClr val="004C6C"/>
                          </a:solidFill>
                          <a:latin typeface="CeraPRO-Light ☞"/>
                        </a:rPr>
                        <a:t>Fissa: 50 €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16290803"/>
                  </a:ext>
                </a:extLst>
              </a:tr>
              <a:tr h="967228">
                <a:tc v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440"/>
                        </a:lnSpc>
                      </a:pPr>
                      <a:r>
                        <a:rPr lang="it-IT" sz="1500" dirty="0">
                          <a:solidFill>
                            <a:srgbClr val="004C6C"/>
                          </a:solidFill>
                          <a:latin typeface="CeraPRO-Light ☞"/>
                        </a:rPr>
                        <a:t>Imponibile per opzione (3):</a:t>
                      </a:r>
                    </a:p>
                    <a:p>
                      <a:pPr marL="285750" indent="-285750">
                        <a:lnSpc>
                          <a:spcPts val="1440"/>
                        </a:lnSpc>
                        <a:buFontTx/>
                        <a:buChar char="-"/>
                      </a:pPr>
                      <a:r>
                        <a:rPr lang="it-IT" sz="1500" dirty="0">
                          <a:solidFill>
                            <a:srgbClr val="004C6C"/>
                          </a:solidFill>
                          <a:latin typeface="CeraPRO-Light ☞"/>
                        </a:rPr>
                        <a:t>Prima casa: 4%</a:t>
                      </a:r>
                    </a:p>
                    <a:p>
                      <a:pPr marL="285750" indent="-285750">
                        <a:lnSpc>
                          <a:spcPts val="1440"/>
                        </a:lnSpc>
                        <a:buFontTx/>
                        <a:buChar char="-"/>
                      </a:pPr>
                      <a:r>
                        <a:rPr lang="it-IT" sz="1500" dirty="0">
                          <a:solidFill>
                            <a:srgbClr val="004C6C"/>
                          </a:solidFill>
                          <a:latin typeface="CeraPRO-Light ☞"/>
                        </a:rPr>
                        <a:t>A/1,A/8,A/9: 22%</a:t>
                      </a:r>
                    </a:p>
                    <a:p>
                      <a:pPr marL="285750" indent="-285750">
                        <a:lnSpc>
                          <a:spcPts val="1440"/>
                        </a:lnSpc>
                        <a:buFontTx/>
                        <a:buChar char="-"/>
                      </a:pPr>
                      <a:r>
                        <a:rPr lang="it-IT" sz="1500" dirty="0">
                          <a:solidFill>
                            <a:srgbClr val="004C6C"/>
                          </a:solidFill>
                          <a:latin typeface="CeraPRO-Light ☞"/>
                        </a:rPr>
                        <a:t>Altre: 10%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004C6C"/>
                          </a:solidFill>
                          <a:effectLst/>
                          <a:uLnTx/>
                          <a:uFillTx/>
                          <a:latin typeface="CeraPRO-Light ☞"/>
                          <a:ea typeface="+mn-ea"/>
                          <a:cs typeface="+mn-cs"/>
                        </a:rPr>
                        <a:t>Fissa: 200 €</a:t>
                      </a:r>
                      <a:endParaRPr lang="it-IT" sz="1500" dirty="0">
                        <a:solidFill>
                          <a:srgbClr val="004C6C"/>
                        </a:solidFill>
                        <a:latin typeface="CeraPRO-Light ☞"/>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004C6C"/>
                          </a:solidFill>
                          <a:effectLst/>
                          <a:uLnTx/>
                          <a:uFillTx/>
                          <a:latin typeface="CeraPRO-Light ☞"/>
                          <a:ea typeface="+mn-ea"/>
                          <a:cs typeface="+mn-cs"/>
                        </a:rPr>
                        <a:t>Fissa: 200 €</a:t>
                      </a:r>
                      <a:endParaRPr lang="it-IT" sz="1500" dirty="0">
                        <a:solidFill>
                          <a:srgbClr val="004C6C"/>
                        </a:solidFill>
                        <a:latin typeface="CeraPRO-Light ☞"/>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004C6C"/>
                          </a:solidFill>
                          <a:effectLst/>
                          <a:uLnTx/>
                          <a:uFillTx/>
                          <a:latin typeface="CeraPRO-Light ☞"/>
                          <a:ea typeface="+mn-ea"/>
                          <a:cs typeface="+mn-cs"/>
                        </a:rPr>
                        <a:t>Fissa: 200 €</a:t>
                      </a:r>
                      <a:endParaRPr lang="it-IT" sz="1500" dirty="0">
                        <a:solidFill>
                          <a:srgbClr val="004C6C"/>
                        </a:solidFill>
                        <a:latin typeface="CeraPRO-Light ☞"/>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7837244"/>
                  </a:ext>
                </a:extLst>
              </a:tr>
              <a:tr h="283755">
                <a:tc rowSpan="2" gridSpan="2">
                  <a:txBody>
                    <a:bodyPr/>
                    <a:lstStyle/>
                    <a:p>
                      <a:pPr>
                        <a:lnSpc>
                          <a:spcPts val="1440"/>
                        </a:lnSpc>
                      </a:pPr>
                      <a:r>
                        <a:rPr lang="it-IT" sz="1500" b="1" dirty="0">
                          <a:solidFill>
                            <a:srgbClr val="004C6C"/>
                          </a:solidFill>
                          <a:latin typeface="CeraPRO-Light ☞"/>
                        </a:rPr>
                        <a:t>Altro soggetto Iva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it-IT" sz="12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nSpc>
                          <a:spcPts val="1440"/>
                        </a:lnSpc>
                      </a:pPr>
                      <a:r>
                        <a:rPr lang="it-IT" sz="1500" dirty="0">
                          <a:solidFill>
                            <a:srgbClr val="004C6C"/>
                          </a:solidFill>
                          <a:latin typeface="CeraPRO-Light ☞"/>
                        </a:rPr>
                        <a:t>Esente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440"/>
                        </a:lnSpc>
                      </a:pPr>
                      <a:r>
                        <a:rPr lang="it-IT" sz="1500" dirty="0">
                          <a:solidFill>
                            <a:srgbClr val="004C6C"/>
                          </a:solidFill>
                          <a:latin typeface="CeraPRO-Light ☞"/>
                        </a:rPr>
                        <a:t>Prima casa: 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440"/>
                        </a:lnSpc>
                      </a:pPr>
                      <a:r>
                        <a:rPr lang="it-IT" sz="1500" dirty="0">
                          <a:solidFill>
                            <a:srgbClr val="004C6C"/>
                          </a:solidFill>
                          <a:latin typeface="CeraPRO-Light ☞"/>
                        </a:rPr>
                        <a:t>Fissa: 50 €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lang="it-IT" sz="1500" dirty="0">
                          <a:solidFill>
                            <a:srgbClr val="004C6C"/>
                          </a:solidFill>
                          <a:latin typeface="CeraPRO-Light ☞"/>
                        </a:rPr>
                        <a:t>Fissa: 50 €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4516245"/>
                  </a:ext>
                </a:extLst>
              </a:tr>
              <a:tr h="283755">
                <a:tc gridSpan="2" vMerge="1">
                  <a:txBody>
                    <a:bodyPr/>
                    <a:lstStyle/>
                    <a:p>
                      <a:endParaRPr lang="it-IT" sz="16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endParaRPr lang="it-IT" sz="16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it-IT" sz="16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440"/>
                        </a:lnSpc>
                      </a:pPr>
                      <a:r>
                        <a:rPr lang="it-IT" sz="1500" dirty="0">
                          <a:solidFill>
                            <a:srgbClr val="004C6C"/>
                          </a:solidFill>
                          <a:latin typeface="CeraPRO-Light ☞"/>
                        </a:rPr>
                        <a:t>Non prima casa: 9%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lang="it-IT" sz="1500" dirty="0">
                          <a:solidFill>
                            <a:srgbClr val="004C6C"/>
                          </a:solidFill>
                          <a:latin typeface="CeraPRO-Light ☞"/>
                        </a:rPr>
                        <a:t>Fissa: 50 €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lang="it-IT" sz="1500" dirty="0">
                          <a:solidFill>
                            <a:srgbClr val="004C6C"/>
                          </a:solidFill>
                          <a:latin typeface="CeraPRO-Light ☞"/>
                        </a:rPr>
                        <a:t>Fissa: 50 €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86424439"/>
                  </a:ext>
                </a:extLst>
              </a:tr>
            </a:tbl>
          </a:graphicData>
        </a:graphic>
      </p:graphicFrame>
      <p:sp>
        <p:nvSpPr>
          <p:cNvPr id="7" name="CasellaDiTesto 6">
            <a:extLst>
              <a:ext uri="{FF2B5EF4-FFF2-40B4-BE49-F238E27FC236}">
                <a16:creationId xmlns:a16="http://schemas.microsoft.com/office/drawing/2014/main" id="{24AB90B2-6E2A-1BF9-C06F-A439A9AD75FF}"/>
              </a:ext>
            </a:extLst>
          </p:cNvPr>
          <p:cNvSpPr txBox="1"/>
          <p:nvPr/>
        </p:nvSpPr>
        <p:spPr>
          <a:xfrm>
            <a:off x="330199" y="5524100"/>
            <a:ext cx="11417301" cy="1015663"/>
          </a:xfrm>
          <a:prstGeom prst="rect">
            <a:avLst/>
          </a:prstGeom>
          <a:noFill/>
        </p:spPr>
        <p:txBody>
          <a:bodyPr wrap="square" rtlCol="0">
            <a:spAutoFit/>
          </a:bodyPr>
          <a:lstStyle/>
          <a:p>
            <a:pPr algn="just"/>
            <a:r>
              <a:rPr lang="it-IT" sz="1200" dirty="0">
                <a:solidFill>
                  <a:srgbClr val="004C6C"/>
                </a:solidFill>
                <a:latin typeface="CeraPRO-Light ☞"/>
              </a:rPr>
              <a:t>(1) Art. 10, co 1 n. 8 bis, Dpr. 633/72; Tabella A, parte III, Dpr. 633/72, n. 127-</a:t>
            </a:r>
            <a:r>
              <a:rPr lang="it-IT" sz="1200" i="1" dirty="0">
                <a:solidFill>
                  <a:srgbClr val="004C6C"/>
                </a:solidFill>
                <a:latin typeface="CeraPRO-Light ☞"/>
              </a:rPr>
              <a:t>undecies</a:t>
            </a:r>
            <a:r>
              <a:rPr lang="it-IT" sz="1200" dirty="0">
                <a:solidFill>
                  <a:srgbClr val="004C6C"/>
                </a:solidFill>
                <a:latin typeface="CeraPRO-Light ☞"/>
              </a:rPr>
              <a:t>).</a:t>
            </a:r>
          </a:p>
          <a:p>
            <a:pPr marL="228600" indent="-228600" algn="just">
              <a:buAutoNum type="arabicParenBoth" startAt="2"/>
            </a:pPr>
            <a:r>
              <a:rPr lang="it-IT" sz="1200" dirty="0">
                <a:solidFill>
                  <a:srgbClr val="004C6C"/>
                </a:solidFill>
                <a:latin typeface="CeraPRO-Light ☞"/>
              </a:rPr>
              <a:t>Art. 40 TUR (alternatività Iva registro). Il principio di alternatività IVA-registro, in base al quale i trasferimenti di beni immobili soggetti ad IVA scontano l’imposta di registro in misura fissa, trova una deroga per le ipotesi di cessioni di beni immobili ad uso abitativo che rientrano nel regime di esenzione IVA previste dall’articolo 10, comma 1, n. 8-bis, del Dpr. 633/1972, per le quali trova applicazione l’imposta di registro in misura proporzionale.</a:t>
            </a:r>
          </a:p>
          <a:p>
            <a:pPr algn="just"/>
            <a:r>
              <a:rPr lang="it-IT" sz="1200" dirty="0">
                <a:solidFill>
                  <a:srgbClr val="004C6C"/>
                </a:solidFill>
                <a:latin typeface="CeraPRO-Light ☞"/>
              </a:rPr>
              <a:t>(3) Art. 17, co 6, lett. a-bis) Dpr 633/1972: in caso di esercizio dell’opzione per l’IVA da parte del cedente questa si applica con il meccanismo del </a:t>
            </a:r>
            <a:r>
              <a:rPr lang="it-IT" sz="1200" i="1" dirty="0">
                <a:solidFill>
                  <a:srgbClr val="004C6C"/>
                </a:solidFill>
                <a:latin typeface="CeraPRO-Light ☞"/>
              </a:rPr>
              <a:t>reverse </a:t>
            </a:r>
            <a:r>
              <a:rPr lang="it-IT" sz="1200" i="1" dirty="0" err="1">
                <a:solidFill>
                  <a:srgbClr val="004C6C"/>
                </a:solidFill>
                <a:latin typeface="CeraPRO-Light ☞"/>
              </a:rPr>
              <a:t>charge</a:t>
            </a:r>
            <a:r>
              <a:rPr lang="it-IT" sz="1200" i="1" dirty="0">
                <a:solidFill>
                  <a:srgbClr val="004C6C"/>
                </a:solidFill>
                <a:latin typeface="CeraPRO-Light ☞"/>
              </a:rPr>
              <a:t>.</a:t>
            </a:r>
          </a:p>
        </p:txBody>
      </p:sp>
      <p:sp>
        <p:nvSpPr>
          <p:cNvPr id="9" name="CasellaDiTesto 8">
            <a:extLst>
              <a:ext uri="{FF2B5EF4-FFF2-40B4-BE49-F238E27FC236}">
                <a16:creationId xmlns:a16="http://schemas.microsoft.com/office/drawing/2014/main" id="{1FA9B5E7-91B8-13B3-1115-E0C78CA9C034}"/>
              </a:ext>
            </a:extLst>
          </p:cNvPr>
          <p:cNvSpPr txBox="1"/>
          <p:nvPr/>
        </p:nvSpPr>
        <p:spPr>
          <a:xfrm>
            <a:off x="329056" y="3192203"/>
            <a:ext cx="2538731" cy="2308324"/>
          </a:xfrm>
          <a:prstGeom prst="rect">
            <a:avLst/>
          </a:prstGeom>
          <a:noFill/>
          <a:ln>
            <a:solidFill>
              <a:schemeClr val="tx1"/>
            </a:solidFill>
          </a:ln>
        </p:spPr>
        <p:txBody>
          <a:bodyPr wrap="square">
            <a:spAutoFit/>
          </a:bodyPr>
          <a:lstStyle/>
          <a:p>
            <a:pPr marL="182563" lvl="3" indent="-169863" algn="just" defTabSz="179388">
              <a:buFont typeface="Wingdings" panose="05000000000000000000" pitchFamily="2" charset="2"/>
              <a:buChar char="§"/>
            </a:pPr>
            <a:r>
              <a:rPr lang="it-IT" sz="1200" dirty="0">
                <a:solidFill>
                  <a:srgbClr val="004C6C"/>
                </a:solidFill>
                <a:latin typeface="CeraPRO-Light ☞"/>
              </a:rPr>
              <a:t>Se l’acquisto è fatto </a:t>
            </a:r>
            <a:r>
              <a:rPr lang="it-IT" sz="1200" b="1" dirty="0">
                <a:solidFill>
                  <a:srgbClr val="004C6C"/>
                </a:solidFill>
                <a:latin typeface="CeraPRO-Light ☞"/>
              </a:rPr>
              <a:t>da persona fisica, </a:t>
            </a:r>
            <a:r>
              <a:rPr lang="it-IT" sz="1200" dirty="0">
                <a:solidFill>
                  <a:srgbClr val="004C6C"/>
                </a:solidFill>
                <a:latin typeface="CeraPRO-Light ☞"/>
              </a:rPr>
              <a:t>tassazione sul </a:t>
            </a:r>
            <a:r>
              <a:rPr lang="it-IT" sz="1200" b="1" dirty="0">
                <a:solidFill>
                  <a:srgbClr val="004C6C"/>
                </a:solidFill>
                <a:latin typeface="CeraPRO-Light ☞"/>
              </a:rPr>
              <a:t>valore catastale rivalutato </a:t>
            </a:r>
            <a:r>
              <a:rPr lang="it-IT" sz="1200" dirty="0">
                <a:solidFill>
                  <a:srgbClr val="004C6C"/>
                </a:solidFill>
                <a:latin typeface="CeraPRO-Light ☞"/>
              </a:rPr>
              <a:t>(metodo prezzo valore; art. 1, comma 497, L. 266 del 2005 e art. 52, co. 5-bis, TUR). Altrimenti (società semplice o di capitale), tassazione sul valore venale. </a:t>
            </a:r>
          </a:p>
          <a:p>
            <a:pPr marL="182563" lvl="1" indent="-171450" algn="just">
              <a:buFont typeface="Wingdings" panose="05000000000000000000" pitchFamily="2" charset="2"/>
              <a:buChar char="§"/>
            </a:pPr>
            <a:r>
              <a:rPr lang="it-IT" sz="1200" dirty="0">
                <a:solidFill>
                  <a:srgbClr val="004C6C"/>
                </a:solidFill>
                <a:latin typeface="CeraPRO-Light ☞"/>
              </a:rPr>
              <a:t>Regime </a:t>
            </a:r>
            <a:r>
              <a:rPr lang="it-IT" sz="1200" b="1" dirty="0">
                <a:solidFill>
                  <a:srgbClr val="004C6C"/>
                </a:solidFill>
                <a:latin typeface="CeraPRO-Light ☞"/>
              </a:rPr>
              <a:t>prima casa </a:t>
            </a:r>
            <a:r>
              <a:rPr lang="it-IT" sz="1200" dirty="0">
                <a:solidFill>
                  <a:srgbClr val="004C6C"/>
                </a:solidFill>
                <a:latin typeface="CeraPRO-Light ☞"/>
              </a:rPr>
              <a:t>(non A1, A8 e A9) applicabile </a:t>
            </a:r>
            <a:r>
              <a:rPr lang="it-IT" sz="1200" b="1" dirty="0">
                <a:solidFill>
                  <a:srgbClr val="004C6C"/>
                </a:solidFill>
                <a:latin typeface="CeraPRO-Light ☞"/>
              </a:rPr>
              <a:t>solo alle persone fisiche </a:t>
            </a:r>
            <a:r>
              <a:rPr lang="it-IT" sz="1200" dirty="0">
                <a:solidFill>
                  <a:srgbClr val="004C6C"/>
                </a:solidFill>
                <a:latin typeface="CeraPRO-Light ☞"/>
              </a:rPr>
              <a:t>(Tariffa, Parte I, art. 1, nota II-bis).</a:t>
            </a:r>
          </a:p>
        </p:txBody>
      </p:sp>
      <p:sp>
        <p:nvSpPr>
          <p:cNvPr id="10" name="CasellaDiTesto 9">
            <a:extLst>
              <a:ext uri="{FF2B5EF4-FFF2-40B4-BE49-F238E27FC236}">
                <a16:creationId xmlns:a16="http://schemas.microsoft.com/office/drawing/2014/main" id="{E212932E-04DF-40E1-9752-6FAEEF538065}"/>
              </a:ext>
            </a:extLst>
          </p:cNvPr>
          <p:cNvSpPr txBox="1"/>
          <p:nvPr/>
        </p:nvSpPr>
        <p:spPr>
          <a:xfrm>
            <a:off x="608674" y="6904291"/>
            <a:ext cx="409086" cy="261610"/>
          </a:xfrm>
          <a:prstGeom prst="rect">
            <a:avLst/>
          </a:prstGeom>
          <a:noFill/>
        </p:spPr>
        <p:txBody>
          <a:bodyPr wrap="none" rtlCol="0">
            <a:spAutoFit/>
          </a:bodyPr>
          <a:lstStyle/>
          <a:p>
            <a:r>
              <a:rPr lang="it-IT" sz="1050" dirty="0">
                <a:solidFill>
                  <a:srgbClr val="2D4976"/>
                </a:solidFill>
                <a:latin typeface="Century Gothic" panose="020B0502020202020204" pitchFamily="34" charset="0"/>
              </a:rPr>
              <a:t>NB</a:t>
            </a:r>
            <a:r>
              <a:rPr lang="it-IT" sz="1050" dirty="0">
                <a:latin typeface="Century Gothic" panose="020B0502020202020204" pitchFamily="34" charset="0"/>
              </a:rPr>
              <a:t>:</a:t>
            </a:r>
          </a:p>
        </p:txBody>
      </p:sp>
      <p:sp>
        <p:nvSpPr>
          <p:cNvPr id="8" name="Segnaposto numero diapositiva 7">
            <a:extLst>
              <a:ext uri="{FF2B5EF4-FFF2-40B4-BE49-F238E27FC236}">
                <a16:creationId xmlns:a16="http://schemas.microsoft.com/office/drawing/2014/main" id="{7B12F8E9-837B-ADB7-E2B4-CDDF2CCB44CF}"/>
              </a:ext>
            </a:extLst>
          </p:cNvPr>
          <p:cNvSpPr>
            <a:spLocks noGrp="1"/>
          </p:cNvSpPr>
          <p:nvPr>
            <p:ph type="sldNum" sz="quarter" idx="12"/>
          </p:nvPr>
        </p:nvSpPr>
        <p:spPr/>
        <p:txBody>
          <a:bodyPr/>
          <a:lstStyle/>
          <a:p>
            <a:fld id="{54DF3CCD-49C5-1943-858D-C43F8813D6D2}" type="slidenum">
              <a:rPr lang="it-IT" smtClean="0"/>
              <a:pPr/>
              <a:t>6</a:t>
            </a:fld>
            <a:endParaRPr lang="it-IT" dirty="0"/>
          </a:p>
        </p:txBody>
      </p:sp>
    </p:spTree>
    <p:extLst>
      <p:ext uri="{BB962C8B-B14F-4D97-AF65-F5344CB8AC3E}">
        <p14:creationId xmlns:p14="http://schemas.microsoft.com/office/powerpoint/2010/main" val="2037215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Light ☞"/>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479822"/>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330199" y="1180523"/>
            <a:ext cx="11417301" cy="623889"/>
          </a:xfrm>
          <a:prstGeom prst="rect">
            <a:avLst/>
          </a:prstGeom>
          <a:noFill/>
        </p:spPr>
        <p:txBody>
          <a:bodyPr wrap="square" rtlCol="0">
            <a:spAutoFit/>
          </a:bodyPr>
          <a:lstStyle/>
          <a:p>
            <a:pPr marL="9543" lvl="0">
              <a:lnSpc>
                <a:spcPts val="4400"/>
              </a:lnSpc>
              <a:spcBef>
                <a:spcPts val="75"/>
              </a:spcBef>
              <a:defRPr/>
            </a:pPr>
            <a:r>
              <a:rPr lang="it-IT" sz="3200" spc="-4" dirty="0">
                <a:solidFill>
                  <a:srgbClr val="004C6C"/>
                </a:solidFill>
                <a:latin typeface="CeraPRO-Light ☞"/>
                <a:cs typeface="Calibri" panose="020F0502020204030204" pitchFamily="34" charset="0"/>
              </a:rPr>
              <a:t>L’ACQUISTO IN DENARO – IMMOBILI STRUMENTALI </a:t>
            </a:r>
          </a:p>
        </p:txBody>
      </p:sp>
      <p:sp>
        <p:nvSpPr>
          <p:cNvPr id="2" name="CasellaDiTesto 1">
            <a:extLst>
              <a:ext uri="{FF2B5EF4-FFF2-40B4-BE49-F238E27FC236}">
                <a16:creationId xmlns:a16="http://schemas.microsoft.com/office/drawing/2014/main" id="{D5A778D4-8D0B-0007-3165-431E22596B10}"/>
              </a:ext>
            </a:extLst>
          </p:cNvPr>
          <p:cNvSpPr txBox="1"/>
          <p:nvPr/>
        </p:nvSpPr>
        <p:spPr>
          <a:xfrm>
            <a:off x="3892731" y="329151"/>
            <a:ext cx="478971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57C0D1BE-3DE5-CE5E-30B6-EAFED891FF79}"/>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sp>
        <p:nvSpPr>
          <p:cNvPr id="5" name="CasellaDiTesto 4">
            <a:extLst>
              <a:ext uri="{FF2B5EF4-FFF2-40B4-BE49-F238E27FC236}">
                <a16:creationId xmlns:a16="http://schemas.microsoft.com/office/drawing/2014/main" id="{C5039FE8-AC37-727B-B5EE-E7E16FB4988E}"/>
              </a:ext>
            </a:extLst>
          </p:cNvPr>
          <p:cNvSpPr txBox="1"/>
          <p:nvPr/>
        </p:nvSpPr>
        <p:spPr>
          <a:xfrm>
            <a:off x="301728" y="1700801"/>
            <a:ext cx="1689720" cy="1569660"/>
          </a:xfrm>
          <a:prstGeom prst="rect">
            <a:avLst/>
          </a:prstGeom>
          <a:noFill/>
        </p:spPr>
        <p:txBody>
          <a:bodyPr wrap="square" rtlCol="0">
            <a:spAutoFit/>
          </a:bodyPr>
          <a:lstStyle/>
          <a:p>
            <a:r>
              <a:rPr lang="it-IT" sz="1600" b="1" dirty="0">
                <a:solidFill>
                  <a:srgbClr val="004C6C"/>
                </a:solidFill>
                <a:latin typeface="CeraPRO-Light ☞"/>
              </a:rPr>
              <a:t>Imposte indirette</a:t>
            </a:r>
          </a:p>
          <a:p>
            <a:endParaRPr lang="it-IT" sz="1600" b="1" dirty="0">
              <a:solidFill>
                <a:srgbClr val="004C6C"/>
              </a:solidFill>
              <a:latin typeface="CeraPRO-Light ☞"/>
            </a:endParaRPr>
          </a:p>
          <a:p>
            <a:r>
              <a:rPr lang="it-IT" sz="1600" b="1" dirty="0">
                <a:solidFill>
                  <a:srgbClr val="004C6C"/>
                </a:solidFill>
                <a:latin typeface="CeraPRO-Light ☞"/>
              </a:rPr>
              <a:t>Circolari:</a:t>
            </a:r>
          </a:p>
          <a:p>
            <a:r>
              <a:rPr lang="it-IT" sz="1600" b="1" dirty="0">
                <a:solidFill>
                  <a:srgbClr val="004C6C"/>
                </a:solidFill>
                <a:latin typeface="CeraPRO-Light ☞"/>
              </a:rPr>
              <a:t>18/E del 2013 22/E del 2013</a:t>
            </a:r>
          </a:p>
          <a:p>
            <a:r>
              <a:rPr lang="it-IT" sz="1600" b="1" dirty="0">
                <a:solidFill>
                  <a:srgbClr val="004C6C"/>
                </a:solidFill>
                <a:latin typeface="CeraPRO-Light ☞"/>
              </a:rPr>
              <a:t>  2/E del 2014</a:t>
            </a:r>
          </a:p>
        </p:txBody>
      </p:sp>
      <p:sp>
        <p:nvSpPr>
          <p:cNvPr id="10" name="CasellaDiTesto 9">
            <a:extLst>
              <a:ext uri="{FF2B5EF4-FFF2-40B4-BE49-F238E27FC236}">
                <a16:creationId xmlns:a16="http://schemas.microsoft.com/office/drawing/2014/main" id="{E212932E-04DF-40E1-9752-6FAEEF538065}"/>
              </a:ext>
            </a:extLst>
          </p:cNvPr>
          <p:cNvSpPr txBox="1"/>
          <p:nvPr/>
        </p:nvSpPr>
        <p:spPr>
          <a:xfrm>
            <a:off x="608674" y="6904291"/>
            <a:ext cx="409086" cy="261610"/>
          </a:xfrm>
          <a:prstGeom prst="rect">
            <a:avLst/>
          </a:prstGeom>
          <a:noFill/>
        </p:spPr>
        <p:txBody>
          <a:bodyPr wrap="none" rtlCol="0">
            <a:spAutoFit/>
          </a:bodyPr>
          <a:lstStyle/>
          <a:p>
            <a:r>
              <a:rPr lang="it-IT" sz="1050" dirty="0">
                <a:solidFill>
                  <a:srgbClr val="2D4976"/>
                </a:solidFill>
                <a:latin typeface="Century Gothic" panose="020B0502020202020204" pitchFamily="34" charset="0"/>
              </a:rPr>
              <a:t>NB</a:t>
            </a:r>
            <a:r>
              <a:rPr lang="it-IT" sz="1050" dirty="0">
                <a:latin typeface="Century Gothic" panose="020B0502020202020204" pitchFamily="34" charset="0"/>
              </a:rPr>
              <a:t>:</a:t>
            </a:r>
          </a:p>
        </p:txBody>
      </p:sp>
      <p:sp>
        <p:nvSpPr>
          <p:cNvPr id="8" name="CasellaDiTesto 7">
            <a:extLst>
              <a:ext uri="{FF2B5EF4-FFF2-40B4-BE49-F238E27FC236}">
                <a16:creationId xmlns:a16="http://schemas.microsoft.com/office/drawing/2014/main" id="{A9769BCB-CDB6-F061-DB1C-06324695D5F0}"/>
              </a:ext>
            </a:extLst>
          </p:cNvPr>
          <p:cNvSpPr txBox="1"/>
          <p:nvPr/>
        </p:nvSpPr>
        <p:spPr>
          <a:xfrm>
            <a:off x="427840" y="5676628"/>
            <a:ext cx="10807563" cy="600164"/>
          </a:xfrm>
          <a:prstGeom prst="rect">
            <a:avLst/>
          </a:prstGeom>
          <a:solidFill>
            <a:schemeClr val="bg1"/>
          </a:solidFill>
        </p:spPr>
        <p:txBody>
          <a:bodyPr wrap="square" rtlCol="0">
            <a:spAutoFit/>
          </a:bodyPr>
          <a:lstStyle/>
          <a:p>
            <a:r>
              <a:rPr lang="it-IT" sz="1100" dirty="0">
                <a:solidFill>
                  <a:srgbClr val="004C6C"/>
                </a:solidFill>
                <a:latin typeface="CeraPRO-Light ☞"/>
              </a:rPr>
              <a:t>(1) Art. 10, co 1 n. 8 ter, Dpr. 633/72.</a:t>
            </a:r>
          </a:p>
          <a:p>
            <a:pPr marL="228600" indent="-228600">
              <a:buAutoNum type="arabicParenBoth" startAt="2"/>
            </a:pPr>
            <a:r>
              <a:rPr lang="it-IT" sz="1100" dirty="0">
                <a:solidFill>
                  <a:srgbClr val="004C6C"/>
                </a:solidFill>
                <a:latin typeface="CeraPRO-Light ☞"/>
              </a:rPr>
              <a:t>Art. 40, TUR (alternatività Iva registro).</a:t>
            </a:r>
          </a:p>
          <a:p>
            <a:pPr marL="228600" indent="-228600" algn="just">
              <a:buAutoNum type="arabicParenBoth" startAt="2"/>
            </a:pPr>
            <a:r>
              <a:rPr lang="it-IT" sz="1100" dirty="0">
                <a:solidFill>
                  <a:srgbClr val="004C6C"/>
                </a:solidFill>
                <a:latin typeface="CeraPRO-Light ☞"/>
              </a:rPr>
              <a:t>Art. 17, co 6, lett. a-bis) Dpr 633/1972: in caso di esercizio dell’opzione per l’IVA da parte del cedente questa si applica con il meccanismo del </a:t>
            </a:r>
            <a:r>
              <a:rPr lang="it-IT" sz="1100" i="1" dirty="0">
                <a:solidFill>
                  <a:srgbClr val="004C6C"/>
                </a:solidFill>
                <a:latin typeface="CeraPRO-Light ☞"/>
              </a:rPr>
              <a:t>reverse </a:t>
            </a:r>
            <a:r>
              <a:rPr lang="it-IT" sz="1100" i="1" dirty="0" err="1">
                <a:solidFill>
                  <a:srgbClr val="004C6C"/>
                </a:solidFill>
                <a:latin typeface="CeraPRO-Light ☞"/>
              </a:rPr>
              <a:t>charge</a:t>
            </a:r>
            <a:r>
              <a:rPr lang="it-IT" sz="1100" dirty="0">
                <a:solidFill>
                  <a:srgbClr val="004C6C"/>
                </a:solidFill>
                <a:latin typeface="CeraPRO-Light ☞"/>
              </a:rPr>
              <a:t>.  </a:t>
            </a:r>
          </a:p>
        </p:txBody>
      </p:sp>
      <p:graphicFrame>
        <p:nvGraphicFramePr>
          <p:cNvPr id="12" name="Tabella 11">
            <a:extLst>
              <a:ext uri="{FF2B5EF4-FFF2-40B4-BE49-F238E27FC236}">
                <a16:creationId xmlns:a16="http://schemas.microsoft.com/office/drawing/2014/main" id="{6BCA6DD5-F9D6-0D9C-1342-A311C393BF67}"/>
              </a:ext>
            </a:extLst>
          </p:cNvPr>
          <p:cNvGraphicFramePr>
            <a:graphicFrameLocks noGrp="1"/>
          </p:cNvGraphicFramePr>
          <p:nvPr>
            <p:extLst>
              <p:ext uri="{D42A27DB-BD31-4B8C-83A1-F6EECF244321}">
                <p14:modId xmlns:p14="http://schemas.microsoft.com/office/powerpoint/2010/main" val="2846215795"/>
              </p:ext>
            </p:extLst>
          </p:nvPr>
        </p:nvGraphicFramePr>
        <p:xfrm>
          <a:off x="2133565" y="1833346"/>
          <a:ext cx="9538482" cy="3832860"/>
        </p:xfrm>
        <a:graphic>
          <a:graphicData uri="http://schemas.openxmlformats.org/drawingml/2006/table">
            <a:tbl>
              <a:tblPr firstRow="1" bandRow="1">
                <a:tableStyleId>{21E4AEA4-8DFA-4A89-87EB-49C32662AFE0}</a:tableStyleId>
              </a:tblPr>
              <a:tblGrid>
                <a:gridCol w="1068852">
                  <a:extLst>
                    <a:ext uri="{9D8B030D-6E8A-4147-A177-3AD203B41FA5}">
                      <a16:colId xmlns:a16="http://schemas.microsoft.com/office/drawing/2014/main" val="603806226"/>
                    </a:ext>
                  </a:extLst>
                </a:gridCol>
                <a:gridCol w="1280160">
                  <a:extLst>
                    <a:ext uri="{9D8B030D-6E8A-4147-A177-3AD203B41FA5}">
                      <a16:colId xmlns:a16="http://schemas.microsoft.com/office/drawing/2014/main" val="2738255500"/>
                    </a:ext>
                  </a:extLst>
                </a:gridCol>
                <a:gridCol w="2788920">
                  <a:extLst>
                    <a:ext uri="{9D8B030D-6E8A-4147-A177-3AD203B41FA5}">
                      <a16:colId xmlns:a16="http://schemas.microsoft.com/office/drawing/2014/main" val="3143400940"/>
                    </a:ext>
                  </a:extLst>
                </a:gridCol>
                <a:gridCol w="1383030">
                  <a:extLst>
                    <a:ext uri="{9D8B030D-6E8A-4147-A177-3AD203B41FA5}">
                      <a16:colId xmlns:a16="http://schemas.microsoft.com/office/drawing/2014/main" val="856796455"/>
                    </a:ext>
                  </a:extLst>
                </a:gridCol>
                <a:gridCol w="1497330">
                  <a:extLst>
                    <a:ext uri="{9D8B030D-6E8A-4147-A177-3AD203B41FA5}">
                      <a16:colId xmlns:a16="http://schemas.microsoft.com/office/drawing/2014/main" val="2875712466"/>
                    </a:ext>
                  </a:extLst>
                </a:gridCol>
                <a:gridCol w="1520190">
                  <a:extLst>
                    <a:ext uri="{9D8B030D-6E8A-4147-A177-3AD203B41FA5}">
                      <a16:colId xmlns:a16="http://schemas.microsoft.com/office/drawing/2014/main" val="2510877521"/>
                    </a:ext>
                  </a:extLst>
                </a:gridCol>
              </a:tblGrid>
              <a:tr h="324508">
                <a:tc gridSpan="2">
                  <a:txBody>
                    <a:bodyPr/>
                    <a:lstStyle/>
                    <a:p>
                      <a:pPr algn="ctr">
                        <a:lnSpc>
                          <a:spcPts val="1500"/>
                        </a:lnSpc>
                      </a:pPr>
                      <a:r>
                        <a:rPr lang="it-IT" sz="1600" dirty="0">
                          <a:latin typeface="CeraPRO-Light ☞" panose="020B0300000000000000"/>
                        </a:rPr>
                        <a:t>Cedente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hMerge="1">
                  <a:txBody>
                    <a:bodyPr/>
                    <a:lstStyle/>
                    <a:p>
                      <a:endParaRPr lang="it-IT" sz="1400" dirty="0">
                        <a:latin typeface="Century Gothic" panose="020B0502020202020204" pitchFamily="34" charset="0"/>
                      </a:endParaRPr>
                    </a:p>
                  </a:txBody>
                  <a:tcPr>
                    <a:lnB w="12700" cap="flat" cmpd="sng" algn="ctr">
                      <a:solidFill>
                        <a:schemeClr val="tx1"/>
                      </a:solidFill>
                      <a:prstDash val="solid"/>
                      <a:round/>
                      <a:headEnd type="none" w="med" len="med"/>
                      <a:tailEnd type="none" w="med" len="med"/>
                    </a:lnB>
                  </a:tcPr>
                </a:tc>
                <a:tc>
                  <a:txBody>
                    <a:bodyPr/>
                    <a:lstStyle/>
                    <a:p>
                      <a:pPr algn="ctr">
                        <a:lnSpc>
                          <a:spcPts val="1500"/>
                        </a:lnSpc>
                      </a:pPr>
                      <a:r>
                        <a:rPr lang="it-IT" sz="1600" dirty="0">
                          <a:latin typeface="CeraPRO-Light ☞" panose="020B0300000000000000"/>
                        </a:rPr>
                        <a:t>Iva (</a:t>
                      </a:r>
                      <a:r>
                        <a:rPr lang="it-IT" sz="1600" baseline="30000" dirty="0">
                          <a:latin typeface="CeraPRO-Light ☞" panose="020B0300000000000000"/>
                        </a:rPr>
                        <a:t>1</a:t>
                      </a:r>
                      <a:r>
                        <a:rPr lang="it-IT" sz="1600" dirty="0">
                          <a:latin typeface="CeraPRO-Light ☞" panose="020B0300000000000000"/>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a:txBody>
                    <a:bodyPr/>
                    <a:lstStyle/>
                    <a:p>
                      <a:pPr algn="ctr">
                        <a:lnSpc>
                          <a:spcPts val="1500"/>
                        </a:lnSpc>
                      </a:pPr>
                      <a:r>
                        <a:rPr lang="it-IT" sz="1600" dirty="0">
                          <a:latin typeface="CeraPRO-Light ☞" panose="020B0300000000000000"/>
                        </a:rPr>
                        <a:t>Registro (</a:t>
                      </a:r>
                      <a:r>
                        <a:rPr lang="it-IT" sz="1600" baseline="30000" dirty="0">
                          <a:latin typeface="CeraPRO-Light ☞" panose="020B0300000000000000"/>
                        </a:rPr>
                        <a:t>2</a:t>
                      </a:r>
                      <a:r>
                        <a:rPr lang="it-IT" sz="1600" dirty="0">
                          <a:latin typeface="CeraPRO-Light ☞" panose="020B0300000000000000"/>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a:txBody>
                    <a:bodyPr/>
                    <a:lstStyle/>
                    <a:p>
                      <a:pPr algn="ctr">
                        <a:lnSpc>
                          <a:spcPts val="1500"/>
                        </a:lnSpc>
                      </a:pPr>
                      <a:r>
                        <a:rPr lang="it-IT" sz="1600" dirty="0">
                          <a:latin typeface="CeraPRO-Light ☞" panose="020B0300000000000000"/>
                        </a:rPr>
                        <a:t>Catastali</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tc>
                  <a:txBody>
                    <a:bodyPr/>
                    <a:lstStyle/>
                    <a:p>
                      <a:pPr algn="ctr">
                        <a:lnSpc>
                          <a:spcPts val="1500"/>
                        </a:lnSpc>
                      </a:pPr>
                      <a:r>
                        <a:rPr lang="it-IT" sz="1600" dirty="0">
                          <a:latin typeface="CeraPRO-Light ☞" panose="020B0300000000000000"/>
                        </a:rPr>
                        <a:t>Ipotecarie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C6C"/>
                    </a:solidFill>
                  </a:tcPr>
                </a:tc>
                <a:extLst>
                  <a:ext uri="{0D108BD9-81ED-4DB2-BD59-A6C34878D82A}">
                    <a16:rowId xmlns:a16="http://schemas.microsoft.com/office/drawing/2014/main" val="532341159"/>
                  </a:ext>
                </a:extLst>
              </a:tr>
              <a:tr h="497331">
                <a:tc gridSpan="2">
                  <a:txBody>
                    <a:bodyPr/>
                    <a:lstStyle/>
                    <a:p>
                      <a:pPr>
                        <a:lnSpc>
                          <a:spcPts val="1500"/>
                        </a:lnSpc>
                      </a:pPr>
                      <a:r>
                        <a:rPr lang="it-IT" sz="1600" b="1" dirty="0">
                          <a:solidFill>
                            <a:srgbClr val="004C6C"/>
                          </a:solidFill>
                          <a:latin typeface="CeraPRO-Light ☞" panose="020B0300000000000000"/>
                        </a:rPr>
                        <a:t>Persona fisica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it-IT" sz="12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lang="it-IT" sz="1600" dirty="0">
                          <a:solidFill>
                            <a:srgbClr val="004C6C"/>
                          </a:solidFill>
                          <a:latin typeface="CeraPRO-Light ☞" panose="020B0300000000000000"/>
                        </a:rPr>
                        <a:t>Fuori campo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lang="it-IT" sz="1600" dirty="0">
                          <a:solidFill>
                            <a:srgbClr val="004C6C"/>
                          </a:solidFill>
                          <a:latin typeface="CeraPRO-Light ☞" panose="020B0300000000000000"/>
                        </a:rPr>
                        <a:t>Proporzionale 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lang="it-IT" sz="1600" dirty="0">
                          <a:solidFill>
                            <a:srgbClr val="004C6C"/>
                          </a:solidFill>
                          <a:latin typeface="CeraPRO-Light ☞" panose="020B0300000000000000"/>
                        </a:rPr>
                        <a:t>Fissa: 50 €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lang="it-IT" sz="1600" dirty="0">
                          <a:solidFill>
                            <a:srgbClr val="004C6C"/>
                          </a:solidFill>
                          <a:latin typeface="CeraPRO-Light ☞" panose="020B0300000000000000"/>
                        </a:rPr>
                        <a:t>Fissa: 50 €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867165"/>
                  </a:ext>
                </a:extLst>
              </a:tr>
              <a:tr h="809036">
                <a:tc rowSpan="3">
                  <a:txBody>
                    <a:bodyPr/>
                    <a:lstStyle/>
                    <a:p>
                      <a:pPr>
                        <a:lnSpc>
                          <a:spcPts val="1500"/>
                        </a:lnSpc>
                      </a:pPr>
                      <a:r>
                        <a:rPr lang="it-IT" sz="1600" b="1" dirty="0">
                          <a:solidFill>
                            <a:srgbClr val="004C6C"/>
                          </a:solidFill>
                          <a:latin typeface="CeraPRO-Light ☞" panose="020B0300000000000000"/>
                        </a:rPr>
                        <a:t>Impresa costruttrice o ripristino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lang="it-IT" sz="1600" dirty="0">
                          <a:solidFill>
                            <a:srgbClr val="004C6C"/>
                          </a:solidFill>
                          <a:latin typeface="CeraPRO-Light ☞" panose="020B0300000000000000"/>
                        </a:rPr>
                        <a:t>Entro 5 anni dalla ultimazione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lang="it-IT" sz="1600" dirty="0">
                          <a:solidFill>
                            <a:srgbClr val="004C6C"/>
                          </a:solidFill>
                          <a:latin typeface="CeraPRO-Light ☞" panose="020B0300000000000000"/>
                        </a:rPr>
                        <a:t>Imponibile per obbligo: 22%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lang="it-IT" sz="1600" dirty="0">
                          <a:solidFill>
                            <a:srgbClr val="004C6C"/>
                          </a:solidFill>
                          <a:latin typeface="CeraPRO-Light ☞" panose="020B0300000000000000"/>
                        </a:rPr>
                        <a:t>Fissa: 200 €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4C6C"/>
                          </a:solidFill>
                          <a:effectLst/>
                          <a:uLnTx/>
                          <a:uFillTx/>
                          <a:latin typeface="CeraPRO-Light ☞" panose="020B0300000000000000"/>
                          <a:ea typeface="+mn-ea"/>
                          <a:cs typeface="+mn-cs"/>
                        </a:rPr>
                        <a:t>Proporzionale: 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4C6C"/>
                          </a:solidFill>
                          <a:effectLst/>
                          <a:uLnTx/>
                          <a:uFillTx/>
                          <a:latin typeface="CeraPRO-Light ☞" panose="020B0300000000000000"/>
                          <a:ea typeface="+mn-ea"/>
                          <a:cs typeface="+mn-cs"/>
                        </a:rPr>
                        <a:t>Proporzionale: 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4387008"/>
                  </a:ext>
                </a:extLst>
              </a:tr>
              <a:tr h="497331">
                <a:tc v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lang="it-IT" sz="1600" dirty="0">
                          <a:solidFill>
                            <a:srgbClr val="004C6C"/>
                          </a:solidFill>
                          <a:latin typeface="CeraPRO-Light ☞" panose="020B0300000000000000"/>
                        </a:rPr>
                        <a:t>Oltre 5 anni dalla ultimazione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500"/>
                        </a:lnSpc>
                      </a:pPr>
                      <a:r>
                        <a:rPr lang="it-IT" sz="1600" dirty="0">
                          <a:solidFill>
                            <a:srgbClr val="004C6C"/>
                          </a:solidFill>
                          <a:latin typeface="CeraPRO-Light ☞" panose="020B0300000000000000"/>
                        </a:rPr>
                        <a:t>Esente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lang="it-IT" sz="1600" dirty="0">
                          <a:solidFill>
                            <a:srgbClr val="004C6C"/>
                          </a:solidFill>
                          <a:latin typeface="CeraPRO-Light ☞" panose="020B0300000000000000"/>
                        </a:rPr>
                        <a:t>Fissa: 200 €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4C6C"/>
                          </a:solidFill>
                          <a:effectLst/>
                          <a:uLnTx/>
                          <a:uFillTx/>
                          <a:latin typeface="CeraPRO-Light ☞" panose="020B0300000000000000"/>
                          <a:ea typeface="+mn-ea"/>
                          <a:cs typeface="+mn-cs"/>
                        </a:rPr>
                        <a:t>Proporzionale: 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4C6C"/>
                          </a:solidFill>
                          <a:effectLst/>
                          <a:uLnTx/>
                          <a:uFillTx/>
                          <a:latin typeface="CeraPRO-Light ☞" panose="020B0300000000000000"/>
                          <a:ea typeface="+mn-ea"/>
                          <a:cs typeface="+mn-cs"/>
                        </a:rPr>
                        <a:t>Proporzionale: 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5902643"/>
                  </a:ext>
                </a:extLst>
              </a:tr>
              <a:tr h="497331">
                <a:tc v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lang="it-IT" sz="1600" dirty="0">
                          <a:solidFill>
                            <a:srgbClr val="004C6C"/>
                          </a:solidFill>
                          <a:latin typeface="CeraPRO-Light ☞" panose="020B0300000000000000"/>
                        </a:rPr>
                        <a:t>Imponibile per opzione (3): 22%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4C6C"/>
                          </a:solidFill>
                          <a:effectLst/>
                          <a:uLnTx/>
                          <a:uFillTx/>
                          <a:latin typeface="CeraPRO-Light ☞" panose="020B0300000000000000"/>
                          <a:ea typeface="+mn-ea"/>
                          <a:cs typeface="+mn-cs"/>
                        </a:rPr>
                        <a:t>Fissa: 200 €</a:t>
                      </a:r>
                      <a:endParaRPr lang="it-IT" sz="1600" dirty="0">
                        <a:solidFill>
                          <a:srgbClr val="004C6C"/>
                        </a:solidFill>
                        <a:latin typeface="CeraPRO-Light ☞" panose="020B030000000000000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4C6C"/>
                          </a:solidFill>
                          <a:effectLst/>
                          <a:uLnTx/>
                          <a:uFillTx/>
                          <a:latin typeface="CeraPRO-Light ☞" panose="020B0300000000000000"/>
                          <a:ea typeface="+mn-ea"/>
                          <a:cs typeface="+mn-cs"/>
                        </a:rPr>
                        <a:t>Proporzionale: 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4C6C"/>
                          </a:solidFill>
                          <a:effectLst/>
                          <a:uLnTx/>
                          <a:uFillTx/>
                          <a:latin typeface="CeraPRO-Light ☞" panose="020B0300000000000000"/>
                          <a:ea typeface="+mn-ea"/>
                          <a:cs typeface="+mn-cs"/>
                        </a:rPr>
                        <a:t>Proporzionale: 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7837244"/>
                  </a:ext>
                </a:extLst>
              </a:tr>
              <a:tr h="528922">
                <a:tc rowSpan="2" gridSpan="2">
                  <a:txBody>
                    <a:bodyPr/>
                    <a:lstStyle/>
                    <a:p>
                      <a:pPr>
                        <a:lnSpc>
                          <a:spcPts val="1500"/>
                        </a:lnSpc>
                      </a:pPr>
                      <a:r>
                        <a:rPr lang="it-IT" sz="1600" b="1" dirty="0">
                          <a:solidFill>
                            <a:srgbClr val="004C6C"/>
                          </a:solidFill>
                          <a:latin typeface="CeraPRO-Light ☞" panose="020B0300000000000000"/>
                        </a:rPr>
                        <a:t>Altro soggetto Iva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it-IT" sz="12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500"/>
                        </a:lnSpc>
                      </a:pPr>
                      <a:r>
                        <a:rPr lang="it-IT" sz="1600" dirty="0">
                          <a:solidFill>
                            <a:srgbClr val="004C6C"/>
                          </a:solidFill>
                          <a:latin typeface="CeraPRO-Light ☞"/>
                        </a:rPr>
                        <a:t>Esente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lang="it-IT" sz="1600" dirty="0">
                          <a:solidFill>
                            <a:srgbClr val="004C6C"/>
                          </a:solidFill>
                          <a:latin typeface="CeraPRO-Light ☞" panose="020B0300000000000000"/>
                        </a:rPr>
                        <a:t>Fissa: 200 €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4C6C"/>
                          </a:solidFill>
                          <a:effectLst/>
                          <a:uLnTx/>
                          <a:uFillTx/>
                          <a:latin typeface="CeraPRO-Light ☞" panose="020B0300000000000000"/>
                          <a:ea typeface="+mn-ea"/>
                          <a:cs typeface="+mn-cs"/>
                        </a:rPr>
                        <a:t>Proporzionale: 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4C6C"/>
                          </a:solidFill>
                          <a:effectLst/>
                          <a:uLnTx/>
                          <a:uFillTx/>
                          <a:latin typeface="CeraPRO-Light ☞" panose="020B0300000000000000"/>
                          <a:ea typeface="+mn-ea"/>
                          <a:cs typeface="+mn-cs"/>
                        </a:rPr>
                        <a:t>Proporzionale: 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9160105"/>
                  </a:ext>
                </a:extLst>
              </a:tr>
              <a:tr h="678401">
                <a:tc gridSpan="2" vMerge="1">
                  <a:txBody>
                    <a:bodyPr/>
                    <a:lstStyle/>
                    <a:p>
                      <a:endParaRPr lang="it-IT" sz="1200" b="1"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dirty="0">
                          <a:latin typeface="Century Gothic" panose="020B0502020202020204" pitchFamily="34" charset="0"/>
                        </a:rPr>
                        <a:t>Oltre 5 anni dalla ultimazione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lang="it-IT" sz="1600" dirty="0">
                          <a:solidFill>
                            <a:srgbClr val="004C6C"/>
                          </a:solidFill>
                          <a:latin typeface="CeraPRO-Light ☞" panose="020B0300000000000000"/>
                        </a:rPr>
                        <a:t>Imponibile per opzione (3): 22%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4C6C"/>
                          </a:solidFill>
                          <a:effectLst/>
                          <a:uLnTx/>
                          <a:uFillTx/>
                          <a:latin typeface="CeraPRO-Light ☞" panose="020B0300000000000000"/>
                          <a:ea typeface="+mn-ea"/>
                          <a:cs typeface="+mn-cs"/>
                        </a:rPr>
                        <a:t>Fissa: 200 €</a:t>
                      </a:r>
                      <a:endParaRPr lang="it-IT" sz="1600" dirty="0">
                        <a:solidFill>
                          <a:srgbClr val="004C6C"/>
                        </a:solidFill>
                        <a:latin typeface="CeraPRO-Light ☞" panose="020B030000000000000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4C6C"/>
                          </a:solidFill>
                          <a:effectLst/>
                          <a:uLnTx/>
                          <a:uFillTx/>
                          <a:latin typeface="CeraPRO-Light ☞" panose="020B0300000000000000"/>
                          <a:ea typeface="+mn-ea"/>
                          <a:cs typeface="+mn-cs"/>
                        </a:rPr>
                        <a:t>Proporzionale: 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4C6C"/>
                          </a:solidFill>
                          <a:effectLst/>
                          <a:uLnTx/>
                          <a:uFillTx/>
                          <a:latin typeface="CeraPRO-Light ☞" panose="020B0300000000000000"/>
                          <a:ea typeface="+mn-ea"/>
                          <a:cs typeface="+mn-cs"/>
                        </a:rPr>
                        <a:t>Proporzionale: 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73960659"/>
                  </a:ext>
                </a:extLst>
              </a:tr>
            </a:tbl>
          </a:graphicData>
        </a:graphic>
      </p:graphicFrame>
      <p:sp>
        <p:nvSpPr>
          <p:cNvPr id="6" name="Segnaposto numero diapositiva 5">
            <a:extLst>
              <a:ext uri="{FF2B5EF4-FFF2-40B4-BE49-F238E27FC236}">
                <a16:creationId xmlns:a16="http://schemas.microsoft.com/office/drawing/2014/main" id="{CC8CD84F-3A63-BAD3-C220-577FD0086374}"/>
              </a:ext>
            </a:extLst>
          </p:cNvPr>
          <p:cNvSpPr>
            <a:spLocks noGrp="1"/>
          </p:cNvSpPr>
          <p:nvPr>
            <p:ph type="sldNum" sz="quarter" idx="12"/>
          </p:nvPr>
        </p:nvSpPr>
        <p:spPr/>
        <p:txBody>
          <a:bodyPr/>
          <a:lstStyle/>
          <a:p>
            <a:fld id="{54DF3CCD-49C5-1943-858D-C43F8813D6D2}" type="slidenum">
              <a:rPr lang="it-IT" smtClean="0"/>
              <a:pPr/>
              <a:t>7</a:t>
            </a:fld>
            <a:endParaRPr lang="it-IT" dirty="0"/>
          </a:p>
        </p:txBody>
      </p:sp>
    </p:spTree>
    <p:extLst>
      <p:ext uri="{BB962C8B-B14F-4D97-AF65-F5344CB8AC3E}">
        <p14:creationId xmlns:p14="http://schemas.microsoft.com/office/powerpoint/2010/main" val="2458772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2"/>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3"/>
          <a:stretch>
            <a:fillRect/>
          </a:stretch>
        </p:blipFill>
        <p:spPr>
          <a:xfrm>
            <a:off x="5660616" y="6488531"/>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4"/>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330199" y="1180523"/>
            <a:ext cx="11417301" cy="619657"/>
          </a:xfrm>
          <a:prstGeom prst="rect">
            <a:avLst/>
          </a:prstGeom>
          <a:noFill/>
        </p:spPr>
        <p:txBody>
          <a:bodyPr wrap="square" rtlCol="0">
            <a:spAutoFit/>
          </a:bodyPr>
          <a:lstStyle/>
          <a:p>
            <a:pPr marL="9543" lvl="0">
              <a:lnSpc>
                <a:spcPts val="4400"/>
              </a:lnSpc>
              <a:spcBef>
                <a:spcPts val="75"/>
              </a:spcBef>
              <a:defRPr/>
            </a:pPr>
            <a:r>
              <a:rPr lang="it-IT" sz="3200" spc="-4" dirty="0">
                <a:solidFill>
                  <a:srgbClr val="004C6C"/>
                </a:solidFill>
                <a:latin typeface="CeraCY-Medium ☞" panose="020B0600000000000000" pitchFamily="34" charset="0"/>
                <a:cs typeface="Calibri" panose="020F0502020204030204" pitchFamily="34" charset="0"/>
              </a:rPr>
              <a:t>CONSIDERAZIONI</a:t>
            </a:r>
          </a:p>
        </p:txBody>
      </p:sp>
      <p:sp>
        <p:nvSpPr>
          <p:cNvPr id="21" name="CasellaDiTesto 20">
            <a:extLst>
              <a:ext uri="{FF2B5EF4-FFF2-40B4-BE49-F238E27FC236}">
                <a16:creationId xmlns:a16="http://schemas.microsoft.com/office/drawing/2014/main" id="{FD68637A-5A39-834E-BE53-07902A64B512}"/>
              </a:ext>
            </a:extLst>
          </p:cNvPr>
          <p:cNvSpPr txBox="1"/>
          <p:nvPr/>
        </p:nvSpPr>
        <p:spPr>
          <a:xfrm>
            <a:off x="463310" y="1907401"/>
            <a:ext cx="11285404" cy="2462213"/>
          </a:xfrm>
          <a:prstGeom prst="rect">
            <a:avLst/>
          </a:prstGeom>
          <a:noFill/>
          <a:ln>
            <a:solidFill>
              <a:schemeClr val="accent1"/>
            </a:solidFill>
          </a:ln>
        </p:spPr>
        <p:txBody>
          <a:bodyPr wrap="square">
            <a:spAutoFit/>
          </a:bodyPr>
          <a:lstStyle/>
          <a:p>
            <a:pPr marR="0" lvl="0" algn="l" defTabSz="914400" rtl="0" eaLnBrk="1" fontAlgn="auto" latinLnBrk="0" hangingPunct="1">
              <a:lnSpc>
                <a:spcPct val="100000"/>
              </a:lnSpc>
              <a:spcBef>
                <a:spcPts val="600"/>
              </a:spcBef>
              <a:spcAft>
                <a:spcPts val="0"/>
              </a:spcAft>
              <a:buClrTx/>
              <a:buSzTx/>
              <a:tabLst/>
              <a:defRPr/>
            </a:pPr>
            <a:r>
              <a:rPr kumimoji="0" lang="it-IT" b="0" i="0" u="none" strike="noStrike" kern="1200" cap="none" spc="0" normalizeH="0" baseline="0" noProof="0" dirty="0">
                <a:ln>
                  <a:noFill/>
                </a:ln>
                <a:solidFill>
                  <a:srgbClr val="004C6C"/>
                </a:solidFill>
                <a:effectLst/>
                <a:uLnTx/>
                <a:uFillTx/>
                <a:latin typeface="CeraPRO-Light ☞"/>
                <a:ea typeface="Calibri" panose="020F0502020204030204" pitchFamily="34" charset="0"/>
                <a:cs typeface="Times New Roman" panose="02020603050405020304" pitchFamily="18" charset="0"/>
              </a:rPr>
              <a:t>Il regime delineato nelle </a:t>
            </a:r>
            <a:r>
              <a:rPr kumimoji="0" lang="it-IT" b="0" i="1" u="none" strike="noStrike" kern="1200" cap="none" spc="0" normalizeH="0" baseline="0" noProof="0" dirty="0">
                <a:ln>
                  <a:noFill/>
                </a:ln>
                <a:solidFill>
                  <a:srgbClr val="004C6C"/>
                </a:solidFill>
                <a:effectLst/>
                <a:uLnTx/>
                <a:uFillTx/>
                <a:latin typeface="CeraPRO-Light ☞"/>
                <a:ea typeface="Calibri" panose="020F0502020204030204" pitchFamily="34" charset="0"/>
                <a:cs typeface="Times New Roman" panose="02020603050405020304" pitchFamily="18" charset="0"/>
              </a:rPr>
              <a:t>slides</a:t>
            </a:r>
            <a:r>
              <a:rPr kumimoji="0" lang="it-IT" b="0" i="0" u="none" strike="noStrike" kern="1200" cap="none" spc="0" normalizeH="0" baseline="0" noProof="0" dirty="0">
                <a:ln>
                  <a:noFill/>
                </a:ln>
                <a:solidFill>
                  <a:srgbClr val="004C6C"/>
                </a:solidFill>
                <a:effectLst/>
                <a:uLnTx/>
                <a:uFillTx/>
                <a:latin typeface="CeraPRO-Light ☞"/>
                <a:ea typeface="Calibri" panose="020F0502020204030204" pitchFamily="34" charset="0"/>
                <a:cs typeface="Times New Roman" panose="02020603050405020304" pitchFamily="18" charset="0"/>
              </a:rPr>
              <a:t> precedenti è generalmente applicabile a tutte le tipologie di acquirenti con le seguenti differenze:</a:t>
            </a:r>
          </a:p>
          <a:p>
            <a:pPr marL="742950" lvl="1" indent="-285750">
              <a:spcBef>
                <a:spcPts val="600"/>
              </a:spcBef>
              <a:buFont typeface="Wingdings" panose="05000000000000000000" pitchFamily="2" charset="2"/>
              <a:buChar char="ü"/>
              <a:defRPr/>
            </a:pPr>
            <a:r>
              <a:rPr kumimoji="0" lang="it-IT" b="0" i="0" u="none" strike="noStrike" kern="1200" cap="none" spc="0" normalizeH="0" baseline="0" noProof="0" dirty="0">
                <a:ln>
                  <a:noFill/>
                </a:ln>
                <a:solidFill>
                  <a:srgbClr val="004C6C"/>
                </a:solidFill>
                <a:effectLst/>
                <a:uLnTx/>
                <a:uFillTx/>
                <a:latin typeface="CeraPRO-Light ☞"/>
                <a:ea typeface="Calibri" panose="020F0502020204030204" pitchFamily="34" charset="0"/>
                <a:cs typeface="Times New Roman" panose="02020603050405020304" pitchFamily="18" charset="0"/>
              </a:rPr>
              <a:t>con riferimento agli </a:t>
            </a:r>
            <a:r>
              <a:rPr kumimoji="0" lang="it-IT" b="1" i="0" u="none" strike="noStrike" kern="1200" cap="none" spc="0" normalizeH="0" baseline="0" noProof="0" dirty="0">
                <a:ln>
                  <a:noFill/>
                </a:ln>
                <a:solidFill>
                  <a:srgbClr val="004C6C"/>
                </a:solidFill>
                <a:effectLst/>
                <a:uLnTx/>
                <a:uFillTx/>
                <a:latin typeface="CeraPRO-Light ☞"/>
                <a:ea typeface="Calibri" panose="020F0502020204030204" pitchFamily="34" charset="0"/>
                <a:cs typeface="Times New Roman" panose="02020603050405020304" pitchFamily="18" charset="0"/>
              </a:rPr>
              <a:t>immobili abitativi </a:t>
            </a:r>
            <a:r>
              <a:rPr kumimoji="0" lang="it-IT" b="0" i="0" u="none" strike="noStrike" kern="1200" cap="none" spc="0" normalizeH="0" baseline="0" noProof="0" dirty="0">
                <a:ln>
                  <a:noFill/>
                </a:ln>
                <a:solidFill>
                  <a:srgbClr val="004C6C"/>
                </a:solidFill>
                <a:effectLst/>
                <a:uLnTx/>
                <a:uFillTx/>
                <a:latin typeface="CeraPRO-Light ☞"/>
                <a:ea typeface="Calibri" panose="020F0502020204030204" pitchFamily="34" charset="0"/>
                <a:cs typeface="Times New Roman" panose="02020603050405020304" pitchFamily="18" charset="0"/>
              </a:rPr>
              <a:t>in caso di applicazione dell’imposta di registro proporzionale, solo le persone fisiche possono beneficiare del metodo del prezzo valore e, se spettante, del regime «prima casa»;</a:t>
            </a:r>
          </a:p>
          <a:p>
            <a:pPr marL="742950" lvl="1" indent="-285750">
              <a:spcBef>
                <a:spcPts val="600"/>
              </a:spcBef>
              <a:buFont typeface="Wingdings" panose="05000000000000000000" pitchFamily="2" charset="2"/>
              <a:buChar char="ü"/>
              <a:defRPr/>
            </a:pPr>
            <a:r>
              <a:rPr kumimoji="0" lang="it-IT" b="0" i="0" u="none" strike="noStrike" kern="1200" cap="none" spc="0" normalizeH="0" baseline="0" noProof="0" dirty="0">
                <a:ln>
                  <a:noFill/>
                </a:ln>
                <a:solidFill>
                  <a:srgbClr val="004C6C"/>
                </a:solidFill>
                <a:effectLst/>
                <a:uLnTx/>
                <a:uFillTx/>
                <a:latin typeface="CeraPRO-Light ☞"/>
                <a:ea typeface="Calibri" panose="020F0502020204030204" pitchFamily="34" charset="0"/>
                <a:cs typeface="Times New Roman" panose="02020603050405020304" pitchFamily="18" charset="0"/>
              </a:rPr>
              <a:t>nel caso di acquisto di </a:t>
            </a:r>
            <a:r>
              <a:rPr kumimoji="0" lang="it-IT" b="1" i="0" u="none" strike="noStrike" kern="1200" cap="none" spc="0" normalizeH="0" baseline="0" noProof="0" dirty="0">
                <a:ln>
                  <a:noFill/>
                </a:ln>
                <a:solidFill>
                  <a:srgbClr val="004C6C"/>
                </a:solidFill>
                <a:effectLst/>
                <a:uLnTx/>
                <a:uFillTx/>
                <a:latin typeface="CeraPRO-Light ☞"/>
                <a:ea typeface="Calibri" panose="020F0502020204030204" pitchFamily="34" charset="0"/>
                <a:cs typeface="Times New Roman" panose="02020603050405020304" pitchFamily="18" charset="0"/>
              </a:rPr>
              <a:t>immobile strumentale soggetto ad Iva</a:t>
            </a:r>
            <a:r>
              <a:rPr kumimoji="0" lang="it-IT" b="0" i="0" u="none" strike="noStrike" kern="1200" cap="none" spc="0" normalizeH="0" baseline="0" noProof="0" dirty="0">
                <a:ln>
                  <a:noFill/>
                </a:ln>
                <a:solidFill>
                  <a:srgbClr val="004C6C"/>
                </a:solidFill>
                <a:effectLst/>
                <a:uLnTx/>
                <a:uFillTx/>
                <a:latin typeface="CeraPRO-Light ☞"/>
                <a:ea typeface="Calibri" panose="020F0502020204030204" pitchFamily="34" charset="0"/>
                <a:cs typeface="Times New Roman" panose="02020603050405020304" pitchFamily="18" charset="0"/>
              </a:rPr>
              <a:t>, si deve tener conto del fatto che la società di capitali può, in linea generale, detrarre l’Iva (salvi i limiti di detraibilità per effetto del pro rata art. 19, comma 5 e della relativa rettifica ex art. 19-bis2 del Dpr. 633 del 1972), mentre per le società semplici e le persone fisiche l’Iva costituisce un maggior costo dell’immobile. </a:t>
            </a:r>
          </a:p>
        </p:txBody>
      </p:sp>
      <p:sp>
        <p:nvSpPr>
          <p:cNvPr id="2" name="CasellaDiTesto 1">
            <a:extLst>
              <a:ext uri="{FF2B5EF4-FFF2-40B4-BE49-F238E27FC236}">
                <a16:creationId xmlns:a16="http://schemas.microsoft.com/office/drawing/2014/main" id="{F07D97C6-27F0-7BDE-B34D-908B908561A4}"/>
              </a:ext>
            </a:extLst>
          </p:cNvPr>
          <p:cNvSpPr txBox="1"/>
          <p:nvPr/>
        </p:nvSpPr>
        <p:spPr>
          <a:xfrm>
            <a:off x="3875315" y="329151"/>
            <a:ext cx="4798422"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4" name="CasellaDiTesto 3">
            <a:extLst>
              <a:ext uri="{FF2B5EF4-FFF2-40B4-BE49-F238E27FC236}">
                <a16:creationId xmlns:a16="http://schemas.microsoft.com/office/drawing/2014/main" id="{6BE26A9C-011B-92E7-2826-FB43FFD0D463}"/>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sp>
        <p:nvSpPr>
          <p:cNvPr id="5" name="Segnaposto numero diapositiva 4">
            <a:extLst>
              <a:ext uri="{FF2B5EF4-FFF2-40B4-BE49-F238E27FC236}">
                <a16:creationId xmlns:a16="http://schemas.microsoft.com/office/drawing/2014/main" id="{F852404B-5EF1-95CC-29A9-CC744916680C}"/>
              </a:ext>
            </a:extLst>
          </p:cNvPr>
          <p:cNvSpPr>
            <a:spLocks noGrp="1"/>
          </p:cNvSpPr>
          <p:nvPr>
            <p:ph type="sldNum" sz="quarter" idx="12"/>
          </p:nvPr>
        </p:nvSpPr>
        <p:spPr/>
        <p:txBody>
          <a:bodyPr/>
          <a:lstStyle/>
          <a:p>
            <a:fld id="{54DF3CCD-49C5-1943-858D-C43F8813D6D2}" type="slidenum">
              <a:rPr lang="it-IT" smtClean="0"/>
              <a:pPr/>
              <a:t>8</a:t>
            </a:fld>
            <a:endParaRPr lang="it-IT" dirty="0"/>
          </a:p>
        </p:txBody>
      </p:sp>
    </p:spTree>
    <p:extLst>
      <p:ext uri="{BB962C8B-B14F-4D97-AF65-F5344CB8AC3E}">
        <p14:creationId xmlns:p14="http://schemas.microsoft.com/office/powerpoint/2010/main" val="3117203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2"/>
          <a:stretch>
            <a:fillRect/>
          </a:stretch>
        </p:blipFill>
        <p:spPr>
          <a:xfrm>
            <a:off x="5650603" y="6480088"/>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3"/>
          <a:stretch>
            <a:fillRect/>
          </a:stretch>
        </p:blipFill>
        <p:spPr>
          <a:xfrm>
            <a:off x="139849" y="-24226"/>
            <a:ext cx="11933444" cy="1097528"/>
          </a:xfrm>
          <a:prstGeom prst="rect">
            <a:avLst/>
          </a:prstGeom>
        </p:spPr>
      </p:pic>
      <p:sp>
        <p:nvSpPr>
          <p:cNvPr id="17" name="CasellaDiTesto 16">
            <a:extLst>
              <a:ext uri="{FF2B5EF4-FFF2-40B4-BE49-F238E27FC236}">
                <a16:creationId xmlns:a16="http://schemas.microsoft.com/office/drawing/2014/main" id="{7B448049-4C58-9E42-B562-097F120C109C}"/>
              </a:ext>
            </a:extLst>
          </p:cNvPr>
          <p:cNvSpPr txBox="1"/>
          <p:nvPr/>
        </p:nvSpPr>
        <p:spPr>
          <a:xfrm>
            <a:off x="3866606" y="301209"/>
            <a:ext cx="484196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MARCO PIAZZA</a:t>
            </a:r>
          </a:p>
        </p:txBody>
      </p:sp>
      <p:sp>
        <p:nvSpPr>
          <p:cNvPr id="13" name="CasellaDiTesto 12">
            <a:extLst>
              <a:ext uri="{FF2B5EF4-FFF2-40B4-BE49-F238E27FC236}">
                <a16:creationId xmlns:a16="http://schemas.microsoft.com/office/drawing/2014/main" id="{C7A83AAC-01EC-8745-9D48-15B07C0CAC9E}"/>
              </a:ext>
            </a:extLst>
          </p:cNvPr>
          <p:cNvSpPr txBox="1"/>
          <p:nvPr/>
        </p:nvSpPr>
        <p:spPr>
          <a:xfrm>
            <a:off x="8832028" y="329151"/>
            <a:ext cx="2840019" cy="307777"/>
          </a:xfrm>
          <a:prstGeom prst="rect">
            <a:avLst/>
          </a:prstGeom>
          <a:noFill/>
        </p:spPr>
        <p:txBody>
          <a:bodyPr wrap="square" rtlCol="0">
            <a:spAutoFit/>
          </a:bodyPr>
          <a:lstStyle/>
          <a:p>
            <a:pPr algn="ctr"/>
            <a:r>
              <a:rPr lang="it-IT" sz="1400" dirty="0" err="1">
                <a:solidFill>
                  <a:srgbClr val="004C6C"/>
                </a:solidFill>
                <a:latin typeface="CeraPRO-Medium ☞" panose="020B0600000000000000" pitchFamily="34" charset="0"/>
              </a:rPr>
              <a:t>Advisory</a:t>
            </a:r>
            <a:r>
              <a:rPr lang="it-IT" sz="1400" dirty="0">
                <a:solidFill>
                  <a:srgbClr val="004C6C"/>
                </a:solidFill>
                <a:latin typeface="CeraPRO-Medium ☞" panose="020B0600000000000000" pitchFamily="34" charset="0"/>
              </a:rPr>
              <a:t> Board Assoholding</a:t>
            </a:r>
          </a:p>
        </p:txBody>
      </p:sp>
      <p:pic>
        <p:nvPicPr>
          <p:cNvPr id="16" name="Immagine 15">
            <a:extLst>
              <a:ext uri="{FF2B5EF4-FFF2-40B4-BE49-F238E27FC236}">
                <a16:creationId xmlns:a16="http://schemas.microsoft.com/office/drawing/2014/main" id="{0B6FE6C6-914A-7747-83BF-F724EB785076}"/>
              </a:ext>
            </a:extLst>
          </p:cNvPr>
          <p:cNvPicPr>
            <a:picLocks noChangeAspect="1"/>
          </p:cNvPicPr>
          <p:nvPr/>
        </p:nvPicPr>
        <p:blipFill>
          <a:blip r:embed="rId4"/>
          <a:stretch>
            <a:fillRect/>
          </a:stretch>
        </p:blipFill>
        <p:spPr>
          <a:xfrm>
            <a:off x="2032862" y="3136416"/>
            <a:ext cx="814211" cy="606504"/>
          </a:xfrm>
          <a:prstGeom prst="rect">
            <a:avLst/>
          </a:prstGeom>
        </p:spPr>
      </p:pic>
      <p:sp>
        <p:nvSpPr>
          <p:cNvPr id="12" name="CasellaDiTesto 11">
            <a:extLst>
              <a:ext uri="{FF2B5EF4-FFF2-40B4-BE49-F238E27FC236}">
                <a16:creationId xmlns:a16="http://schemas.microsoft.com/office/drawing/2014/main" id="{4852F5D9-BD4D-1C41-8F80-24F0C1EB4D94}"/>
              </a:ext>
            </a:extLst>
          </p:cNvPr>
          <p:cNvSpPr txBox="1"/>
          <p:nvPr/>
        </p:nvSpPr>
        <p:spPr>
          <a:xfrm>
            <a:off x="2125886" y="3108413"/>
            <a:ext cx="8323404" cy="1200970"/>
          </a:xfrm>
          <a:prstGeom prst="rect">
            <a:avLst/>
          </a:prstGeom>
          <a:noFill/>
        </p:spPr>
        <p:txBody>
          <a:bodyPr wrap="square" rtlCol="0">
            <a:spAutoFit/>
          </a:bodyPr>
          <a:lstStyle/>
          <a:p>
            <a:pPr marL="9543" lvl="0" algn="ctr">
              <a:lnSpc>
                <a:spcPts val="4400"/>
              </a:lnSpc>
              <a:spcBef>
                <a:spcPts val="75"/>
              </a:spcBef>
              <a:defRPr/>
            </a:pPr>
            <a:r>
              <a:rPr lang="it-IT" sz="3200" b="1" spc="-4" dirty="0">
                <a:solidFill>
                  <a:srgbClr val="004C6C"/>
                </a:solidFill>
                <a:latin typeface="CeraCY-Bold ☞" panose="020B0600000000000000" pitchFamily="34" charset="0"/>
                <a:cs typeface="Calibri" panose="020F0502020204030204" pitchFamily="34" charset="0"/>
              </a:rPr>
              <a:t>TASSAZIONE DEGLI IMMOBILI</a:t>
            </a:r>
          </a:p>
          <a:p>
            <a:pPr marL="9543" lvl="0" algn="ctr">
              <a:lnSpc>
                <a:spcPts val="4400"/>
              </a:lnSpc>
              <a:spcBef>
                <a:spcPts val="75"/>
              </a:spcBef>
              <a:defRPr/>
            </a:pPr>
            <a:r>
              <a:rPr lang="it-IT" sz="3200" b="1" spc="-4" dirty="0">
                <a:solidFill>
                  <a:srgbClr val="004C6C"/>
                </a:solidFill>
                <a:latin typeface="CeraCY-Bold ☞" panose="020B0600000000000000" pitchFamily="34" charset="0"/>
                <a:cs typeface="Calibri" panose="020F0502020204030204" pitchFamily="34" charset="0"/>
              </a:rPr>
              <a:t>(confronto fra società semplice e persona fisica)</a:t>
            </a:r>
          </a:p>
        </p:txBody>
      </p:sp>
      <p:sp>
        <p:nvSpPr>
          <p:cNvPr id="2" name="Segnaposto numero diapositiva 1">
            <a:extLst>
              <a:ext uri="{FF2B5EF4-FFF2-40B4-BE49-F238E27FC236}">
                <a16:creationId xmlns:a16="http://schemas.microsoft.com/office/drawing/2014/main" id="{AED9D5C8-4E53-7B38-4680-03B8D4C9A256}"/>
              </a:ext>
            </a:extLst>
          </p:cNvPr>
          <p:cNvSpPr>
            <a:spLocks noGrp="1"/>
          </p:cNvSpPr>
          <p:nvPr>
            <p:ph type="sldNum" sz="quarter" idx="12"/>
          </p:nvPr>
        </p:nvSpPr>
        <p:spPr/>
        <p:txBody>
          <a:bodyPr/>
          <a:lstStyle/>
          <a:p>
            <a:fld id="{54DF3CCD-49C5-1943-858D-C43F8813D6D2}" type="slidenum">
              <a:rPr lang="it-IT" smtClean="0"/>
              <a:pPr/>
              <a:t>9</a:t>
            </a:fld>
            <a:endParaRPr lang="it-IT" dirty="0"/>
          </a:p>
        </p:txBody>
      </p:sp>
    </p:spTree>
    <p:extLst>
      <p:ext uri="{BB962C8B-B14F-4D97-AF65-F5344CB8AC3E}">
        <p14:creationId xmlns:p14="http://schemas.microsoft.com/office/powerpoint/2010/main" val="240921948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Slide-Assoholding" id="{B5DC5069-D52A-DA45-B463-A5404C5FC7EE}" vid="{06EDBF67-D7BA-C144-97E5-3D92C2A2A036}"/>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Tema di Office</Template>
  <TotalTime>0</TotalTime>
  <Words>6941</Words>
  <Application>Microsoft Office PowerPoint</Application>
  <PresentationFormat>Widescreen</PresentationFormat>
  <Paragraphs>538</Paragraphs>
  <Slides>35</Slides>
  <Notes>24</Notes>
  <HiddenSlides>0</HiddenSlides>
  <MMClips>0</MMClips>
  <ScaleCrop>false</ScaleCrop>
  <HeadingPairs>
    <vt:vector size="8" baseType="variant">
      <vt:variant>
        <vt:lpstr>Caratteri utilizzati</vt:lpstr>
      </vt:variant>
      <vt:variant>
        <vt:i4>10</vt:i4>
      </vt:variant>
      <vt:variant>
        <vt:lpstr>Tema</vt:lpstr>
      </vt:variant>
      <vt:variant>
        <vt:i4>1</vt:i4>
      </vt:variant>
      <vt:variant>
        <vt:lpstr>Server OLE incorporati</vt:lpstr>
      </vt:variant>
      <vt:variant>
        <vt:i4>1</vt:i4>
      </vt:variant>
      <vt:variant>
        <vt:lpstr>Titoli diapositive</vt:lpstr>
      </vt:variant>
      <vt:variant>
        <vt:i4>35</vt:i4>
      </vt:variant>
    </vt:vector>
  </HeadingPairs>
  <TitlesOfParts>
    <vt:vector size="47" baseType="lpstr">
      <vt:lpstr>Arial</vt:lpstr>
      <vt:lpstr>Calibri</vt:lpstr>
      <vt:lpstr>Calibri Light</vt:lpstr>
      <vt:lpstr>Century Gothic</vt:lpstr>
      <vt:lpstr>CeraCY-Bold ☞</vt:lpstr>
      <vt:lpstr>CeraCY-Medium ☞</vt:lpstr>
      <vt:lpstr>CeraGR-Medium</vt:lpstr>
      <vt:lpstr>CeraPRO-Light ☞</vt:lpstr>
      <vt:lpstr>CeraPRO-Medium ☞</vt:lpstr>
      <vt:lpstr>Wingdings</vt:lpstr>
      <vt:lpstr>Tema di Office</vt:lpstr>
      <vt:lpstr>Worksheet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 CESSIONE DELLE QUOTE DELLA SOCIETÀ SEMPLICE</vt:lpstr>
      <vt:lpstr>LA CESSIONE DELLE QUOTE DELLA SOCIETÀ SEMPLICE</vt:lpstr>
      <vt:lpstr>Presentazione standard di PowerPoint</vt:lpstr>
      <vt:lpstr>LIQUIDAZIONE DELLE QUOTE DELLA SOCIETÀ SEMPLICE</vt:lpstr>
      <vt:lpstr>Presentazione standard di PowerPoint</vt:lpstr>
      <vt:lpstr>DIRITTO DEGLI EREDI SOLO ALLA LIQUIDAZIONE DELLA QUOTA</vt:lpstr>
      <vt:lpstr>IMPOSTA DI SUCCESSIONE. VALORE DEL DIRITTO ALLA LIQUIDAZIONE DELLA QUOTA</vt:lpstr>
      <vt:lpstr>IMPOSTA DI SUCCESSIONE. VALORE DEL DIRITTO ALLA LIQUIDAZIONE DELLA QUOTA</vt:lpstr>
      <vt:lpstr>IMPOSTA DI SUCCESSIONE - ESENZIONI</vt:lpstr>
      <vt:lpstr>NON RIPORTABILITÀ DELLE PERDITE</vt:lpstr>
      <vt:lpstr>Presentazione standard di PowerPoint</vt:lpstr>
      <vt:lpstr>FUSIONE SCISSIONE E TRASFORMAZIONE IN SOCIETÀ SEMPLICE</vt:lpstr>
      <vt:lpstr>FUSIONE SCISSIONE E TRASFORMAZIONE DA SOCIETÀ SEMPLICE</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Fabrizio Vedana</cp:lastModifiedBy>
  <cp:revision>48</cp:revision>
  <cp:lastPrinted>2023-05-29T06:42:27Z</cp:lastPrinted>
  <dcterms:created xsi:type="dcterms:W3CDTF">2023-05-26T07:57:37Z</dcterms:created>
  <dcterms:modified xsi:type="dcterms:W3CDTF">2023-05-29T06:42:49Z</dcterms:modified>
</cp:coreProperties>
</file>