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83" r:id="rId3"/>
    <p:sldId id="384" r:id="rId4"/>
    <p:sldId id="385" r:id="rId5"/>
    <p:sldId id="421" r:id="rId6"/>
    <p:sldId id="420" r:id="rId7"/>
    <p:sldId id="416" r:id="rId8"/>
    <p:sldId id="410" r:id="rId9"/>
  </p:sldIdLst>
  <p:sldSz cx="12192000" cy="6858000"/>
  <p:notesSz cx="6792913" cy="99250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1D26A-57BC-507B-3CBD-0EA384701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774E199-B083-CD24-8D4C-840FD1E7D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D4290E-C015-1103-CC50-0518BCF6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8F1F4D-D1BF-A454-540D-B029160B3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A83AFE-123F-84FD-63FE-3E4F7DBC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89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EE3F3-D1A3-420B-A034-672CB7ED3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627908-B8A1-CD92-AB6D-CF3486E5D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A087DE-7DC4-6CF1-C28E-8119E5ED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5CA92D-ED25-3608-098A-9EBC31C2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EF7729-5B67-5CEE-DD70-02751647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69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449A7E-84F6-4468-C4EC-83683905F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E7BDF1-4AF1-51F5-8215-842484884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5A8B72-B190-8D50-F74F-779B0456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7A3545-495C-0143-9629-04D46B52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8002E9-72E7-A376-A646-FC3EDCFCD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79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7A080A-E16B-60FF-AF89-375E3E97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F9DB87-057B-4208-5C6C-A81AD77D8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5E7551-D17C-0B30-FF08-29721F2C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9BA9E3-4668-DA0F-5BA1-2E9CE24E8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491D6A-A844-DC41-2068-D40B7FBAE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15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DB370A-3DC0-2875-BCC8-08916CEE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0C7DE5-AAF2-E385-BB4F-94523E142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CCD351-EF17-744F-EA4F-9210E015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95F9C9-413F-5322-F4C8-EE9A3326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BAD31D-EF71-B2EB-C9F6-5D6EDDBD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22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41C17B-48D9-9657-3E90-7386CAA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367302-9F13-B94F-8949-E39775500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6D3E69-0332-DC68-8BF2-A5E887DCF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F81361-D755-731C-A64E-8847C140F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5DB553-E1A8-7221-9286-FB411460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C9828E-191A-8D1C-1491-64D639F2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17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2C9514-E9B7-B026-EBCF-67EC6CDB5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CCCF23-336A-E4A1-E92C-47AA4A979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1227CC1-2611-C520-8184-EC026601F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BED47E3-B20F-F359-8341-BEC7C9619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2886C69-34E9-C3A8-0329-D9A237C4A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28D30C1-5A5B-F5FC-4E0C-E2501AFF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A9CA070-E84D-E0FC-31F8-7064765ED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1AA9819-1D35-1441-6AC6-9DF8B0518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19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262BF-46D3-D451-ECD6-FDBCBEC9D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5BE8756-5067-EFB5-78AB-32F03718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784FB8B-CC26-C299-9A10-443DA71F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8A2137-45EC-1623-A315-33211044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80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BE8B6A-B35E-7A26-E689-A61B3E19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75CD7D9-6E5F-47AD-85A4-FC0B9448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2AC6CA1-D32F-A6AC-35CE-7B2EFD12E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81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8356C4-917C-B52B-3AE1-1F6C8756C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F621BE-9069-0B7A-D900-3AD6F43FC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6431D5-DBBB-23E3-CD5F-BA3A40CF8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C5BE80-DD68-1A2B-BF7D-9DC26B57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2DDDA9-E161-AEE1-50FD-D3F09D4EA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EDFCC1-5FF6-8A9E-48A1-965772367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98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617BD6-2E01-95D8-E84A-675B23DA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AB5DD19-BFAD-4051-C4D3-18534B0D0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39400B-8F67-A977-8EFA-8704C0050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7BE7D6-0CE7-54E0-4096-D60F77D54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FAEB33-507C-7101-19E8-F9418B3F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492CBC-DFE5-BB18-5B26-769318C24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92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CBDCCC5-A6F8-4460-82BC-0E30ABA1F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F777EE-99F0-14BB-3816-23369AD6B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1CD3A4-EFE7-37DA-7633-FEAD3D55E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EB4E-E0B8-45B1-9828-1C23EDEC25C1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B38BF5-AA98-29D5-BCDC-8E75938CD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68C3C4-13C2-336C-4357-24163A5C6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70F6B-1081-4BC7-9A25-76604EB74F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80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9B299-A422-4991-AA23-4269F9D2D3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LA SUCCESSIONE BERLUSCONI:</a:t>
            </a:r>
            <a:b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(alcuni) PROFILI FISCALI</a:t>
            </a:r>
            <a:b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4BAACE-C914-4672-9A9E-1C985F3A9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5276"/>
            <a:ext cx="9144000" cy="162180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Avv. Thomas Tassani</a:t>
            </a:r>
          </a:p>
          <a:p>
            <a:pPr>
              <a:lnSpc>
                <a:spcPct val="110000"/>
              </a:lnSpc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Ordinario di Diritto Tributario Università di Bologna</a:t>
            </a:r>
          </a:p>
          <a:p>
            <a:pPr>
              <a:lnSpc>
                <a:spcPct val="11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LEXJUS SINACTA MILANO BOLOGNA</a:t>
            </a:r>
          </a:p>
          <a:p>
            <a:pPr>
              <a:lnSpc>
                <a:spcPct val="11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t.tassani@lslex.com</a:t>
            </a:r>
          </a:p>
          <a:p>
            <a:pPr>
              <a:lnSpc>
                <a:spcPct val="110000"/>
              </a:lnSpc>
            </a:pPr>
            <a:endParaRPr lang="it-IT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1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F258B8-753A-432A-A6D3-6D2236F7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1. LEGATI E ONERI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369ED-E087-4CAF-A68F-D161D34AC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valore globale netto dell’asse ereditario è costituito dalla differenza tra il valore dei beni e diritti che compongono l’asse e l’ammontare delle passività deducibili e degli oneri (art. 8, comma 1, TUS)</a:t>
            </a:r>
          </a:p>
          <a:p>
            <a:pPr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legati di genere non sono in senso stretto una «passività ereditaria»</a:t>
            </a:r>
          </a:p>
          <a:p>
            <a:pPr>
              <a:lnSpc>
                <a:spcPct val="100000"/>
              </a:lnSpc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econdo prassi ADE quindi non deducibili ai fini di determinare la base imponibile su cui gli eredi devono pagare le imposte</a:t>
            </a:r>
          </a:p>
          <a:p>
            <a:pPr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 eventualmente tassabili in capo ai legatari</a:t>
            </a:r>
          </a:p>
          <a:p>
            <a:pPr>
              <a:lnSpc>
                <a:spcPct val="100000"/>
              </a:lnSpc>
            </a:pP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822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DE57DE-6C4B-AEB6-D532-16062DF3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009F76-8088-F1BC-2AE1-48C445DF3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Legato in denaro a favore di MF 100 milioni</a:t>
            </a:r>
          </a:p>
          <a:p>
            <a:r>
              <a:rPr lang="it-IT" dirty="0"/>
              <a:t>Legato in denaro a favore di PB 100 milioni</a:t>
            </a:r>
          </a:p>
          <a:p>
            <a:r>
              <a:rPr lang="it-IT" dirty="0"/>
              <a:t>Legato in denaro a favore di MDU 30 milioni</a:t>
            </a:r>
          </a:p>
          <a:p>
            <a:endParaRPr lang="it-IT" dirty="0"/>
          </a:p>
          <a:p>
            <a:r>
              <a:rPr lang="it-IT" dirty="0"/>
              <a:t>Base imponibile su cui calcolare imposta successione dovuta dagli eredi al lordo di tali somme</a:t>
            </a:r>
          </a:p>
          <a:p>
            <a:r>
              <a:rPr lang="it-IT" dirty="0"/>
              <a:t>I singoli legati autonomamente tassati in capo ai legatari</a:t>
            </a:r>
          </a:p>
        </p:txBody>
      </p:sp>
    </p:spTree>
    <p:extLst>
      <p:ext uri="{BB962C8B-B14F-4D97-AF65-F5344CB8AC3E}">
        <p14:creationId xmlns:p14="http://schemas.microsoft.com/office/powerpoint/2010/main" val="345397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0D3A52-1716-C088-8A53-519609E9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51D226-2CC0-4FCF-2DE8-B3FDB4EA9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8, comma 3, TUSD: «il valore … delle quote ereditarie è determinato al netto dei legati e degli altri oneri che le gravano»; «il valore dei legati» è determinato «al netto degli oneri di cui sono gravati»</a:t>
            </a:r>
          </a:p>
          <a:p>
            <a:r>
              <a:rPr lang="it-IT" dirty="0"/>
              <a:t>Art. 53 Cost.</a:t>
            </a:r>
          </a:p>
          <a:p>
            <a:r>
              <a:rPr lang="it-IT" dirty="0"/>
              <a:t>Circolare n. 19 del 6/7/2023 e modificato il modello di dichiarazione e le istruzioni</a:t>
            </a:r>
          </a:p>
          <a:p>
            <a:r>
              <a:rPr lang="it-IT" dirty="0"/>
              <a:t>Questione risolta?</a:t>
            </a:r>
          </a:p>
        </p:txBody>
      </p:sp>
    </p:spTree>
    <p:extLst>
      <p:ext uri="{BB962C8B-B14F-4D97-AF65-F5344CB8AC3E}">
        <p14:creationId xmlns:p14="http://schemas.microsoft.com/office/powerpoint/2010/main" val="44998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F258B8-753A-432A-A6D3-6D2236F7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2. TRASFERIMENTO QUOTE SOCIETARIE</a:t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(art. 3, 4-</a:t>
            </a:r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ter,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TUS)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369ED-E087-4CAF-A68F-D161D34AC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Esenzione per i trasferimenti a favore di discendenti e coniuge </a:t>
            </a:r>
          </a:p>
          <a:p>
            <a:pPr>
              <a:lnSpc>
                <a:spcPct val="100000"/>
              </a:lnSpc>
            </a:pP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Aventi ad oggetto aziende, quote sociali e azioni</a:t>
            </a:r>
          </a:p>
          <a:p>
            <a:pPr>
              <a:lnSpc>
                <a:spcPct val="100000"/>
              </a:lnSpc>
            </a:pP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la partecipazione consente di acquisire o integrare il controllo 2359, primo comma, n. 1 c.c. (maggioranza voti assemblea ordinaria)</a:t>
            </a:r>
          </a:p>
          <a:p>
            <a:pPr>
              <a:lnSpc>
                <a:spcPct val="100000"/>
              </a:lnSpc>
            </a:pP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gli aventi causa proseguono attività impresa per un periodo non inferiore ai cinque anni rendendo apposito trasferimento</a:t>
            </a:r>
          </a:p>
          <a:p>
            <a:pPr>
              <a:lnSpc>
                <a:spcPct val="100000"/>
              </a:lnSpc>
            </a:pP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0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0A129-1277-2E75-09C0-EEEA1D91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Applicazione della disposizione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6098C2-AF73-392C-8744-43C737B7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Controllo riferito a società di capitali</a:t>
            </a:r>
          </a:p>
          <a:p>
            <a:r>
              <a:rPr lang="it-IT" dirty="0"/>
              <a:t>Per società di persone mera titolarità</a:t>
            </a:r>
          </a:p>
          <a:p>
            <a:r>
              <a:rPr lang="it-IT" dirty="0"/>
              <a:t>Periodo di cinque anni per controllo/titolarità della quota oppure per esercizio impresa nel solo caso di trasferimento azienda</a:t>
            </a:r>
          </a:p>
          <a:p>
            <a:r>
              <a:rPr lang="it-IT" dirty="0"/>
              <a:t>Altre problematiche ...</a:t>
            </a:r>
          </a:p>
        </p:txBody>
      </p:sp>
    </p:spTree>
    <p:extLst>
      <p:ext uri="{BB962C8B-B14F-4D97-AF65-F5344CB8AC3E}">
        <p14:creationId xmlns:p14="http://schemas.microsoft.com/office/powerpoint/2010/main" val="240684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891656-30E1-0E38-E05C-B0A852799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Nuovo orientamento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E07ED6-619F-A681-4DBE-5C626281E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Ris</a:t>
            </a:r>
            <a:r>
              <a:rPr lang="it-IT" dirty="0"/>
              <a:t> ADE 552/21 e Cass. 6082/2023: necessario che le quote societarie siano idonee a garantire il controllo di una impresa/azienda </a:t>
            </a:r>
          </a:p>
          <a:p>
            <a:endParaRPr lang="it-IT" dirty="0"/>
          </a:p>
          <a:p>
            <a:r>
              <a:rPr lang="it-IT" dirty="0"/>
              <a:t>Perché l’agevolazione sarebbe limitata alle sole società che svolgono (anche indirettamente?) attività d’impresa</a:t>
            </a:r>
          </a:p>
          <a:p>
            <a:endParaRPr lang="it-IT" dirty="0"/>
          </a:p>
          <a:p>
            <a:r>
              <a:rPr lang="it-IT" dirty="0"/>
              <a:t>Problema per società semplici – società holding</a:t>
            </a:r>
          </a:p>
        </p:txBody>
      </p:sp>
    </p:spTree>
    <p:extLst>
      <p:ext uri="{BB962C8B-B14F-4D97-AF65-F5344CB8AC3E}">
        <p14:creationId xmlns:p14="http://schemas.microsoft.com/office/powerpoint/2010/main" val="321825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867C7-34D5-FAE1-7F5E-803C709A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" name="Segnaposto contenuto 8" descr="Immagine che contiene testo, schermata, linea, diagramma&#10;&#10;Descrizione generata automaticamente">
            <a:extLst>
              <a:ext uri="{FF2B5EF4-FFF2-40B4-BE49-F238E27FC236}">
                <a16:creationId xmlns:a16="http://schemas.microsoft.com/office/drawing/2014/main" id="{EB0001DF-E6CC-C64E-0B3E-4AEA88235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61" y="447332"/>
            <a:ext cx="11058320" cy="6288967"/>
          </a:xfrm>
        </p:spPr>
      </p:pic>
    </p:spTree>
    <p:extLst>
      <p:ext uri="{BB962C8B-B14F-4D97-AF65-F5344CB8AC3E}">
        <p14:creationId xmlns:p14="http://schemas.microsoft.com/office/powerpoint/2010/main" val="2260719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LA SUCCESSIONE BERLUSCONI: (alcuni) PROFILI FISCALI </vt:lpstr>
      <vt:lpstr>1. LEGATI E ONERI</vt:lpstr>
      <vt:lpstr>Esempio</vt:lpstr>
      <vt:lpstr>Soluzione</vt:lpstr>
      <vt:lpstr>2. TRASFERIMENTO QUOTE SOCIETARIE (art. 3, 4-ter, TUS)</vt:lpstr>
      <vt:lpstr>Applicazione della disposizione </vt:lpstr>
      <vt:lpstr>Nuovo orientamento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SUCCESSIONE BERLUSCONI PROFILI FISCALI</dc:title>
  <dc:creator>Thomas Tassani</dc:creator>
  <cp:lastModifiedBy>Fabrizio Vedana</cp:lastModifiedBy>
  <cp:revision>2</cp:revision>
  <cp:lastPrinted>2023-09-29T07:56:09Z</cp:lastPrinted>
  <dcterms:created xsi:type="dcterms:W3CDTF">2023-09-28T08:22:44Z</dcterms:created>
  <dcterms:modified xsi:type="dcterms:W3CDTF">2023-09-29T07:59:35Z</dcterms:modified>
</cp:coreProperties>
</file>