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434" r:id="rId5"/>
    <p:sldId id="2411" r:id="rId6"/>
    <p:sldId id="2424" r:id="rId7"/>
    <p:sldId id="2426" r:id="rId8"/>
    <p:sldId id="2436" r:id="rId9"/>
    <p:sldId id="2412" r:id="rId10"/>
    <p:sldId id="2413" r:id="rId11"/>
    <p:sldId id="2414" r:id="rId12"/>
    <p:sldId id="2416" r:id="rId13"/>
    <p:sldId id="2422" r:id="rId14"/>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1" autoAdjust="0"/>
    <p:restoredTop sz="94660"/>
  </p:normalViewPr>
  <p:slideViewPr>
    <p:cSldViewPr snapToGrid="0">
      <p:cViewPr varScale="1">
        <p:scale>
          <a:sx n="112" d="100"/>
          <a:sy n="112" d="100"/>
        </p:scale>
        <p:origin x="55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eo Caddeo" userId="8f1a4524-a121-40e6-bd13-714b6ceb7c3d" providerId="ADAL" clId="{E129B709-9F41-4900-B6AB-E0A64A9DF084}"/>
    <pc:docChg chg="delSld modSld">
      <pc:chgData name="Matteo Caddeo" userId="8f1a4524-a121-40e6-bd13-714b6ceb7c3d" providerId="ADAL" clId="{E129B709-9F41-4900-B6AB-E0A64A9DF084}" dt="2023-10-30T10:00:12.558" v="198" actId="47"/>
      <pc:docMkLst>
        <pc:docMk/>
      </pc:docMkLst>
      <pc:sldChg chg="del">
        <pc:chgData name="Matteo Caddeo" userId="8f1a4524-a121-40e6-bd13-714b6ceb7c3d" providerId="ADAL" clId="{E129B709-9F41-4900-B6AB-E0A64A9DF084}" dt="2023-10-30T09:57:49.301" v="0" actId="47"/>
        <pc:sldMkLst>
          <pc:docMk/>
          <pc:sldMk cId="1965208384" sldId="258"/>
        </pc:sldMkLst>
      </pc:sldChg>
      <pc:sldChg chg="del">
        <pc:chgData name="Matteo Caddeo" userId="8f1a4524-a121-40e6-bd13-714b6ceb7c3d" providerId="ADAL" clId="{E129B709-9F41-4900-B6AB-E0A64A9DF084}" dt="2023-10-30T10:00:11.295" v="197" actId="47"/>
        <pc:sldMkLst>
          <pc:docMk/>
          <pc:sldMk cId="4239190028" sldId="2415"/>
        </pc:sldMkLst>
      </pc:sldChg>
      <pc:sldChg chg="del">
        <pc:chgData name="Matteo Caddeo" userId="8f1a4524-a121-40e6-bd13-714b6ceb7c3d" providerId="ADAL" clId="{E129B709-9F41-4900-B6AB-E0A64A9DF084}" dt="2023-10-30T10:00:12.558" v="198" actId="47"/>
        <pc:sldMkLst>
          <pc:docMk/>
          <pc:sldMk cId="2440251390" sldId="2417"/>
        </pc:sldMkLst>
      </pc:sldChg>
      <pc:sldChg chg="del">
        <pc:chgData name="Matteo Caddeo" userId="8f1a4524-a121-40e6-bd13-714b6ceb7c3d" providerId="ADAL" clId="{E129B709-9F41-4900-B6AB-E0A64A9DF084}" dt="2023-10-30T10:00:01.801" v="187" actId="47"/>
        <pc:sldMkLst>
          <pc:docMk/>
          <pc:sldMk cId="2990201055" sldId="2420"/>
        </pc:sldMkLst>
      </pc:sldChg>
      <pc:sldChg chg="del">
        <pc:chgData name="Matteo Caddeo" userId="8f1a4524-a121-40e6-bd13-714b6ceb7c3d" providerId="ADAL" clId="{E129B709-9F41-4900-B6AB-E0A64A9DF084}" dt="2023-10-30T10:00:07.654" v="193" actId="47"/>
        <pc:sldMkLst>
          <pc:docMk/>
          <pc:sldMk cId="2059051728" sldId="2421"/>
        </pc:sldMkLst>
      </pc:sldChg>
      <pc:sldChg chg="modSp mod">
        <pc:chgData name="Matteo Caddeo" userId="8f1a4524-a121-40e6-bd13-714b6ceb7c3d" providerId="ADAL" clId="{E129B709-9F41-4900-B6AB-E0A64A9DF084}" dt="2023-10-30T09:59:45.272" v="184" actId="20577"/>
        <pc:sldMkLst>
          <pc:docMk/>
          <pc:sldMk cId="870787392" sldId="2424"/>
        </pc:sldMkLst>
        <pc:spChg chg="mod">
          <ac:chgData name="Matteo Caddeo" userId="8f1a4524-a121-40e6-bd13-714b6ceb7c3d" providerId="ADAL" clId="{E129B709-9F41-4900-B6AB-E0A64A9DF084}" dt="2023-10-30T09:59:45.272" v="184" actId="20577"/>
          <ac:spMkLst>
            <pc:docMk/>
            <pc:sldMk cId="870787392" sldId="2424"/>
            <ac:spMk id="17" creationId="{37D23809-DDE2-4D89-BD70-1290BF67DF8B}"/>
          </ac:spMkLst>
        </pc:spChg>
      </pc:sldChg>
      <pc:sldChg chg="del">
        <pc:chgData name="Matteo Caddeo" userId="8f1a4524-a121-40e6-bd13-714b6ceb7c3d" providerId="ADAL" clId="{E129B709-9F41-4900-B6AB-E0A64A9DF084}" dt="2023-10-30T09:59:50.686" v="185" actId="47"/>
        <pc:sldMkLst>
          <pc:docMk/>
          <pc:sldMk cId="417060197" sldId="2427"/>
        </pc:sldMkLst>
      </pc:sldChg>
      <pc:sldChg chg="del">
        <pc:chgData name="Matteo Caddeo" userId="8f1a4524-a121-40e6-bd13-714b6ceb7c3d" providerId="ADAL" clId="{E129B709-9F41-4900-B6AB-E0A64A9DF084}" dt="2023-10-30T10:00:05.954" v="190" actId="47"/>
        <pc:sldMkLst>
          <pc:docMk/>
          <pc:sldMk cId="1021535905" sldId="2429"/>
        </pc:sldMkLst>
      </pc:sldChg>
      <pc:sldChg chg="del">
        <pc:chgData name="Matteo Caddeo" userId="8f1a4524-a121-40e6-bd13-714b6ceb7c3d" providerId="ADAL" clId="{E129B709-9F41-4900-B6AB-E0A64A9DF084}" dt="2023-10-30T10:00:10.190" v="196" actId="47"/>
        <pc:sldMkLst>
          <pc:docMk/>
          <pc:sldMk cId="2781606239" sldId="2430"/>
        </pc:sldMkLst>
      </pc:sldChg>
      <pc:sldChg chg="del">
        <pc:chgData name="Matteo Caddeo" userId="8f1a4524-a121-40e6-bd13-714b6ceb7c3d" providerId="ADAL" clId="{E129B709-9F41-4900-B6AB-E0A64A9DF084}" dt="2023-10-30T10:00:04.846" v="188" actId="47"/>
        <pc:sldMkLst>
          <pc:docMk/>
          <pc:sldMk cId="1251442794" sldId="2431"/>
        </pc:sldMkLst>
      </pc:sldChg>
      <pc:sldChg chg="del">
        <pc:chgData name="Matteo Caddeo" userId="8f1a4524-a121-40e6-bd13-714b6ceb7c3d" providerId="ADAL" clId="{E129B709-9F41-4900-B6AB-E0A64A9DF084}" dt="2023-10-30T10:00:06.590" v="191" actId="47"/>
        <pc:sldMkLst>
          <pc:docMk/>
          <pc:sldMk cId="2642170405" sldId="2432"/>
        </pc:sldMkLst>
      </pc:sldChg>
      <pc:sldChg chg="del">
        <pc:chgData name="Matteo Caddeo" userId="8f1a4524-a121-40e6-bd13-714b6ceb7c3d" providerId="ADAL" clId="{E129B709-9F41-4900-B6AB-E0A64A9DF084}" dt="2023-10-30T10:00:07.094" v="192" actId="47"/>
        <pc:sldMkLst>
          <pc:docMk/>
          <pc:sldMk cId="725911334" sldId="2433"/>
        </pc:sldMkLst>
      </pc:sldChg>
      <pc:sldChg chg="del">
        <pc:chgData name="Matteo Caddeo" userId="8f1a4524-a121-40e6-bd13-714b6ceb7c3d" providerId="ADAL" clId="{E129B709-9F41-4900-B6AB-E0A64A9DF084}" dt="2023-10-30T09:59:59.939" v="186" actId="47"/>
        <pc:sldMkLst>
          <pc:docMk/>
          <pc:sldMk cId="314702669" sldId="2435"/>
        </pc:sldMkLst>
      </pc:sldChg>
      <pc:sldChg chg="del">
        <pc:chgData name="Matteo Caddeo" userId="8f1a4524-a121-40e6-bd13-714b6ceb7c3d" providerId="ADAL" clId="{E129B709-9F41-4900-B6AB-E0A64A9DF084}" dt="2023-10-30T10:00:05.512" v="189" actId="47"/>
        <pc:sldMkLst>
          <pc:docMk/>
          <pc:sldMk cId="2233323914" sldId="2438"/>
        </pc:sldMkLst>
      </pc:sldChg>
      <pc:sldChg chg="del">
        <pc:chgData name="Matteo Caddeo" userId="8f1a4524-a121-40e6-bd13-714b6ceb7c3d" providerId="ADAL" clId="{E129B709-9F41-4900-B6AB-E0A64A9DF084}" dt="2023-10-30T10:00:08.575" v="194" actId="47"/>
        <pc:sldMkLst>
          <pc:docMk/>
          <pc:sldMk cId="4017373240" sldId="2439"/>
        </pc:sldMkLst>
      </pc:sldChg>
      <pc:sldChg chg="del">
        <pc:chgData name="Matteo Caddeo" userId="8f1a4524-a121-40e6-bd13-714b6ceb7c3d" providerId="ADAL" clId="{E129B709-9F41-4900-B6AB-E0A64A9DF084}" dt="2023-10-30T10:00:09.359" v="195" actId="47"/>
        <pc:sldMkLst>
          <pc:docMk/>
          <pc:sldMk cId="4005369698" sldId="2444"/>
        </pc:sldMkLst>
      </pc:sldChg>
      <pc:sldMasterChg chg="delSldLayout">
        <pc:chgData name="Matteo Caddeo" userId="8f1a4524-a121-40e6-bd13-714b6ceb7c3d" providerId="ADAL" clId="{E129B709-9F41-4900-B6AB-E0A64A9DF084}" dt="2023-10-30T10:00:12.558" v="198" actId="47"/>
        <pc:sldMasterMkLst>
          <pc:docMk/>
          <pc:sldMasterMk cId="1958247799" sldId="2147483648"/>
        </pc:sldMasterMkLst>
        <pc:sldLayoutChg chg="del">
          <pc:chgData name="Matteo Caddeo" userId="8f1a4524-a121-40e6-bd13-714b6ceb7c3d" providerId="ADAL" clId="{E129B709-9F41-4900-B6AB-E0A64A9DF084}" dt="2023-10-30T10:00:12.558" v="198" actId="47"/>
          <pc:sldLayoutMkLst>
            <pc:docMk/>
            <pc:sldMasterMk cId="1958247799" sldId="2147483648"/>
            <pc:sldLayoutMk cId="2378181499" sldId="2147483662"/>
          </pc:sldLayoutMkLst>
        </pc:sldLayoutChg>
      </pc:sldMasterChg>
    </pc:docChg>
  </pc:docChgLst>
  <pc:docChgLst>
    <pc:chgData name="Matteo Caddeo" userId="8f1a4524-a121-40e6-bd13-714b6ceb7c3d" providerId="ADAL" clId="{2F0A9EFA-DCE3-4CB2-8FE4-FEE5CB2AE484}"/>
    <pc:docChg chg="delSld modSld">
      <pc:chgData name="Matteo Caddeo" userId="8f1a4524-a121-40e6-bd13-714b6ceb7c3d" providerId="ADAL" clId="{2F0A9EFA-DCE3-4CB2-8FE4-FEE5CB2AE484}" dt="2023-05-22T09:51:03.727" v="48" actId="2696"/>
      <pc:docMkLst>
        <pc:docMk/>
      </pc:docMkLst>
      <pc:sldChg chg="modSp mod">
        <pc:chgData name="Matteo Caddeo" userId="8f1a4524-a121-40e6-bd13-714b6ceb7c3d" providerId="ADAL" clId="{2F0A9EFA-DCE3-4CB2-8FE4-FEE5CB2AE484}" dt="2023-05-22T09:45:08.134" v="34" actId="20577"/>
        <pc:sldMkLst>
          <pc:docMk/>
          <pc:sldMk cId="2275821594" sldId="2422"/>
        </pc:sldMkLst>
        <pc:spChg chg="mod">
          <ac:chgData name="Matteo Caddeo" userId="8f1a4524-a121-40e6-bd13-714b6ceb7c3d" providerId="ADAL" clId="{2F0A9EFA-DCE3-4CB2-8FE4-FEE5CB2AE484}" dt="2023-05-22T09:45:08.134" v="34" actId="20577"/>
          <ac:spMkLst>
            <pc:docMk/>
            <pc:sldMk cId="2275821594" sldId="2422"/>
            <ac:spMk id="5" creationId="{087B27C4-2061-49B3-948A-492911BE7011}"/>
          </ac:spMkLst>
        </pc:spChg>
      </pc:sldChg>
      <pc:sldChg chg="modSp mod">
        <pc:chgData name="Matteo Caddeo" userId="8f1a4524-a121-40e6-bd13-714b6ceb7c3d" providerId="ADAL" clId="{2F0A9EFA-DCE3-4CB2-8FE4-FEE5CB2AE484}" dt="2023-05-22T09:50:06.976" v="44" actId="6549"/>
        <pc:sldMkLst>
          <pc:docMk/>
          <pc:sldMk cId="1251442794" sldId="2431"/>
        </pc:sldMkLst>
        <pc:spChg chg="mod">
          <ac:chgData name="Matteo Caddeo" userId="8f1a4524-a121-40e6-bd13-714b6ceb7c3d" providerId="ADAL" clId="{2F0A9EFA-DCE3-4CB2-8FE4-FEE5CB2AE484}" dt="2023-05-22T09:50:06.976" v="44" actId="6549"/>
          <ac:spMkLst>
            <pc:docMk/>
            <pc:sldMk cId="1251442794" sldId="2431"/>
            <ac:spMk id="4" creationId="{7C5DB217-1A00-445C-896F-DBFC53C11E08}"/>
          </ac:spMkLst>
        </pc:spChg>
      </pc:sldChg>
      <pc:sldChg chg="del">
        <pc:chgData name="Matteo Caddeo" userId="8f1a4524-a121-40e6-bd13-714b6ceb7c3d" providerId="ADAL" clId="{2F0A9EFA-DCE3-4CB2-8FE4-FEE5CB2AE484}" dt="2023-05-22T09:51:03.727" v="48" actId="2696"/>
        <pc:sldMkLst>
          <pc:docMk/>
          <pc:sldMk cId="4246166971" sldId="2437"/>
        </pc:sldMkLst>
      </pc:sldChg>
      <pc:sldChg chg="del">
        <pc:chgData name="Matteo Caddeo" userId="8f1a4524-a121-40e6-bd13-714b6ceb7c3d" providerId="ADAL" clId="{2F0A9EFA-DCE3-4CB2-8FE4-FEE5CB2AE484}" dt="2023-05-22T09:50:48.884" v="45" actId="2696"/>
        <pc:sldMkLst>
          <pc:docMk/>
          <pc:sldMk cId="2018928400" sldId="2441"/>
        </pc:sldMkLst>
      </pc:sldChg>
      <pc:sldChg chg="del">
        <pc:chgData name="Matteo Caddeo" userId="8f1a4524-a121-40e6-bd13-714b6ceb7c3d" providerId="ADAL" clId="{2F0A9EFA-DCE3-4CB2-8FE4-FEE5CB2AE484}" dt="2023-05-22T09:50:52.608" v="46" actId="2696"/>
        <pc:sldMkLst>
          <pc:docMk/>
          <pc:sldMk cId="3973135652" sldId="2442"/>
        </pc:sldMkLst>
      </pc:sldChg>
      <pc:sldChg chg="del">
        <pc:chgData name="Matteo Caddeo" userId="8f1a4524-a121-40e6-bd13-714b6ceb7c3d" providerId="ADAL" clId="{2F0A9EFA-DCE3-4CB2-8FE4-FEE5CB2AE484}" dt="2023-05-22T09:51:00.372" v="47" actId="2696"/>
        <pc:sldMkLst>
          <pc:docMk/>
          <pc:sldMk cId="3652418636" sldId="244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B100033-85B5-46C1-BE01-8AE1788E0B79}" type="datetimeFigureOut">
              <a:rPr lang="it-IT" smtClean="0"/>
              <a:t>30/10/2023</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1CCB8E01-4158-4047-A258-72152658A2CC}" type="slidenum">
              <a:rPr lang="it-IT" smtClean="0"/>
              <a:t>‹N›</a:t>
            </a:fld>
            <a:endParaRPr lang="it-IT"/>
          </a:p>
        </p:txBody>
      </p:sp>
    </p:spTree>
    <p:extLst>
      <p:ext uri="{BB962C8B-B14F-4D97-AF65-F5344CB8AC3E}">
        <p14:creationId xmlns:p14="http://schemas.microsoft.com/office/powerpoint/2010/main" val="5605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780B3E-E1E2-A01C-162E-45343A5E3704}"/>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AB6ADCB4-1DA6-EDB5-C004-1C1B46B840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F531F0F-D983-99EA-E306-C7782F2BCB8A}"/>
              </a:ext>
            </a:extLst>
          </p:cNvPr>
          <p:cNvSpPr>
            <a:spLocks noGrp="1"/>
          </p:cNvSpPr>
          <p:nvPr>
            <p:ph type="dt" sz="half" idx="10"/>
          </p:nvPr>
        </p:nvSpPr>
        <p:spPr/>
        <p:txBody>
          <a:bodyPr/>
          <a:lstStyle/>
          <a:p>
            <a:fld id="{B025A28D-A9C8-4F86-B464-E580FE0195E7}" type="datetimeFigureOut">
              <a:rPr lang="it-IT" smtClean="0"/>
              <a:t>30/10/2023</a:t>
            </a:fld>
            <a:endParaRPr lang="it-IT"/>
          </a:p>
        </p:txBody>
      </p:sp>
      <p:sp>
        <p:nvSpPr>
          <p:cNvPr id="5" name="Segnaposto piè di pagina 4">
            <a:extLst>
              <a:ext uri="{FF2B5EF4-FFF2-40B4-BE49-F238E27FC236}">
                <a16:creationId xmlns:a16="http://schemas.microsoft.com/office/drawing/2014/main" id="{97742741-CBE1-1A90-5BCE-C0D785B7ED9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C59B723-1ADD-B0BA-5016-D319DA750CE7}"/>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2135327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60251D-49E2-5120-320C-BF956F66B9D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4B75774-633A-95F7-1667-0A6A1F1B159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49094E0-674C-160C-52BD-42C26B17BAAB}"/>
              </a:ext>
            </a:extLst>
          </p:cNvPr>
          <p:cNvSpPr>
            <a:spLocks noGrp="1"/>
          </p:cNvSpPr>
          <p:nvPr>
            <p:ph type="dt" sz="half" idx="10"/>
          </p:nvPr>
        </p:nvSpPr>
        <p:spPr/>
        <p:txBody>
          <a:bodyPr/>
          <a:lstStyle/>
          <a:p>
            <a:fld id="{B025A28D-A9C8-4F86-B464-E580FE0195E7}" type="datetimeFigureOut">
              <a:rPr lang="it-IT" smtClean="0"/>
              <a:t>30/10/2023</a:t>
            </a:fld>
            <a:endParaRPr lang="it-IT"/>
          </a:p>
        </p:txBody>
      </p:sp>
      <p:sp>
        <p:nvSpPr>
          <p:cNvPr id="5" name="Segnaposto piè di pagina 4">
            <a:extLst>
              <a:ext uri="{FF2B5EF4-FFF2-40B4-BE49-F238E27FC236}">
                <a16:creationId xmlns:a16="http://schemas.microsoft.com/office/drawing/2014/main" id="{016C7522-43AE-9228-0A0B-6D4C1F5DB6A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D762C6B-3408-6941-BD34-3A8967432689}"/>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2844354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9115916-9CDE-0BD6-5438-66FBF178F45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45A34FC-5DCE-3C64-6ABE-7685B5A33115}"/>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3E26BA7-A694-A7D0-5311-DEEA1D38D804}"/>
              </a:ext>
            </a:extLst>
          </p:cNvPr>
          <p:cNvSpPr>
            <a:spLocks noGrp="1"/>
          </p:cNvSpPr>
          <p:nvPr>
            <p:ph type="dt" sz="half" idx="10"/>
          </p:nvPr>
        </p:nvSpPr>
        <p:spPr/>
        <p:txBody>
          <a:bodyPr/>
          <a:lstStyle/>
          <a:p>
            <a:fld id="{B025A28D-A9C8-4F86-B464-E580FE0195E7}" type="datetimeFigureOut">
              <a:rPr lang="it-IT" smtClean="0"/>
              <a:t>30/10/2023</a:t>
            </a:fld>
            <a:endParaRPr lang="it-IT"/>
          </a:p>
        </p:txBody>
      </p:sp>
      <p:sp>
        <p:nvSpPr>
          <p:cNvPr id="5" name="Segnaposto piè di pagina 4">
            <a:extLst>
              <a:ext uri="{FF2B5EF4-FFF2-40B4-BE49-F238E27FC236}">
                <a16:creationId xmlns:a16="http://schemas.microsoft.com/office/drawing/2014/main" id="{E8592C8C-6601-06B6-A23F-EE50EFADDE9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E4BFC74-FD91-024E-D062-8A15637B2E10}"/>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3605827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fondo Scuro titolo bianco">
    <p:spTree>
      <p:nvGrpSpPr>
        <p:cNvPr id="1" name=""/>
        <p:cNvGrpSpPr/>
        <p:nvPr/>
      </p:nvGrpSpPr>
      <p:grpSpPr>
        <a:xfrm>
          <a:off x="0" y="0"/>
          <a:ext cx="0" cy="0"/>
          <a:chOff x="0" y="0"/>
          <a:chExt cx="0" cy="0"/>
        </a:xfrm>
      </p:grpSpPr>
      <p:pic>
        <p:nvPicPr>
          <p:cNvPr id="4" name="Immagine 3" descr="Immagine che contiene testo&#10;&#10;Descrizione generata automaticamente">
            <a:extLst>
              <a:ext uri="{FF2B5EF4-FFF2-40B4-BE49-F238E27FC236}">
                <a16:creationId xmlns:a16="http://schemas.microsoft.com/office/drawing/2014/main" id="{0B62B5D4-E9EF-4CF6-9A0D-C7C88FE3F74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791" b="7791"/>
          <a:stretch/>
        </p:blipFill>
        <p:spPr>
          <a:xfrm>
            <a:off x="0" y="1"/>
            <a:ext cx="12192000" cy="6858000"/>
          </a:xfrm>
          <a:prstGeom prst="rect">
            <a:avLst/>
          </a:prstGeom>
        </p:spPr>
      </p:pic>
      <p:cxnSp>
        <p:nvCxnSpPr>
          <p:cNvPr id="8" name="Connettore diritto 7">
            <a:extLst>
              <a:ext uri="{FF2B5EF4-FFF2-40B4-BE49-F238E27FC236}">
                <a16:creationId xmlns:a16="http://schemas.microsoft.com/office/drawing/2014/main" id="{24EB5913-5CC9-45C0-A484-1EEBFF7BBF3E}"/>
              </a:ext>
            </a:extLst>
          </p:cNvPr>
          <p:cNvCxnSpPr>
            <a:cxnSpLocks/>
          </p:cNvCxnSpPr>
          <p:nvPr userDrawn="1"/>
        </p:nvCxnSpPr>
        <p:spPr>
          <a:xfrm flipH="1">
            <a:off x="1668814" y="6052352"/>
            <a:ext cx="9684987"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a16="http://schemas.microsoft.com/office/drawing/2014/main" id="{15A5B087-61BD-4BF2-8AE5-9CBE89F72BD9}"/>
              </a:ext>
            </a:extLst>
          </p:cNvPr>
          <p:cNvCxnSpPr>
            <a:cxnSpLocks/>
          </p:cNvCxnSpPr>
          <p:nvPr userDrawn="1"/>
        </p:nvCxnSpPr>
        <p:spPr>
          <a:xfrm flipH="1">
            <a:off x="838200" y="6052352"/>
            <a:ext cx="1264470" cy="1270"/>
          </a:xfrm>
          <a:prstGeom prst="line">
            <a:avLst/>
          </a:prstGeom>
          <a:ln w="76200">
            <a:solidFill>
              <a:srgbClr val="00694A"/>
            </a:solidFill>
          </a:ln>
        </p:spPr>
        <p:style>
          <a:lnRef idx="1">
            <a:schemeClr val="accent1"/>
          </a:lnRef>
          <a:fillRef idx="0">
            <a:schemeClr val="accent1"/>
          </a:fillRef>
          <a:effectRef idx="0">
            <a:schemeClr val="accent1"/>
          </a:effectRef>
          <a:fontRef idx="minor">
            <a:schemeClr val="tx1"/>
          </a:fontRef>
        </p:style>
      </p:cxnSp>
      <p:sp>
        <p:nvSpPr>
          <p:cNvPr id="10" name="Rectangle 11">
            <a:extLst>
              <a:ext uri="{FF2B5EF4-FFF2-40B4-BE49-F238E27FC236}">
                <a16:creationId xmlns:a16="http://schemas.microsoft.com/office/drawing/2014/main" id="{C03ADE65-DCD7-44DB-AC10-679282E8CB92}"/>
              </a:ext>
            </a:extLst>
          </p:cNvPr>
          <p:cNvSpPr>
            <a:spLocks/>
          </p:cNvSpPr>
          <p:nvPr userDrawn="1"/>
        </p:nvSpPr>
        <p:spPr bwMode="auto">
          <a:xfrm>
            <a:off x="2597280" y="6455752"/>
            <a:ext cx="8756520" cy="1384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vert="horz" wrap="square" lIns="0" tIns="0" rIns="0" bIns="0" anchor="ctr" anchorCtr="0">
            <a:spAutoFit/>
          </a:bodyPr>
          <a:lstStyle/>
          <a:p>
            <a:pPr algn="r" defTabSz="2286000"/>
            <a:r>
              <a:rPr lang="en-US" sz="900" b="0" i="0" spc="150">
                <a:solidFill>
                  <a:schemeClr val="bg1"/>
                </a:solidFill>
                <a:latin typeface="Poppins" panose="00000500000000000000" pitchFamily="2" charset="0"/>
                <a:ea typeface="Montserrat Light" charset="0"/>
                <a:cs typeface="Poppins" panose="00000500000000000000" pitchFamily="2" charset="0"/>
                <a:sym typeface="Bebas Neue" charset="0"/>
              </a:rPr>
              <a:t>Across Family Advisors</a:t>
            </a:r>
          </a:p>
        </p:txBody>
      </p:sp>
      <p:pic>
        <p:nvPicPr>
          <p:cNvPr id="12" name="Immagine 11">
            <a:extLst>
              <a:ext uri="{FF2B5EF4-FFF2-40B4-BE49-F238E27FC236}">
                <a16:creationId xmlns:a16="http://schemas.microsoft.com/office/drawing/2014/main" id="{AAF88682-9F6E-4CC9-817D-CE4D696EAF68}"/>
              </a:ext>
            </a:extLst>
          </p:cNvPr>
          <p:cNvPicPr>
            <a:picLocks noChangeAspect="1"/>
          </p:cNvPicPr>
          <p:nvPr userDrawn="1"/>
        </p:nvPicPr>
        <p:blipFill rotWithShape="1">
          <a:blip r:embed="rId3" cstate="email">
            <a:extLst>
              <a:ext uri="{28A0092B-C50C-407E-A947-70E740481C1C}">
                <a14:useLocalDpi xmlns:a14="http://schemas.microsoft.com/office/drawing/2010/main" val="0"/>
              </a:ext>
            </a:extLst>
          </a:blip>
          <a:srcRect b="25571"/>
          <a:stretch/>
        </p:blipFill>
        <p:spPr>
          <a:xfrm>
            <a:off x="838201" y="6124512"/>
            <a:ext cx="1188309" cy="469739"/>
          </a:xfrm>
          <a:prstGeom prst="rect">
            <a:avLst/>
          </a:prstGeom>
        </p:spPr>
      </p:pic>
      <p:sp>
        <p:nvSpPr>
          <p:cNvPr id="15" name="Titolo 14">
            <a:extLst>
              <a:ext uri="{FF2B5EF4-FFF2-40B4-BE49-F238E27FC236}">
                <a16:creationId xmlns:a16="http://schemas.microsoft.com/office/drawing/2014/main" id="{A2002EE0-E629-4D50-8101-9B69FE541308}"/>
              </a:ext>
            </a:extLst>
          </p:cNvPr>
          <p:cNvSpPr>
            <a:spLocks noGrp="1"/>
          </p:cNvSpPr>
          <p:nvPr>
            <p:ph type="title"/>
          </p:nvPr>
        </p:nvSpPr>
        <p:spPr>
          <a:xfrm>
            <a:off x="838199" y="2389873"/>
            <a:ext cx="10515600" cy="895634"/>
          </a:xfrm>
        </p:spPr>
        <p:txBody>
          <a:bodyPr/>
          <a:lstStyle>
            <a:lvl1pPr>
              <a:defRPr>
                <a:solidFill>
                  <a:schemeClr val="bg1"/>
                </a:solidFill>
              </a:defRPr>
            </a:lvl1pPr>
          </a:lstStyle>
          <a:p>
            <a:r>
              <a:rPr lang="it-IT"/>
              <a:t>Fare clic per modificare lo stile del titolo dello schema</a:t>
            </a:r>
          </a:p>
        </p:txBody>
      </p:sp>
    </p:spTree>
    <p:extLst>
      <p:ext uri="{BB962C8B-B14F-4D97-AF65-F5344CB8AC3E}">
        <p14:creationId xmlns:p14="http://schemas.microsoft.com/office/powerpoint/2010/main" val="151968246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mmagine superiore">
    <p:spTree>
      <p:nvGrpSpPr>
        <p:cNvPr id="1" name=""/>
        <p:cNvGrpSpPr/>
        <p:nvPr/>
      </p:nvGrpSpPr>
      <p:grpSpPr>
        <a:xfrm>
          <a:off x="0" y="0"/>
          <a:ext cx="0" cy="0"/>
          <a:chOff x="0" y="0"/>
          <a:chExt cx="0" cy="0"/>
        </a:xfrm>
      </p:grpSpPr>
      <p:sp>
        <p:nvSpPr>
          <p:cNvPr id="20" name="Picture Placeholder 13"/>
          <p:cNvSpPr>
            <a:spLocks noGrp="1"/>
          </p:cNvSpPr>
          <p:nvPr>
            <p:ph type="pic" sz="quarter" idx="13"/>
          </p:nvPr>
        </p:nvSpPr>
        <p:spPr>
          <a:xfrm>
            <a:off x="0" y="0"/>
            <a:ext cx="12196910" cy="3280410"/>
          </a:xfrm>
          <a:effectLst/>
        </p:spPr>
        <p:txBody>
          <a:bodyPr>
            <a:normAutofit/>
          </a:bodyPr>
          <a:lstStyle>
            <a:lvl1pPr marL="0" indent="0">
              <a:buNone/>
              <a:defRPr sz="2100">
                <a:ln>
                  <a:noFill/>
                </a:ln>
                <a:solidFill>
                  <a:schemeClr val="bg1">
                    <a:lumMod val="85000"/>
                  </a:schemeClr>
                </a:solidFill>
                <a:latin typeface="Lato Light" charset="0"/>
                <a:ea typeface="Lato Light" charset="0"/>
                <a:cs typeface="Lato Light" charset="0"/>
              </a:defRPr>
            </a:lvl1pPr>
          </a:lstStyle>
          <a:p>
            <a:endParaRPr lang="en-US"/>
          </a:p>
        </p:txBody>
      </p:sp>
      <p:sp>
        <p:nvSpPr>
          <p:cNvPr id="4" name="Segnaposto testo 3">
            <a:extLst>
              <a:ext uri="{FF2B5EF4-FFF2-40B4-BE49-F238E27FC236}">
                <a16:creationId xmlns:a16="http://schemas.microsoft.com/office/drawing/2014/main" id="{21C981BF-472F-431C-BA95-5FE7C021AC49}"/>
              </a:ext>
            </a:extLst>
          </p:cNvPr>
          <p:cNvSpPr>
            <a:spLocks noGrp="1"/>
          </p:cNvSpPr>
          <p:nvPr>
            <p:ph type="body" sz="quarter" idx="14"/>
          </p:nvPr>
        </p:nvSpPr>
        <p:spPr>
          <a:xfrm>
            <a:off x="882086" y="3575844"/>
            <a:ext cx="10501666" cy="21224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42235494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0528C2-7854-BC86-5770-EF70E39E41D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3E0C1E2-4AC6-D442-9C0D-C3EF59C01244}"/>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B68ED5A-7D5D-A9E1-3043-DF99E214E0F0}"/>
              </a:ext>
            </a:extLst>
          </p:cNvPr>
          <p:cNvSpPr>
            <a:spLocks noGrp="1"/>
          </p:cNvSpPr>
          <p:nvPr>
            <p:ph type="dt" sz="half" idx="10"/>
          </p:nvPr>
        </p:nvSpPr>
        <p:spPr/>
        <p:txBody>
          <a:bodyPr/>
          <a:lstStyle/>
          <a:p>
            <a:fld id="{B025A28D-A9C8-4F86-B464-E580FE0195E7}" type="datetimeFigureOut">
              <a:rPr lang="it-IT" smtClean="0"/>
              <a:t>30/10/2023</a:t>
            </a:fld>
            <a:endParaRPr lang="it-IT"/>
          </a:p>
        </p:txBody>
      </p:sp>
      <p:sp>
        <p:nvSpPr>
          <p:cNvPr id="5" name="Segnaposto piè di pagina 4">
            <a:extLst>
              <a:ext uri="{FF2B5EF4-FFF2-40B4-BE49-F238E27FC236}">
                <a16:creationId xmlns:a16="http://schemas.microsoft.com/office/drawing/2014/main" id="{CAEC2CAE-06F7-76F5-AB10-4A9E2C3F628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245C70E-D9D8-6561-3E6E-786C83789F07}"/>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3988845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2BAE35-CA05-6FCF-2ED9-FD3BE5B5B1C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0D3D148-2C86-E6E4-AF47-3C0E88ED62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7E0F810-1727-A408-CDCA-E15A9F0E6264}"/>
              </a:ext>
            </a:extLst>
          </p:cNvPr>
          <p:cNvSpPr>
            <a:spLocks noGrp="1"/>
          </p:cNvSpPr>
          <p:nvPr>
            <p:ph type="dt" sz="half" idx="10"/>
          </p:nvPr>
        </p:nvSpPr>
        <p:spPr/>
        <p:txBody>
          <a:bodyPr/>
          <a:lstStyle/>
          <a:p>
            <a:fld id="{B025A28D-A9C8-4F86-B464-E580FE0195E7}" type="datetimeFigureOut">
              <a:rPr lang="it-IT" smtClean="0"/>
              <a:t>30/10/2023</a:t>
            </a:fld>
            <a:endParaRPr lang="it-IT"/>
          </a:p>
        </p:txBody>
      </p:sp>
      <p:sp>
        <p:nvSpPr>
          <p:cNvPr id="5" name="Segnaposto piè di pagina 4">
            <a:extLst>
              <a:ext uri="{FF2B5EF4-FFF2-40B4-BE49-F238E27FC236}">
                <a16:creationId xmlns:a16="http://schemas.microsoft.com/office/drawing/2014/main" id="{B2A1FD6E-708E-F310-BF8A-21D0AF2E3DD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B3CD348-61A2-E8C4-82F1-DD63A566A489}"/>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2372699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C09807-C62B-08A4-84DF-751FB1283AF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DE0BE56-48C5-182A-5DED-A7DF4E82831C}"/>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0F4AC99-8B13-4C7D-5708-0DD3EC4E9D87}"/>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E4D2DD5-C454-275E-BC9F-920EF1CDB78A}"/>
              </a:ext>
            </a:extLst>
          </p:cNvPr>
          <p:cNvSpPr>
            <a:spLocks noGrp="1"/>
          </p:cNvSpPr>
          <p:nvPr>
            <p:ph type="dt" sz="half" idx="10"/>
          </p:nvPr>
        </p:nvSpPr>
        <p:spPr/>
        <p:txBody>
          <a:bodyPr/>
          <a:lstStyle/>
          <a:p>
            <a:fld id="{B025A28D-A9C8-4F86-B464-E580FE0195E7}" type="datetimeFigureOut">
              <a:rPr lang="it-IT" smtClean="0"/>
              <a:t>30/10/2023</a:t>
            </a:fld>
            <a:endParaRPr lang="it-IT"/>
          </a:p>
        </p:txBody>
      </p:sp>
      <p:sp>
        <p:nvSpPr>
          <p:cNvPr id="6" name="Segnaposto piè di pagina 5">
            <a:extLst>
              <a:ext uri="{FF2B5EF4-FFF2-40B4-BE49-F238E27FC236}">
                <a16:creationId xmlns:a16="http://schemas.microsoft.com/office/drawing/2014/main" id="{E50C3B64-1AA3-B9AE-BB27-E640F959B36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5E9116B-BB90-04C6-E0A4-02A78AA67A62}"/>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2627831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79A665-03DD-7BDC-D0BF-C2324965EF94}"/>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D80DF1D-F7A8-B6C3-F8A9-5AFA6990A1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0856AA13-A477-F04D-A888-B8A741323C8F}"/>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4EFB2E3-5B15-F367-4A0F-765684D1E4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F1837A9F-67E2-B5BA-68B6-B93E7A86A373}"/>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4545BA0-E29F-FDD8-B0BA-5B61DC850ACC}"/>
              </a:ext>
            </a:extLst>
          </p:cNvPr>
          <p:cNvSpPr>
            <a:spLocks noGrp="1"/>
          </p:cNvSpPr>
          <p:nvPr>
            <p:ph type="dt" sz="half" idx="10"/>
          </p:nvPr>
        </p:nvSpPr>
        <p:spPr/>
        <p:txBody>
          <a:bodyPr/>
          <a:lstStyle/>
          <a:p>
            <a:fld id="{B025A28D-A9C8-4F86-B464-E580FE0195E7}" type="datetimeFigureOut">
              <a:rPr lang="it-IT" smtClean="0"/>
              <a:t>30/10/2023</a:t>
            </a:fld>
            <a:endParaRPr lang="it-IT"/>
          </a:p>
        </p:txBody>
      </p:sp>
      <p:sp>
        <p:nvSpPr>
          <p:cNvPr id="8" name="Segnaposto piè di pagina 7">
            <a:extLst>
              <a:ext uri="{FF2B5EF4-FFF2-40B4-BE49-F238E27FC236}">
                <a16:creationId xmlns:a16="http://schemas.microsoft.com/office/drawing/2014/main" id="{0B664C3A-7EA4-CF5C-0048-CA5361ED944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339E2CA-7226-735E-E3F4-26DA478531FF}"/>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598101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BE25E6-9FB4-2406-6B88-778D41F784C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BE7C638E-AB6E-7438-8A72-514577E60955}"/>
              </a:ext>
            </a:extLst>
          </p:cNvPr>
          <p:cNvSpPr>
            <a:spLocks noGrp="1"/>
          </p:cNvSpPr>
          <p:nvPr>
            <p:ph type="dt" sz="half" idx="10"/>
          </p:nvPr>
        </p:nvSpPr>
        <p:spPr/>
        <p:txBody>
          <a:bodyPr/>
          <a:lstStyle/>
          <a:p>
            <a:fld id="{B025A28D-A9C8-4F86-B464-E580FE0195E7}" type="datetimeFigureOut">
              <a:rPr lang="it-IT" smtClean="0"/>
              <a:t>30/10/2023</a:t>
            </a:fld>
            <a:endParaRPr lang="it-IT"/>
          </a:p>
        </p:txBody>
      </p:sp>
      <p:sp>
        <p:nvSpPr>
          <p:cNvPr id="4" name="Segnaposto piè di pagina 3">
            <a:extLst>
              <a:ext uri="{FF2B5EF4-FFF2-40B4-BE49-F238E27FC236}">
                <a16:creationId xmlns:a16="http://schemas.microsoft.com/office/drawing/2014/main" id="{937F3AB4-44E9-4204-92A1-0C7B0EB1632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D8269BB-5245-3FD6-FAEE-B0EF976D0162}"/>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579432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3DF6236-8EC5-C588-8617-68B018602D31}"/>
              </a:ext>
            </a:extLst>
          </p:cNvPr>
          <p:cNvSpPr>
            <a:spLocks noGrp="1"/>
          </p:cNvSpPr>
          <p:nvPr>
            <p:ph type="dt" sz="half" idx="10"/>
          </p:nvPr>
        </p:nvSpPr>
        <p:spPr/>
        <p:txBody>
          <a:bodyPr/>
          <a:lstStyle/>
          <a:p>
            <a:fld id="{B025A28D-A9C8-4F86-B464-E580FE0195E7}" type="datetimeFigureOut">
              <a:rPr lang="it-IT" smtClean="0"/>
              <a:t>30/10/2023</a:t>
            </a:fld>
            <a:endParaRPr lang="it-IT"/>
          </a:p>
        </p:txBody>
      </p:sp>
      <p:sp>
        <p:nvSpPr>
          <p:cNvPr id="3" name="Segnaposto piè di pagina 2">
            <a:extLst>
              <a:ext uri="{FF2B5EF4-FFF2-40B4-BE49-F238E27FC236}">
                <a16:creationId xmlns:a16="http://schemas.microsoft.com/office/drawing/2014/main" id="{0BFF0765-981F-A5C6-08AF-A9247EF7F7E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CD3D3FB7-877F-98C6-2B9A-0395DDB3646B}"/>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2670853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D4464C-84CF-72B1-BF6B-A7669AEA68E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49F32F1-FB56-7B0A-B126-8D20FAD85C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A6BC52A-434A-075B-575A-78C7BD9808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FFA259E-4345-DB8D-97AA-177E71310A88}"/>
              </a:ext>
            </a:extLst>
          </p:cNvPr>
          <p:cNvSpPr>
            <a:spLocks noGrp="1"/>
          </p:cNvSpPr>
          <p:nvPr>
            <p:ph type="dt" sz="half" idx="10"/>
          </p:nvPr>
        </p:nvSpPr>
        <p:spPr/>
        <p:txBody>
          <a:bodyPr/>
          <a:lstStyle/>
          <a:p>
            <a:fld id="{B025A28D-A9C8-4F86-B464-E580FE0195E7}" type="datetimeFigureOut">
              <a:rPr lang="it-IT" smtClean="0"/>
              <a:t>30/10/2023</a:t>
            </a:fld>
            <a:endParaRPr lang="it-IT"/>
          </a:p>
        </p:txBody>
      </p:sp>
      <p:sp>
        <p:nvSpPr>
          <p:cNvPr id="6" name="Segnaposto piè di pagina 5">
            <a:extLst>
              <a:ext uri="{FF2B5EF4-FFF2-40B4-BE49-F238E27FC236}">
                <a16:creationId xmlns:a16="http://schemas.microsoft.com/office/drawing/2014/main" id="{E4EB617B-9A48-61A3-2F14-1AA5820B07D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031770D-B13E-11E9-80A8-E81454625B13}"/>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3021130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CB5319-F03A-0001-FEDF-EB21C3F9023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DE45F9E-9C62-A615-1000-F5AEBE3A8F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788FEB51-6ECC-628C-82E4-7D0424E393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065809D-5F06-4074-19F3-5DEBD244F716}"/>
              </a:ext>
            </a:extLst>
          </p:cNvPr>
          <p:cNvSpPr>
            <a:spLocks noGrp="1"/>
          </p:cNvSpPr>
          <p:nvPr>
            <p:ph type="dt" sz="half" idx="10"/>
          </p:nvPr>
        </p:nvSpPr>
        <p:spPr/>
        <p:txBody>
          <a:bodyPr/>
          <a:lstStyle/>
          <a:p>
            <a:fld id="{B025A28D-A9C8-4F86-B464-E580FE0195E7}" type="datetimeFigureOut">
              <a:rPr lang="it-IT" smtClean="0"/>
              <a:t>30/10/2023</a:t>
            </a:fld>
            <a:endParaRPr lang="it-IT"/>
          </a:p>
        </p:txBody>
      </p:sp>
      <p:sp>
        <p:nvSpPr>
          <p:cNvPr id="6" name="Segnaposto piè di pagina 5">
            <a:extLst>
              <a:ext uri="{FF2B5EF4-FFF2-40B4-BE49-F238E27FC236}">
                <a16:creationId xmlns:a16="http://schemas.microsoft.com/office/drawing/2014/main" id="{E1D1A176-98FB-6B26-8A57-CF98791372B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4019256-B9F3-07F0-C8F4-8432C2780098}"/>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1480270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185F96C-73B3-D0C9-9BF5-69CA034F03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7DEF3B5-DC45-2931-AB64-D7A0BD2300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CBDDB1B-80FC-46B4-6ECE-AE2241F119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25A28D-A9C8-4F86-B464-E580FE0195E7}" type="datetimeFigureOut">
              <a:rPr lang="it-IT" smtClean="0"/>
              <a:t>30/10/2023</a:t>
            </a:fld>
            <a:endParaRPr lang="it-IT"/>
          </a:p>
        </p:txBody>
      </p:sp>
      <p:sp>
        <p:nvSpPr>
          <p:cNvPr id="5" name="Segnaposto piè di pagina 4">
            <a:extLst>
              <a:ext uri="{FF2B5EF4-FFF2-40B4-BE49-F238E27FC236}">
                <a16:creationId xmlns:a16="http://schemas.microsoft.com/office/drawing/2014/main" id="{284C1D0D-77CC-1120-454C-952E2CD6E3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7DBF7D0-9EEB-3BB4-80A9-917023A7CD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46B757-283B-4820-B073-25D319BF8D9B}" type="slidenum">
              <a:rPr lang="it-IT" smtClean="0"/>
              <a:t>‹N›</a:t>
            </a:fld>
            <a:endParaRPr lang="it-IT"/>
          </a:p>
        </p:txBody>
      </p:sp>
    </p:spTree>
    <p:extLst>
      <p:ext uri="{BB962C8B-B14F-4D97-AF65-F5344CB8AC3E}">
        <p14:creationId xmlns:p14="http://schemas.microsoft.com/office/powerpoint/2010/main" val="1958247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getto 3" descr="Persone con documenti">
            <a:extLst>
              <a:ext uri="{FF2B5EF4-FFF2-40B4-BE49-F238E27FC236}">
                <a16:creationId xmlns:a16="http://schemas.microsoft.com/office/drawing/2014/main" id="{E21AEB65-BD32-4908-AD95-9DA8FC8DE00F}"/>
              </a:ext>
            </a:extLst>
          </p:cNvPr>
          <p:cNvSpPr/>
          <p:nvPr/>
        </p:nvSpPr>
        <p:spPr>
          <a:xfrm>
            <a:off x="2540" y="0"/>
            <a:ext cx="12189460" cy="6858000"/>
          </a:xfrm>
          <a:custGeom>
            <a:avLst/>
            <a:gdLst/>
            <a:ahLst/>
            <a:cxnLst/>
            <a:rect l="l" t="t" r="r" b="b"/>
            <a:pathLst>
              <a:path w="12189460" h="6858000">
                <a:moveTo>
                  <a:pt x="0" y="6858000"/>
                </a:moveTo>
                <a:lnTo>
                  <a:pt x="12188952" y="6858000"/>
                </a:lnTo>
                <a:lnTo>
                  <a:pt x="12188952" y="0"/>
                </a:lnTo>
                <a:lnTo>
                  <a:pt x="0" y="0"/>
                </a:lnTo>
                <a:lnTo>
                  <a:pt x="0" y="6858000"/>
                </a:lnTo>
                <a:close/>
              </a:path>
            </a:pathLst>
          </a:custGeom>
          <a:solidFill>
            <a:srgbClr val="FFFFFF">
              <a:alpha val="69804"/>
            </a:srgbClr>
          </a:solidFill>
        </p:spPr>
        <p:txBody>
          <a:bodyPr wrap="square" lIns="0" tIns="0" rIns="0" bIns="0" rtlCol="0"/>
          <a:lstStyle/>
          <a:p>
            <a:pPr rtl="0"/>
            <a:endParaRPr lang="it-IT" dirty="0"/>
          </a:p>
        </p:txBody>
      </p:sp>
      <p:sp>
        <p:nvSpPr>
          <p:cNvPr id="8" name="Titolo 1">
            <a:extLst>
              <a:ext uri="{FF2B5EF4-FFF2-40B4-BE49-F238E27FC236}">
                <a16:creationId xmlns:a16="http://schemas.microsoft.com/office/drawing/2014/main" id="{A87C9495-A03A-412F-A013-5D2A691301A7}"/>
              </a:ext>
            </a:extLst>
          </p:cNvPr>
          <p:cNvSpPr txBox="1">
            <a:spLocks/>
          </p:cNvSpPr>
          <p:nvPr/>
        </p:nvSpPr>
        <p:spPr>
          <a:xfrm>
            <a:off x="591015" y="992459"/>
            <a:ext cx="10716322" cy="32785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bg1"/>
                </a:solidFill>
                <a:latin typeface="+mj-lt"/>
                <a:ea typeface="+mj-ea"/>
                <a:cs typeface="+mj-cs"/>
              </a:defRPr>
            </a:lvl1pPr>
          </a:lstStyle>
          <a:p>
            <a:pPr algn="ctr">
              <a:lnSpc>
                <a:spcPct val="125000"/>
              </a:lnSpc>
            </a:pPr>
            <a:r>
              <a:rPr lang="it-IT" sz="5000" dirty="0">
                <a:latin typeface="Gill Sans MT" panose="020B0502020104020203" pitchFamily="34" charset="0"/>
              </a:rPr>
              <a:t>PRESENTAZIONE</a:t>
            </a:r>
          </a:p>
          <a:p>
            <a:pPr algn="ctr">
              <a:lnSpc>
                <a:spcPct val="125000"/>
              </a:lnSpc>
            </a:pPr>
            <a:r>
              <a:rPr lang="it-IT" sz="5000" dirty="0">
                <a:latin typeface="Gill Sans MT" panose="020B0502020104020203" pitchFamily="34" charset="0"/>
              </a:rPr>
              <a:t> </a:t>
            </a:r>
          </a:p>
          <a:p>
            <a:pPr algn="ctr">
              <a:lnSpc>
                <a:spcPct val="125000"/>
              </a:lnSpc>
            </a:pPr>
            <a:r>
              <a:rPr lang="it-IT" sz="5000">
                <a:latin typeface="Gill Sans MT" panose="020B0502020104020203" pitchFamily="34" charset="0"/>
              </a:rPr>
              <a:t>2023</a:t>
            </a:r>
            <a:endParaRPr lang="it-IT" sz="5000" dirty="0">
              <a:latin typeface="Gill Sans MT" panose="020B0502020104020203" pitchFamily="34" charset="0"/>
            </a:endParaRPr>
          </a:p>
        </p:txBody>
      </p:sp>
      <p:sp>
        <p:nvSpPr>
          <p:cNvPr id="9" name="oggetto 7" descr="Rettangolo beige">
            <a:extLst>
              <a:ext uri="{FF2B5EF4-FFF2-40B4-BE49-F238E27FC236}">
                <a16:creationId xmlns:a16="http://schemas.microsoft.com/office/drawing/2014/main" id="{139C9A25-8BBB-4769-B8DA-F0F779B72C6B}"/>
              </a:ext>
            </a:extLst>
          </p:cNvPr>
          <p:cNvSpPr/>
          <p:nvPr/>
        </p:nvSpPr>
        <p:spPr>
          <a:xfrm>
            <a:off x="2560709" y="3207009"/>
            <a:ext cx="7288696" cy="45720"/>
          </a:xfrm>
          <a:custGeom>
            <a:avLst/>
            <a:gdLst/>
            <a:ahLst/>
            <a:cxnLst/>
            <a:rect l="l" t="t" r="r" b="b"/>
            <a:pathLst>
              <a:path w="3935729">
                <a:moveTo>
                  <a:pt x="0" y="0"/>
                </a:moveTo>
                <a:lnTo>
                  <a:pt x="3935349" y="0"/>
                </a:lnTo>
              </a:path>
            </a:pathLst>
          </a:custGeom>
          <a:ln w="54863">
            <a:solidFill>
              <a:srgbClr val="00694A"/>
            </a:solidFill>
          </a:ln>
        </p:spPr>
        <p:txBody>
          <a:bodyPr wrap="square" lIns="0" tIns="0" rIns="0" bIns="0" rtlCol="0"/>
          <a:lstStyle/>
          <a:p>
            <a:pPr rtl="0"/>
            <a:endParaRPr lang="it-IT" dirty="0"/>
          </a:p>
        </p:txBody>
      </p:sp>
      <p:sp>
        <p:nvSpPr>
          <p:cNvPr id="10" name="oggetto 7" descr="Rettangolo beige">
            <a:extLst>
              <a:ext uri="{FF2B5EF4-FFF2-40B4-BE49-F238E27FC236}">
                <a16:creationId xmlns:a16="http://schemas.microsoft.com/office/drawing/2014/main" id="{A6E3163E-366C-414A-80A4-3C0906BAF231}"/>
              </a:ext>
            </a:extLst>
          </p:cNvPr>
          <p:cNvSpPr/>
          <p:nvPr/>
        </p:nvSpPr>
        <p:spPr>
          <a:xfrm>
            <a:off x="2560709" y="3217812"/>
            <a:ext cx="1405885" cy="45720"/>
          </a:xfrm>
          <a:custGeom>
            <a:avLst/>
            <a:gdLst/>
            <a:ahLst/>
            <a:cxnLst/>
            <a:rect l="l" t="t" r="r" b="b"/>
            <a:pathLst>
              <a:path w="3935729">
                <a:moveTo>
                  <a:pt x="0" y="0"/>
                </a:moveTo>
                <a:lnTo>
                  <a:pt x="3935349" y="0"/>
                </a:lnTo>
              </a:path>
            </a:pathLst>
          </a:custGeom>
          <a:ln w="54863">
            <a:solidFill>
              <a:srgbClr val="D9D9D9"/>
            </a:solidFill>
          </a:ln>
        </p:spPr>
        <p:txBody>
          <a:bodyPr wrap="square" lIns="0" tIns="0" rIns="0" bIns="0" rtlCol="0"/>
          <a:lstStyle/>
          <a:p>
            <a:pPr rtl="0"/>
            <a:endParaRPr lang="it-IT" dirty="0"/>
          </a:p>
        </p:txBody>
      </p:sp>
    </p:spTree>
    <p:extLst>
      <p:ext uri="{BB962C8B-B14F-4D97-AF65-F5344CB8AC3E}">
        <p14:creationId xmlns:p14="http://schemas.microsoft.com/office/powerpoint/2010/main" val="1612646203"/>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egnaposto immagine 5" descr="Immagine che contiene testo&#10;&#10;Descrizione generata automaticamente">
            <a:extLst>
              <a:ext uri="{FF2B5EF4-FFF2-40B4-BE49-F238E27FC236}">
                <a16:creationId xmlns:a16="http://schemas.microsoft.com/office/drawing/2014/main" id="{BAEAEE29-F5B9-429C-B177-A64B20E4E897}"/>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l="40" t="44394" r="-40" b="15240"/>
          <a:stretch/>
        </p:blipFill>
        <p:spPr>
          <a:xfrm>
            <a:off x="1588" y="0"/>
            <a:ext cx="12193734" cy="3280410"/>
          </a:xfrm>
        </p:spPr>
      </p:pic>
      <p:sp>
        <p:nvSpPr>
          <p:cNvPr id="9" name="CasellaDiTesto 8">
            <a:extLst>
              <a:ext uri="{FF2B5EF4-FFF2-40B4-BE49-F238E27FC236}">
                <a16:creationId xmlns:a16="http://schemas.microsoft.com/office/drawing/2014/main" id="{A593FB21-6995-479F-9B0C-F7AEF554518E}"/>
              </a:ext>
            </a:extLst>
          </p:cNvPr>
          <p:cNvSpPr txBox="1">
            <a:spLocks noChangeArrowheads="1"/>
          </p:cNvSpPr>
          <p:nvPr/>
        </p:nvSpPr>
        <p:spPr bwMode="auto">
          <a:xfrm>
            <a:off x="864066" y="3577591"/>
            <a:ext cx="9840286" cy="2554545"/>
          </a:xfrm>
          <a:prstGeom prst="rect">
            <a:avLst/>
          </a:prstGeom>
          <a:noFill/>
          <a:ln w="9525">
            <a:noFill/>
            <a:miter lim="800000"/>
            <a:headEnd/>
            <a:tailEnd/>
          </a:ln>
        </p:spPr>
        <p:txBody>
          <a:bodyPr wrap="square">
            <a:spAutoFit/>
          </a:bodyPr>
          <a:lstStyle/>
          <a:p>
            <a:pPr algn="just"/>
            <a:r>
              <a:rPr lang="it-IT" sz="1600" i="1" dirty="0">
                <a:solidFill>
                  <a:schemeClr val="accent1">
                    <a:lumMod val="50000"/>
                  </a:schemeClr>
                </a:solidFill>
                <a:latin typeface="Gill Sans MT" panose="020B0502020104020203" pitchFamily="34" charset="0"/>
                <a:cs typeface="Arial" pitchFamily="34" charset="0"/>
              </a:rPr>
              <a:t>ACROSS FIDUCIARIA SPA</a:t>
            </a:r>
          </a:p>
          <a:p>
            <a:pPr algn="just"/>
            <a:endParaRPr lang="it-IT" sz="1600" i="1" dirty="0">
              <a:solidFill>
                <a:schemeClr val="accent1">
                  <a:lumMod val="50000"/>
                </a:schemeClr>
              </a:solidFill>
              <a:latin typeface="Gill Sans MT" panose="020B0502020104020203" pitchFamily="34" charset="0"/>
              <a:cs typeface="Arial" pitchFamily="34" charset="0"/>
            </a:endParaRPr>
          </a:p>
          <a:p>
            <a:pPr algn="just"/>
            <a:r>
              <a:rPr lang="it-IT" sz="1600" i="1" dirty="0">
                <a:solidFill>
                  <a:schemeClr val="accent1">
                    <a:lumMod val="50000"/>
                  </a:schemeClr>
                </a:solidFill>
                <a:latin typeface="Gill Sans MT" panose="020B0502020104020203" pitchFamily="34" charset="0"/>
                <a:cs typeface="Arial" pitchFamily="34" charset="0"/>
              </a:rPr>
              <a:t>Sede amministrativa</a:t>
            </a:r>
          </a:p>
          <a:p>
            <a:pPr algn="just"/>
            <a:r>
              <a:rPr lang="it-IT" sz="1600" i="1" dirty="0">
                <a:solidFill>
                  <a:schemeClr val="accent1">
                    <a:lumMod val="50000"/>
                  </a:schemeClr>
                </a:solidFill>
                <a:latin typeface="Gill Sans MT" panose="020B0502020104020203" pitchFamily="34" charset="0"/>
                <a:cs typeface="Arial" pitchFamily="34" charset="0"/>
              </a:rPr>
              <a:t>Via Pietro Paleocapa, 6</a:t>
            </a:r>
          </a:p>
          <a:p>
            <a:pPr algn="just"/>
            <a:r>
              <a:rPr lang="it-IT" sz="1600" i="1" dirty="0">
                <a:solidFill>
                  <a:schemeClr val="accent1">
                    <a:lumMod val="50000"/>
                  </a:schemeClr>
                </a:solidFill>
                <a:latin typeface="Gill Sans MT" panose="020B0502020104020203" pitchFamily="34" charset="0"/>
                <a:cs typeface="Arial" pitchFamily="34" charset="0"/>
              </a:rPr>
              <a:t>20121 Milano (MI)</a:t>
            </a:r>
          </a:p>
          <a:p>
            <a:pPr algn="just"/>
            <a:endParaRPr lang="it-IT" sz="1600" i="1" dirty="0">
              <a:solidFill>
                <a:schemeClr val="accent1">
                  <a:lumMod val="50000"/>
                </a:schemeClr>
              </a:solidFill>
              <a:latin typeface="Gill Sans MT" panose="020B0502020104020203" pitchFamily="34" charset="0"/>
              <a:cs typeface="Arial" pitchFamily="34" charset="0"/>
            </a:endParaRPr>
          </a:p>
          <a:p>
            <a:pPr algn="just"/>
            <a:r>
              <a:rPr lang="it-IT" sz="1600" i="1" dirty="0">
                <a:solidFill>
                  <a:schemeClr val="accent1">
                    <a:lumMod val="50000"/>
                  </a:schemeClr>
                </a:solidFill>
                <a:latin typeface="Gill Sans MT" panose="020B0502020104020203" pitchFamily="34" charset="0"/>
                <a:cs typeface="Arial" pitchFamily="34" charset="0"/>
              </a:rPr>
              <a:t>Tel +39 0236764120</a:t>
            </a:r>
          </a:p>
          <a:p>
            <a:pPr algn="just"/>
            <a:r>
              <a:rPr lang="it-IT" sz="1600" i="1" dirty="0">
                <a:solidFill>
                  <a:schemeClr val="accent1">
                    <a:lumMod val="50000"/>
                  </a:schemeClr>
                </a:solidFill>
                <a:latin typeface="Gill Sans MT" panose="020B0502020104020203" pitchFamily="34" charset="0"/>
                <a:cs typeface="Arial" pitchFamily="34" charset="0"/>
              </a:rPr>
              <a:t>cotini@acrossfiduciaria.it</a:t>
            </a:r>
          </a:p>
          <a:p>
            <a:pPr algn="just"/>
            <a:endParaRPr lang="it-IT" sz="1600" i="1" dirty="0">
              <a:solidFill>
                <a:schemeClr val="accent1">
                  <a:lumMod val="50000"/>
                </a:schemeClr>
              </a:solidFill>
              <a:latin typeface="Gill Sans MT" panose="020B0502020104020203" pitchFamily="34" charset="0"/>
              <a:cs typeface="Arial" pitchFamily="34" charset="0"/>
            </a:endParaRPr>
          </a:p>
          <a:p>
            <a:pPr algn="just"/>
            <a:r>
              <a:rPr lang="it-IT" sz="1600" i="1" dirty="0">
                <a:solidFill>
                  <a:schemeClr val="accent1">
                    <a:lumMod val="50000"/>
                  </a:schemeClr>
                </a:solidFill>
                <a:latin typeface="Gill Sans MT" panose="020B0502020104020203" pitchFamily="34" charset="0"/>
                <a:cs typeface="Arial" pitchFamily="34" charset="0"/>
              </a:rPr>
              <a:t>WWW.ACROSSGROUP.IT</a:t>
            </a:r>
          </a:p>
        </p:txBody>
      </p:sp>
      <p:pic>
        <p:nvPicPr>
          <p:cNvPr id="12" name="Immagine 11">
            <a:extLst>
              <a:ext uri="{FF2B5EF4-FFF2-40B4-BE49-F238E27FC236}">
                <a16:creationId xmlns:a16="http://schemas.microsoft.com/office/drawing/2014/main" id="{5F45E0F0-44C4-4083-8003-360AC70E92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4525" y="6158459"/>
            <a:ext cx="1399082" cy="699541"/>
          </a:xfrm>
          <a:prstGeom prst="rect">
            <a:avLst/>
          </a:prstGeom>
        </p:spPr>
      </p:pic>
      <p:cxnSp>
        <p:nvCxnSpPr>
          <p:cNvPr id="11" name="Connettore diritto 10">
            <a:extLst>
              <a:ext uri="{FF2B5EF4-FFF2-40B4-BE49-F238E27FC236}">
                <a16:creationId xmlns:a16="http://schemas.microsoft.com/office/drawing/2014/main" id="{A1BA5605-65E4-4D1D-A051-977FCC259DD1}"/>
              </a:ext>
            </a:extLst>
          </p:cNvPr>
          <p:cNvCxnSpPr>
            <a:cxnSpLocks/>
          </p:cNvCxnSpPr>
          <p:nvPr/>
        </p:nvCxnSpPr>
        <p:spPr>
          <a:xfrm>
            <a:off x="0" y="6239458"/>
            <a:ext cx="12192000"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7" name="oggetto 3" descr="Persone con documenti">
            <a:extLst>
              <a:ext uri="{FF2B5EF4-FFF2-40B4-BE49-F238E27FC236}">
                <a16:creationId xmlns:a16="http://schemas.microsoft.com/office/drawing/2014/main" id="{6FEF260D-0984-4237-8840-D9009F20CF91}"/>
              </a:ext>
            </a:extLst>
          </p:cNvPr>
          <p:cNvSpPr/>
          <p:nvPr/>
        </p:nvSpPr>
        <p:spPr>
          <a:xfrm>
            <a:off x="7450" y="-53662"/>
            <a:ext cx="12189460" cy="3280409"/>
          </a:xfrm>
          <a:custGeom>
            <a:avLst/>
            <a:gdLst/>
            <a:ahLst/>
            <a:cxnLst/>
            <a:rect l="l" t="t" r="r" b="b"/>
            <a:pathLst>
              <a:path w="12189460" h="6858000">
                <a:moveTo>
                  <a:pt x="0" y="6858000"/>
                </a:moveTo>
                <a:lnTo>
                  <a:pt x="12188952" y="6858000"/>
                </a:lnTo>
                <a:lnTo>
                  <a:pt x="12188952" y="0"/>
                </a:lnTo>
                <a:lnTo>
                  <a:pt x="0" y="0"/>
                </a:lnTo>
                <a:lnTo>
                  <a:pt x="0" y="6858000"/>
                </a:lnTo>
                <a:close/>
              </a:path>
            </a:pathLst>
          </a:custGeom>
          <a:solidFill>
            <a:srgbClr val="FFFFFF">
              <a:alpha val="69804"/>
            </a:srgbClr>
          </a:solidFill>
        </p:spPr>
        <p:txBody>
          <a:bodyPr wrap="square" lIns="0" tIns="0" rIns="0" bIns="0" rtlCol="0"/>
          <a:lstStyle/>
          <a:p>
            <a:pPr rtl="0"/>
            <a:endParaRPr lang="it-IT" dirty="0"/>
          </a:p>
        </p:txBody>
      </p:sp>
      <p:sp>
        <p:nvSpPr>
          <p:cNvPr id="13" name="Segnaposto piè di pagina 31">
            <a:extLst>
              <a:ext uri="{FF2B5EF4-FFF2-40B4-BE49-F238E27FC236}">
                <a16:creationId xmlns:a16="http://schemas.microsoft.com/office/drawing/2014/main" id="{CF343211-3F22-4E16-9B34-76729BC38F30}"/>
              </a:ext>
            </a:extLst>
          </p:cNvPr>
          <p:cNvSpPr txBox="1">
            <a:spLocks/>
          </p:cNvSpPr>
          <p:nvPr/>
        </p:nvSpPr>
        <p:spPr>
          <a:xfrm>
            <a:off x="4648200" y="6366167"/>
            <a:ext cx="28956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b="1" dirty="0">
                <a:solidFill>
                  <a:schemeClr val="accent1">
                    <a:lumMod val="50000"/>
                  </a:schemeClr>
                </a:solidFill>
                <a:latin typeface="Gill Sans MT" panose="020B0502020104020203" pitchFamily="34" charset="0"/>
              </a:rPr>
              <a:t>ACROSS GROUP</a:t>
            </a:r>
          </a:p>
        </p:txBody>
      </p:sp>
      <p:sp>
        <p:nvSpPr>
          <p:cNvPr id="15" name="oggetto 7" descr="Rettangolo beige">
            <a:extLst>
              <a:ext uri="{FF2B5EF4-FFF2-40B4-BE49-F238E27FC236}">
                <a16:creationId xmlns:a16="http://schemas.microsoft.com/office/drawing/2014/main" id="{29907043-52B1-49DF-B0BB-3E2839A508C6}"/>
              </a:ext>
            </a:extLst>
          </p:cNvPr>
          <p:cNvSpPr/>
          <p:nvPr/>
        </p:nvSpPr>
        <p:spPr>
          <a:xfrm rot="16200000" flipV="1">
            <a:off x="8779988" y="3383165"/>
            <a:ext cx="2953489" cy="2747978"/>
          </a:xfrm>
          <a:custGeom>
            <a:avLst/>
            <a:gdLst/>
            <a:ahLst/>
            <a:cxnLst/>
            <a:rect l="l" t="t" r="r" b="b"/>
            <a:pathLst>
              <a:path w="3935729">
                <a:moveTo>
                  <a:pt x="0" y="0"/>
                </a:moveTo>
                <a:lnTo>
                  <a:pt x="3935349" y="0"/>
                </a:lnTo>
              </a:path>
            </a:pathLst>
          </a:custGeom>
          <a:ln w="98425">
            <a:solidFill>
              <a:srgbClr val="D9D9D9"/>
            </a:solidFill>
          </a:ln>
        </p:spPr>
        <p:txBody>
          <a:bodyPr wrap="square" lIns="0" tIns="0" rIns="0" bIns="0" rtlCol="0"/>
          <a:lstStyle/>
          <a:p>
            <a:pPr rtl="0"/>
            <a:endParaRPr lang="it-IT" dirty="0"/>
          </a:p>
        </p:txBody>
      </p:sp>
      <p:sp>
        <p:nvSpPr>
          <p:cNvPr id="16" name="oggetto 7" descr="Rettangolo beige">
            <a:extLst>
              <a:ext uri="{FF2B5EF4-FFF2-40B4-BE49-F238E27FC236}">
                <a16:creationId xmlns:a16="http://schemas.microsoft.com/office/drawing/2014/main" id="{DCD7F080-C057-4AE5-9C54-90BECAD897BF}"/>
              </a:ext>
            </a:extLst>
          </p:cNvPr>
          <p:cNvSpPr/>
          <p:nvPr/>
        </p:nvSpPr>
        <p:spPr>
          <a:xfrm rot="16200000">
            <a:off x="10583099" y="4483845"/>
            <a:ext cx="2953490" cy="546616"/>
          </a:xfrm>
          <a:custGeom>
            <a:avLst/>
            <a:gdLst/>
            <a:ahLst/>
            <a:cxnLst/>
            <a:rect l="l" t="t" r="r" b="b"/>
            <a:pathLst>
              <a:path w="3935729">
                <a:moveTo>
                  <a:pt x="0" y="0"/>
                </a:moveTo>
                <a:lnTo>
                  <a:pt x="3935349" y="0"/>
                </a:lnTo>
              </a:path>
            </a:pathLst>
          </a:custGeom>
          <a:ln w="101600">
            <a:solidFill>
              <a:srgbClr val="00694A"/>
            </a:solidFill>
          </a:ln>
        </p:spPr>
        <p:txBody>
          <a:bodyPr wrap="square" lIns="0" tIns="0" rIns="0" bIns="0" rtlCol="0"/>
          <a:lstStyle/>
          <a:p>
            <a:pPr rtl="0"/>
            <a:endParaRPr lang="it-IT" dirty="0"/>
          </a:p>
        </p:txBody>
      </p:sp>
      <p:sp>
        <p:nvSpPr>
          <p:cNvPr id="5" name="CasellaDiTesto 4">
            <a:extLst>
              <a:ext uri="{FF2B5EF4-FFF2-40B4-BE49-F238E27FC236}">
                <a16:creationId xmlns:a16="http://schemas.microsoft.com/office/drawing/2014/main" id="{087B27C4-2061-49B3-948A-492911BE7011}"/>
              </a:ext>
            </a:extLst>
          </p:cNvPr>
          <p:cNvSpPr txBox="1"/>
          <p:nvPr/>
        </p:nvSpPr>
        <p:spPr>
          <a:xfrm>
            <a:off x="992147" y="1575245"/>
            <a:ext cx="4792062" cy="1569660"/>
          </a:xfrm>
          <a:prstGeom prst="rect">
            <a:avLst/>
          </a:prstGeom>
          <a:noFill/>
        </p:spPr>
        <p:txBody>
          <a:bodyPr wrap="square">
            <a:spAutoFit/>
          </a:bodyPr>
          <a:lstStyle/>
          <a:p>
            <a:pPr>
              <a:defRPr/>
            </a:pPr>
            <a:r>
              <a:rPr lang="en-US" sz="2400" b="1" dirty="0">
                <a:solidFill>
                  <a:schemeClr val="bg1"/>
                </a:solidFill>
                <a:latin typeface="Gill Sans MT" panose="020B0502020104020203" pitchFamily="34" charset="0"/>
              </a:rPr>
              <a:t>CONTATTI</a:t>
            </a:r>
          </a:p>
          <a:p>
            <a:pPr>
              <a:defRPr/>
            </a:pPr>
            <a:endParaRPr lang="en-US" sz="2400" b="1" dirty="0">
              <a:solidFill>
                <a:schemeClr val="bg1"/>
              </a:solidFill>
              <a:latin typeface="Gill Sans MT" panose="020B0502020104020203" pitchFamily="34" charset="0"/>
            </a:endParaRPr>
          </a:p>
          <a:p>
            <a:pPr>
              <a:defRPr/>
            </a:pPr>
            <a:r>
              <a:rPr lang="en-US" sz="2400" b="1" dirty="0">
                <a:solidFill>
                  <a:schemeClr val="bg1"/>
                </a:solidFill>
                <a:latin typeface="Gill Sans MT" panose="020B0502020104020203" pitchFamily="34" charset="0"/>
              </a:rPr>
              <a:t>Matteo Caddeo</a:t>
            </a:r>
            <a:endParaRPr lang="en-US" sz="2400" b="1" dirty="0">
              <a:solidFill>
                <a:srgbClr val="006A4B"/>
              </a:solidFill>
              <a:latin typeface="Gill Sans MT" panose="020B0502020104020203" pitchFamily="34" charset="0"/>
            </a:endParaRPr>
          </a:p>
          <a:p>
            <a:pPr>
              <a:defRPr/>
            </a:pPr>
            <a:endParaRPr lang="en-US" sz="2400" b="1" dirty="0">
              <a:solidFill>
                <a:schemeClr val="bg1"/>
              </a:solidFill>
              <a:latin typeface="Gill Sans MT" panose="020B0502020104020203" pitchFamily="34" charset="0"/>
            </a:endParaRPr>
          </a:p>
        </p:txBody>
      </p:sp>
      <p:cxnSp>
        <p:nvCxnSpPr>
          <p:cNvPr id="8" name="Connettore diritto 7">
            <a:extLst>
              <a:ext uri="{FF2B5EF4-FFF2-40B4-BE49-F238E27FC236}">
                <a16:creationId xmlns:a16="http://schemas.microsoft.com/office/drawing/2014/main" id="{DBE3E389-AFEC-4B0D-9C6F-09598CA172B8}"/>
              </a:ext>
            </a:extLst>
          </p:cNvPr>
          <p:cNvCxnSpPr>
            <a:cxnSpLocks/>
          </p:cNvCxnSpPr>
          <p:nvPr/>
        </p:nvCxnSpPr>
        <p:spPr>
          <a:xfrm>
            <a:off x="0" y="2685759"/>
            <a:ext cx="520117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82159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getto 3" descr="Persone con documenti">
            <a:extLst>
              <a:ext uri="{FF2B5EF4-FFF2-40B4-BE49-F238E27FC236}">
                <a16:creationId xmlns:a16="http://schemas.microsoft.com/office/drawing/2014/main" id="{E21AEB65-BD32-4908-AD95-9DA8FC8DE00F}"/>
              </a:ext>
            </a:extLst>
          </p:cNvPr>
          <p:cNvSpPr/>
          <p:nvPr/>
        </p:nvSpPr>
        <p:spPr>
          <a:xfrm>
            <a:off x="0" y="0"/>
            <a:ext cx="12189460" cy="6858000"/>
          </a:xfrm>
          <a:custGeom>
            <a:avLst/>
            <a:gdLst/>
            <a:ahLst/>
            <a:cxnLst/>
            <a:rect l="l" t="t" r="r" b="b"/>
            <a:pathLst>
              <a:path w="12189460" h="6858000">
                <a:moveTo>
                  <a:pt x="0" y="6858000"/>
                </a:moveTo>
                <a:lnTo>
                  <a:pt x="12188952" y="6858000"/>
                </a:lnTo>
                <a:lnTo>
                  <a:pt x="12188952" y="0"/>
                </a:lnTo>
                <a:lnTo>
                  <a:pt x="0" y="0"/>
                </a:lnTo>
                <a:lnTo>
                  <a:pt x="0" y="6858000"/>
                </a:lnTo>
                <a:close/>
              </a:path>
            </a:pathLst>
          </a:custGeom>
          <a:solidFill>
            <a:srgbClr val="FFFFFF">
              <a:alpha val="69804"/>
            </a:srgbClr>
          </a:solidFill>
        </p:spPr>
        <p:txBody>
          <a:bodyPr wrap="square" lIns="0" tIns="0" rIns="0" bIns="0" rtlCol="0"/>
          <a:lstStyle/>
          <a:p>
            <a:pPr rtl="0"/>
            <a:endParaRPr lang="it-IT" dirty="0"/>
          </a:p>
        </p:txBody>
      </p:sp>
      <p:sp>
        <p:nvSpPr>
          <p:cNvPr id="8" name="Titolo 1">
            <a:extLst>
              <a:ext uri="{FF2B5EF4-FFF2-40B4-BE49-F238E27FC236}">
                <a16:creationId xmlns:a16="http://schemas.microsoft.com/office/drawing/2014/main" id="{A87C9495-A03A-412F-A013-5D2A691301A7}"/>
              </a:ext>
            </a:extLst>
          </p:cNvPr>
          <p:cNvSpPr txBox="1">
            <a:spLocks/>
          </p:cNvSpPr>
          <p:nvPr/>
        </p:nvSpPr>
        <p:spPr>
          <a:xfrm>
            <a:off x="1524000" y="2142984"/>
            <a:ext cx="9144000" cy="21280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bg1"/>
                </a:solidFill>
                <a:latin typeface="+mj-lt"/>
                <a:ea typeface="+mj-ea"/>
                <a:cs typeface="+mj-cs"/>
              </a:defRPr>
            </a:lvl1pPr>
          </a:lstStyle>
          <a:p>
            <a:pPr algn="ctr">
              <a:lnSpc>
                <a:spcPct val="125000"/>
              </a:lnSpc>
            </a:pPr>
            <a:r>
              <a:rPr lang="it-IT" sz="5000" dirty="0">
                <a:latin typeface="Gill Sans MT" panose="020B0502020104020203" pitchFamily="34" charset="0"/>
              </a:rPr>
              <a:t>IL GRUPPO ACROSS</a:t>
            </a:r>
          </a:p>
          <a:p>
            <a:pPr algn="ctr">
              <a:lnSpc>
                <a:spcPct val="125000"/>
              </a:lnSpc>
            </a:pPr>
            <a:r>
              <a:rPr lang="it-IT" sz="5000" dirty="0">
                <a:latin typeface="Gill Sans MT" panose="020B0502020104020203" pitchFamily="34" charset="0"/>
              </a:rPr>
              <a:t>_______</a:t>
            </a:r>
          </a:p>
        </p:txBody>
      </p:sp>
      <p:sp>
        <p:nvSpPr>
          <p:cNvPr id="9" name="oggetto 7" descr="Rettangolo beige">
            <a:extLst>
              <a:ext uri="{FF2B5EF4-FFF2-40B4-BE49-F238E27FC236}">
                <a16:creationId xmlns:a16="http://schemas.microsoft.com/office/drawing/2014/main" id="{139C9A25-8BBB-4769-B8DA-F0F779B72C6B}"/>
              </a:ext>
            </a:extLst>
          </p:cNvPr>
          <p:cNvSpPr/>
          <p:nvPr/>
        </p:nvSpPr>
        <p:spPr>
          <a:xfrm>
            <a:off x="2560709" y="3207009"/>
            <a:ext cx="7288696" cy="45720"/>
          </a:xfrm>
          <a:custGeom>
            <a:avLst/>
            <a:gdLst/>
            <a:ahLst/>
            <a:cxnLst/>
            <a:rect l="l" t="t" r="r" b="b"/>
            <a:pathLst>
              <a:path w="3935729">
                <a:moveTo>
                  <a:pt x="0" y="0"/>
                </a:moveTo>
                <a:lnTo>
                  <a:pt x="3935349" y="0"/>
                </a:lnTo>
              </a:path>
            </a:pathLst>
          </a:custGeom>
          <a:ln w="54863">
            <a:solidFill>
              <a:srgbClr val="00694A"/>
            </a:solidFill>
          </a:ln>
        </p:spPr>
        <p:txBody>
          <a:bodyPr wrap="square" lIns="0" tIns="0" rIns="0" bIns="0" rtlCol="0"/>
          <a:lstStyle/>
          <a:p>
            <a:pPr rtl="0"/>
            <a:endParaRPr lang="it-IT" dirty="0"/>
          </a:p>
        </p:txBody>
      </p:sp>
      <p:sp>
        <p:nvSpPr>
          <p:cNvPr id="10" name="oggetto 7" descr="Rettangolo beige">
            <a:extLst>
              <a:ext uri="{FF2B5EF4-FFF2-40B4-BE49-F238E27FC236}">
                <a16:creationId xmlns:a16="http://schemas.microsoft.com/office/drawing/2014/main" id="{A6E3163E-366C-414A-80A4-3C0906BAF231}"/>
              </a:ext>
            </a:extLst>
          </p:cNvPr>
          <p:cNvSpPr/>
          <p:nvPr/>
        </p:nvSpPr>
        <p:spPr>
          <a:xfrm>
            <a:off x="2560709" y="3207009"/>
            <a:ext cx="1405885" cy="45720"/>
          </a:xfrm>
          <a:custGeom>
            <a:avLst/>
            <a:gdLst/>
            <a:ahLst/>
            <a:cxnLst/>
            <a:rect l="l" t="t" r="r" b="b"/>
            <a:pathLst>
              <a:path w="3935729">
                <a:moveTo>
                  <a:pt x="0" y="0"/>
                </a:moveTo>
                <a:lnTo>
                  <a:pt x="3935349" y="0"/>
                </a:lnTo>
              </a:path>
            </a:pathLst>
          </a:custGeom>
          <a:ln w="54863">
            <a:solidFill>
              <a:srgbClr val="D9D9D9"/>
            </a:solidFill>
          </a:ln>
        </p:spPr>
        <p:txBody>
          <a:bodyPr wrap="square" lIns="0" tIns="0" rIns="0" bIns="0" rtlCol="0"/>
          <a:lstStyle/>
          <a:p>
            <a:pPr rtl="0"/>
            <a:endParaRPr lang="it-IT" dirty="0"/>
          </a:p>
        </p:txBody>
      </p:sp>
    </p:spTree>
    <p:extLst>
      <p:ext uri="{BB962C8B-B14F-4D97-AF65-F5344CB8AC3E}">
        <p14:creationId xmlns:p14="http://schemas.microsoft.com/office/powerpoint/2010/main" val="366259810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E041F685-3947-4F3C-A2B6-632F7BA921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93" y="6167984"/>
            <a:ext cx="1399082" cy="699541"/>
          </a:xfrm>
          <a:prstGeom prst="rect">
            <a:avLst/>
          </a:prstGeom>
        </p:spPr>
      </p:pic>
      <p:cxnSp>
        <p:nvCxnSpPr>
          <p:cNvPr id="11" name="Connettore diritto 10">
            <a:extLst>
              <a:ext uri="{FF2B5EF4-FFF2-40B4-BE49-F238E27FC236}">
                <a16:creationId xmlns:a16="http://schemas.microsoft.com/office/drawing/2014/main" id="{0016C11A-1DC4-4FA3-807A-976C84638FDB}"/>
              </a:ext>
            </a:extLst>
          </p:cNvPr>
          <p:cNvCxnSpPr>
            <a:cxnSpLocks/>
          </p:cNvCxnSpPr>
          <p:nvPr/>
        </p:nvCxnSpPr>
        <p:spPr>
          <a:xfrm>
            <a:off x="0" y="6239458"/>
            <a:ext cx="12192000"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 name="oggetto 7" descr="Rettangolo beige">
            <a:extLst>
              <a:ext uri="{FF2B5EF4-FFF2-40B4-BE49-F238E27FC236}">
                <a16:creationId xmlns:a16="http://schemas.microsoft.com/office/drawing/2014/main" id="{C78F7F3A-04B5-405E-AEB6-9684B681C868}"/>
              </a:ext>
            </a:extLst>
          </p:cNvPr>
          <p:cNvSpPr/>
          <p:nvPr/>
        </p:nvSpPr>
        <p:spPr>
          <a:xfrm rot="16200000">
            <a:off x="8710260" y="3085350"/>
            <a:ext cx="6239456" cy="68756"/>
          </a:xfrm>
          <a:custGeom>
            <a:avLst/>
            <a:gdLst/>
            <a:ahLst/>
            <a:cxnLst/>
            <a:rect l="l" t="t" r="r" b="b"/>
            <a:pathLst>
              <a:path w="3935729">
                <a:moveTo>
                  <a:pt x="0" y="0"/>
                </a:moveTo>
                <a:lnTo>
                  <a:pt x="3935349" y="0"/>
                </a:lnTo>
              </a:path>
            </a:pathLst>
          </a:custGeom>
          <a:ln w="101600">
            <a:solidFill>
              <a:srgbClr val="00694A"/>
            </a:solidFill>
          </a:ln>
        </p:spPr>
        <p:txBody>
          <a:bodyPr wrap="square" lIns="0" tIns="0" rIns="0" bIns="0" rtlCol="0"/>
          <a:lstStyle/>
          <a:p>
            <a:pPr rtl="0"/>
            <a:endParaRPr lang="it-IT" dirty="0"/>
          </a:p>
        </p:txBody>
      </p:sp>
      <p:sp>
        <p:nvSpPr>
          <p:cNvPr id="5" name="oggetto 7" descr="Rettangolo beige">
            <a:extLst>
              <a:ext uri="{FF2B5EF4-FFF2-40B4-BE49-F238E27FC236}">
                <a16:creationId xmlns:a16="http://schemas.microsoft.com/office/drawing/2014/main" id="{98939D39-B7DA-4BCA-A44C-C74CDB9A4AC9}"/>
              </a:ext>
            </a:extLst>
          </p:cNvPr>
          <p:cNvSpPr/>
          <p:nvPr/>
        </p:nvSpPr>
        <p:spPr>
          <a:xfrm rot="16200000" flipV="1">
            <a:off x="7149368" y="1733374"/>
            <a:ext cx="6239457" cy="2772709"/>
          </a:xfrm>
          <a:custGeom>
            <a:avLst/>
            <a:gdLst/>
            <a:ahLst/>
            <a:cxnLst/>
            <a:rect l="l" t="t" r="r" b="b"/>
            <a:pathLst>
              <a:path w="3935729">
                <a:moveTo>
                  <a:pt x="0" y="0"/>
                </a:moveTo>
                <a:lnTo>
                  <a:pt x="3935349" y="0"/>
                </a:lnTo>
              </a:path>
            </a:pathLst>
          </a:custGeom>
          <a:ln w="98425">
            <a:solidFill>
              <a:srgbClr val="D9D9D9"/>
            </a:solidFill>
          </a:ln>
        </p:spPr>
        <p:txBody>
          <a:bodyPr wrap="square" lIns="0" tIns="0" rIns="0" bIns="0" rtlCol="0"/>
          <a:lstStyle/>
          <a:p>
            <a:pPr rtl="0"/>
            <a:endParaRPr lang="it-IT" dirty="0"/>
          </a:p>
        </p:txBody>
      </p:sp>
      <p:cxnSp>
        <p:nvCxnSpPr>
          <p:cNvPr id="8" name="Connettore diritto 7">
            <a:extLst>
              <a:ext uri="{FF2B5EF4-FFF2-40B4-BE49-F238E27FC236}">
                <a16:creationId xmlns:a16="http://schemas.microsoft.com/office/drawing/2014/main" id="{579E2FBC-E2B0-4363-A3E9-69890E408C42}"/>
              </a:ext>
            </a:extLst>
          </p:cNvPr>
          <p:cNvCxnSpPr>
            <a:cxnSpLocks/>
          </p:cNvCxnSpPr>
          <p:nvPr/>
        </p:nvCxnSpPr>
        <p:spPr>
          <a:xfrm>
            <a:off x="1250047" y="885909"/>
            <a:ext cx="10302746"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6" name="CasellaDiTesto 15">
            <a:extLst>
              <a:ext uri="{FF2B5EF4-FFF2-40B4-BE49-F238E27FC236}">
                <a16:creationId xmlns:a16="http://schemas.microsoft.com/office/drawing/2014/main" id="{73E74067-DD44-4698-8155-80AA2B517295}"/>
              </a:ext>
            </a:extLst>
          </p:cNvPr>
          <p:cNvSpPr txBox="1"/>
          <p:nvPr/>
        </p:nvSpPr>
        <p:spPr>
          <a:xfrm>
            <a:off x="1686930" y="156876"/>
            <a:ext cx="8818139" cy="461665"/>
          </a:xfrm>
          <a:prstGeom prst="rect">
            <a:avLst/>
          </a:prstGeom>
          <a:noFill/>
        </p:spPr>
        <p:txBody>
          <a:bodyPr wrap="square">
            <a:spAutoFit/>
          </a:bodyPr>
          <a:lstStyle/>
          <a:p>
            <a:pPr algn="ctr">
              <a:defRPr/>
            </a:pPr>
            <a:r>
              <a:rPr lang="it-IT" sz="2400" b="1" dirty="0">
                <a:solidFill>
                  <a:schemeClr val="accent1">
                    <a:lumMod val="50000"/>
                  </a:schemeClr>
                </a:solidFill>
                <a:latin typeface="Gill Sans MT" panose="020B0502020104020203" pitchFamily="34" charset="0"/>
              </a:rPr>
              <a:t>ACROSS FIDUCIARIA (I)</a:t>
            </a:r>
            <a:endParaRPr lang="en-US" sz="2400" b="1" dirty="0">
              <a:solidFill>
                <a:schemeClr val="accent1">
                  <a:lumMod val="50000"/>
                </a:schemeClr>
              </a:solidFill>
              <a:latin typeface="Gill Sans MT" panose="020B0502020104020203" pitchFamily="34" charset="0"/>
            </a:endParaRPr>
          </a:p>
        </p:txBody>
      </p:sp>
      <p:sp>
        <p:nvSpPr>
          <p:cNvPr id="19" name="Segnaposto piè di pagina 31">
            <a:extLst>
              <a:ext uri="{FF2B5EF4-FFF2-40B4-BE49-F238E27FC236}">
                <a16:creationId xmlns:a16="http://schemas.microsoft.com/office/drawing/2014/main" id="{64AE4B51-FAC1-459A-94A5-BF07885D98AF}"/>
              </a:ext>
            </a:extLst>
          </p:cNvPr>
          <p:cNvSpPr txBox="1">
            <a:spLocks/>
          </p:cNvSpPr>
          <p:nvPr/>
        </p:nvSpPr>
        <p:spPr>
          <a:xfrm>
            <a:off x="4648199" y="6380899"/>
            <a:ext cx="28956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b="1" dirty="0">
                <a:solidFill>
                  <a:schemeClr val="accent1">
                    <a:lumMod val="50000"/>
                  </a:schemeClr>
                </a:solidFill>
                <a:latin typeface="Gill Sans MT" panose="020B0502020104020203" pitchFamily="34" charset="0"/>
              </a:rPr>
              <a:t>ACROSS GROUP</a:t>
            </a:r>
          </a:p>
        </p:txBody>
      </p:sp>
      <p:sp>
        <p:nvSpPr>
          <p:cNvPr id="17" name="Segnaposto contenuto 2">
            <a:extLst>
              <a:ext uri="{FF2B5EF4-FFF2-40B4-BE49-F238E27FC236}">
                <a16:creationId xmlns:a16="http://schemas.microsoft.com/office/drawing/2014/main" id="{37D23809-DDE2-4D89-BD70-1290BF67DF8B}"/>
              </a:ext>
            </a:extLst>
          </p:cNvPr>
          <p:cNvSpPr txBox="1">
            <a:spLocks/>
          </p:cNvSpPr>
          <p:nvPr/>
        </p:nvSpPr>
        <p:spPr>
          <a:xfrm>
            <a:off x="1250047" y="1426128"/>
            <a:ext cx="10168156" cy="440688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ts val="2400"/>
              </a:lnSpc>
              <a:spcBef>
                <a:spcPts val="0"/>
              </a:spcBef>
            </a:pPr>
            <a:r>
              <a:rPr lang="it-IT" sz="2000" dirty="0">
                <a:solidFill>
                  <a:schemeClr val="accent1">
                    <a:lumMod val="50000"/>
                  </a:schemeClr>
                </a:solidFill>
                <a:latin typeface="Segoe UI" panose="020B0502040204020203" pitchFamily="34" charset="0"/>
                <a:cs typeface="Segoe UI" panose="020B0502040204020203" pitchFamily="34" charset="0"/>
              </a:rPr>
              <a:t>La società ha per oggetto esclusivo lo svolgimento delle attività disciplinate dalla Legge n. 1966 del 23 novembre 1939 ed è stata autorizzata all’esercizio dell’attività fiduciaria e di revisione contabile con Decreto del Ministero dello Sviluppo Economico del 30 novembre 2006.</a:t>
            </a:r>
          </a:p>
          <a:p>
            <a:pPr algn="just">
              <a:lnSpc>
                <a:spcPts val="2400"/>
              </a:lnSpc>
              <a:spcBef>
                <a:spcPts val="0"/>
              </a:spcBef>
            </a:pPr>
            <a:endParaRPr lang="it-IT" sz="2000" dirty="0">
              <a:solidFill>
                <a:schemeClr val="accent1">
                  <a:lumMod val="50000"/>
                </a:schemeClr>
              </a:solidFill>
              <a:latin typeface="Segoe UI" panose="020B0502040204020203" pitchFamily="34" charset="0"/>
              <a:cs typeface="Segoe UI" panose="020B0502040204020203" pitchFamily="34" charset="0"/>
            </a:endParaRPr>
          </a:p>
          <a:p>
            <a:pPr algn="just">
              <a:lnSpc>
                <a:spcPts val="2400"/>
              </a:lnSpc>
              <a:spcBef>
                <a:spcPts val="0"/>
              </a:spcBef>
            </a:pPr>
            <a:endParaRPr lang="it-IT" sz="2000" dirty="0">
              <a:solidFill>
                <a:schemeClr val="accent1">
                  <a:lumMod val="50000"/>
                </a:schemeClr>
              </a:solidFill>
              <a:latin typeface="Segoe UI" panose="020B0502040204020203" pitchFamily="34" charset="0"/>
              <a:cs typeface="Segoe UI" panose="020B0502040204020203" pitchFamily="34" charset="0"/>
            </a:endParaRPr>
          </a:p>
          <a:p>
            <a:pPr algn="just">
              <a:lnSpc>
                <a:spcPts val="2400"/>
              </a:lnSpc>
              <a:spcBef>
                <a:spcPts val="0"/>
              </a:spcBef>
            </a:pPr>
            <a:r>
              <a:rPr lang="it-IT" sz="2000" dirty="0">
                <a:solidFill>
                  <a:schemeClr val="accent1">
                    <a:lumMod val="50000"/>
                  </a:schemeClr>
                </a:solidFill>
                <a:latin typeface="Segoe UI" panose="020B0502040204020203" pitchFamily="34" charset="0"/>
                <a:cs typeface="Segoe UI" panose="020B0502040204020203" pitchFamily="34" charset="0"/>
              </a:rPr>
              <a:t>La società è altresì assoggettata alla vigilanza della Banca d’Italia essendo iscritta al n. 38 dell’Albo degli Intermediari Finanziari ex art. 106 del TUB – Sezione separata delle società fiduciarie.</a:t>
            </a:r>
          </a:p>
          <a:p>
            <a:pPr algn="just">
              <a:lnSpc>
                <a:spcPts val="2400"/>
              </a:lnSpc>
              <a:spcBef>
                <a:spcPts val="0"/>
              </a:spcBef>
            </a:pPr>
            <a:endParaRPr lang="it-IT" sz="2000" dirty="0">
              <a:solidFill>
                <a:schemeClr val="accent1">
                  <a:lumMod val="50000"/>
                </a:schemeClr>
              </a:solidFill>
              <a:latin typeface="Segoe UI" panose="020B0502040204020203" pitchFamily="34" charset="0"/>
              <a:cs typeface="Segoe UI" panose="020B0502040204020203" pitchFamily="34" charset="0"/>
            </a:endParaRPr>
          </a:p>
          <a:p>
            <a:pPr algn="just">
              <a:lnSpc>
                <a:spcPts val="2400"/>
              </a:lnSpc>
              <a:spcBef>
                <a:spcPts val="0"/>
              </a:spcBef>
            </a:pPr>
            <a:r>
              <a:rPr lang="it-IT" sz="2000" dirty="0">
                <a:solidFill>
                  <a:schemeClr val="accent1">
                    <a:lumMod val="50000"/>
                  </a:schemeClr>
                </a:solidFill>
                <a:latin typeface="Segoe UI" panose="020B0502040204020203" pitchFamily="34" charset="0"/>
                <a:cs typeface="Segoe UI" panose="020B0502040204020203" pitchFamily="34" charset="0"/>
              </a:rPr>
              <a:t>La società sul territorio italiano ha uffici a Milano, Roma, Brescia e Forlì e conta una quarantina tra collaboratori e dipendenti.</a:t>
            </a:r>
          </a:p>
          <a:p>
            <a:pPr algn="just">
              <a:lnSpc>
                <a:spcPts val="2400"/>
              </a:lnSpc>
              <a:spcBef>
                <a:spcPts val="0"/>
              </a:spcBef>
            </a:pPr>
            <a:endParaRPr lang="it-IT" sz="2000" dirty="0">
              <a:solidFill>
                <a:schemeClr val="accent1">
                  <a:lumMod val="50000"/>
                </a:schemeClr>
              </a:solidFill>
              <a:latin typeface="Segoe UI" panose="020B0502040204020203" pitchFamily="34" charset="0"/>
              <a:cs typeface="Segoe UI" panose="020B0502040204020203" pitchFamily="34" charset="0"/>
            </a:endParaRPr>
          </a:p>
          <a:p>
            <a:pPr algn="just">
              <a:lnSpc>
                <a:spcPts val="2400"/>
              </a:lnSpc>
              <a:spcBef>
                <a:spcPts val="0"/>
              </a:spcBef>
            </a:pPr>
            <a:endParaRPr lang="it-IT" sz="2000" dirty="0">
              <a:solidFill>
                <a:schemeClr val="accent1">
                  <a:lumMod val="50000"/>
                </a:schemeClr>
              </a:solidFill>
              <a:latin typeface="Gill Sans MT" panose="020B0502020104020203" pitchFamily="34" charset="0"/>
              <a:cs typeface="Arial" pitchFamily="34" charset="0"/>
            </a:endParaRPr>
          </a:p>
          <a:p>
            <a:endParaRPr lang="it-IT" sz="1800" dirty="0"/>
          </a:p>
        </p:txBody>
      </p:sp>
    </p:spTree>
    <p:extLst>
      <p:ext uri="{BB962C8B-B14F-4D97-AF65-F5344CB8AC3E}">
        <p14:creationId xmlns:p14="http://schemas.microsoft.com/office/powerpoint/2010/main" val="870787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E041F685-3947-4F3C-A2B6-632F7BA921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93" y="6167984"/>
            <a:ext cx="1399082" cy="699541"/>
          </a:xfrm>
          <a:prstGeom prst="rect">
            <a:avLst/>
          </a:prstGeom>
        </p:spPr>
      </p:pic>
      <p:cxnSp>
        <p:nvCxnSpPr>
          <p:cNvPr id="11" name="Connettore diritto 10">
            <a:extLst>
              <a:ext uri="{FF2B5EF4-FFF2-40B4-BE49-F238E27FC236}">
                <a16:creationId xmlns:a16="http://schemas.microsoft.com/office/drawing/2014/main" id="{0016C11A-1DC4-4FA3-807A-976C84638FDB}"/>
              </a:ext>
            </a:extLst>
          </p:cNvPr>
          <p:cNvCxnSpPr>
            <a:cxnSpLocks/>
          </p:cNvCxnSpPr>
          <p:nvPr/>
        </p:nvCxnSpPr>
        <p:spPr>
          <a:xfrm>
            <a:off x="0" y="6239458"/>
            <a:ext cx="12192000"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 name="oggetto 7" descr="Rettangolo beige">
            <a:extLst>
              <a:ext uri="{FF2B5EF4-FFF2-40B4-BE49-F238E27FC236}">
                <a16:creationId xmlns:a16="http://schemas.microsoft.com/office/drawing/2014/main" id="{C78F7F3A-04B5-405E-AEB6-9684B681C868}"/>
              </a:ext>
            </a:extLst>
          </p:cNvPr>
          <p:cNvSpPr/>
          <p:nvPr/>
        </p:nvSpPr>
        <p:spPr>
          <a:xfrm rot="16200000">
            <a:off x="8710260" y="3085350"/>
            <a:ext cx="6239456" cy="68756"/>
          </a:xfrm>
          <a:custGeom>
            <a:avLst/>
            <a:gdLst/>
            <a:ahLst/>
            <a:cxnLst/>
            <a:rect l="l" t="t" r="r" b="b"/>
            <a:pathLst>
              <a:path w="3935729">
                <a:moveTo>
                  <a:pt x="0" y="0"/>
                </a:moveTo>
                <a:lnTo>
                  <a:pt x="3935349" y="0"/>
                </a:lnTo>
              </a:path>
            </a:pathLst>
          </a:custGeom>
          <a:ln w="101600">
            <a:solidFill>
              <a:srgbClr val="00694A"/>
            </a:solidFill>
          </a:ln>
        </p:spPr>
        <p:txBody>
          <a:bodyPr wrap="square" lIns="0" tIns="0" rIns="0" bIns="0" rtlCol="0"/>
          <a:lstStyle/>
          <a:p>
            <a:pPr rtl="0"/>
            <a:endParaRPr lang="it-IT" dirty="0"/>
          </a:p>
        </p:txBody>
      </p:sp>
      <p:sp>
        <p:nvSpPr>
          <p:cNvPr id="5" name="oggetto 7" descr="Rettangolo beige">
            <a:extLst>
              <a:ext uri="{FF2B5EF4-FFF2-40B4-BE49-F238E27FC236}">
                <a16:creationId xmlns:a16="http://schemas.microsoft.com/office/drawing/2014/main" id="{98939D39-B7DA-4BCA-A44C-C74CDB9A4AC9}"/>
              </a:ext>
            </a:extLst>
          </p:cNvPr>
          <p:cNvSpPr/>
          <p:nvPr/>
        </p:nvSpPr>
        <p:spPr>
          <a:xfrm rot="16200000" flipV="1">
            <a:off x="7149368" y="1733374"/>
            <a:ext cx="6239457" cy="2772709"/>
          </a:xfrm>
          <a:custGeom>
            <a:avLst/>
            <a:gdLst/>
            <a:ahLst/>
            <a:cxnLst/>
            <a:rect l="l" t="t" r="r" b="b"/>
            <a:pathLst>
              <a:path w="3935729">
                <a:moveTo>
                  <a:pt x="0" y="0"/>
                </a:moveTo>
                <a:lnTo>
                  <a:pt x="3935349" y="0"/>
                </a:lnTo>
              </a:path>
            </a:pathLst>
          </a:custGeom>
          <a:ln w="98425">
            <a:solidFill>
              <a:srgbClr val="D9D9D9"/>
            </a:solidFill>
          </a:ln>
        </p:spPr>
        <p:txBody>
          <a:bodyPr wrap="square" lIns="0" tIns="0" rIns="0" bIns="0" rtlCol="0"/>
          <a:lstStyle/>
          <a:p>
            <a:pPr rtl="0"/>
            <a:endParaRPr lang="it-IT" dirty="0"/>
          </a:p>
        </p:txBody>
      </p:sp>
      <p:cxnSp>
        <p:nvCxnSpPr>
          <p:cNvPr id="8" name="Connettore diritto 7">
            <a:extLst>
              <a:ext uri="{FF2B5EF4-FFF2-40B4-BE49-F238E27FC236}">
                <a16:creationId xmlns:a16="http://schemas.microsoft.com/office/drawing/2014/main" id="{579E2FBC-E2B0-4363-A3E9-69890E408C42}"/>
              </a:ext>
            </a:extLst>
          </p:cNvPr>
          <p:cNvCxnSpPr>
            <a:cxnSpLocks/>
          </p:cNvCxnSpPr>
          <p:nvPr/>
        </p:nvCxnSpPr>
        <p:spPr>
          <a:xfrm>
            <a:off x="1250047" y="885909"/>
            <a:ext cx="10302746"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6" name="CasellaDiTesto 15">
            <a:extLst>
              <a:ext uri="{FF2B5EF4-FFF2-40B4-BE49-F238E27FC236}">
                <a16:creationId xmlns:a16="http://schemas.microsoft.com/office/drawing/2014/main" id="{73E74067-DD44-4698-8155-80AA2B517295}"/>
              </a:ext>
            </a:extLst>
          </p:cNvPr>
          <p:cNvSpPr txBox="1"/>
          <p:nvPr/>
        </p:nvSpPr>
        <p:spPr>
          <a:xfrm>
            <a:off x="1686929" y="218396"/>
            <a:ext cx="8818139" cy="461665"/>
          </a:xfrm>
          <a:prstGeom prst="rect">
            <a:avLst/>
          </a:prstGeom>
          <a:noFill/>
        </p:spPr>
        <p:txBody>
          <a:bodyPr wrap="square">
            <a:spAutoFit/>
          </a:bodyPr>
          <a:lstStyle/>
          <a:p>
            <a:pPr algn="ctr">
              <a:defRPr/>
            </a:pPr>
            <a:r>
              <a:rPr lang="it-IT" sz="2400" b="1" dirty="0">
                <a:solidFill>
                  <a:schemeClr val="accent1">
                    <a:lumMod val="50000"/>
                  </a:schemeClr>
                </a:solidFill>
                <a:latin typeface="Gill Sans MT" panose="020B0502020104020203" pitchFamily="34" charset="0"/>
              </a:rPr>
              <a:t>ACROSS FIDUCIARIA (III)</a:t>
            </a:r>
            <a:endParaRPr lang="en-US" sz="2400" b="1" dirty="0">
              <a:solidFill>
                <a:schemeClr val="accent1">
                  <a:lumMod val="50000"/>
                </a:schemeClr>
              </a:solidFill>
              <a:latin typeface="Gill Sans MT" panose="020B0502020104020203" pitchFamily="34" charset="0"/>
            </a:endParaRPr>
          </a:p>
        </p:txBody>
      </p:sp>
      <p:sp>
        <p:nvSpPr>
          <p:cNvPr id="19" name="Segnaposto piè di pagina 31">
            <a:extLst>
              <a:ext uri="{FF2B5EF4-FFF2-40B4-BE49-F238E27FC236}">
                <a16:creationId xmlns:a16="http://schemas.microsoft.com/office/drawing/2014/main" id="{64AE4B51-FAC1-459A-94A5-BF07885D98AF}"/>
              </a:ext>
            </a:extLst>
          </p:cNvPr>
          <p:cNvSpPr txBox="1">
            <a:spLocks/>
          </p:cNvSpPr>
          <p:nvPr/>
        </p:nvSpPr>
        <p:spPr>
          <a:xfrm>
            <a:off x="4648199" y="6380899"/>
            <a:ext cx="28956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b="1" dirty="0">
                <a:solidFill>
                  <a:schemeClr val="accent1">
                    <a:lumMod val="50000"/>
                  </a:schemeClr>
                </a:solidFill>
                <a:latin typeface="Gill Sans MT" panose="020B0502020104020203" pitchFamily="34" charset="0"/>
              </a:rPr>
              <a:t>ACROSS GROUP</a:t>
            </a:r>
          </a:p>
        </p:txBody>
      </p:sp>
      <p:sp>
        <p:nvSpPr>
          <p:cNvPr id="17" name="Segnaposto contenuto 2">
            <a:extLst>
              <a:ext uri="{FF2B5EF4-FFF2-40B4-BE49-F238E27FC236}">
                <a16:creationId xmlns:a16="http://schemas.microsoft.com/office/drawing/2014/main" id="{37D23809-DDE2-4D89-BD70-1290BF67DF8B}"/>
              </a:ext>
            </a:extLst>
          </p:cNvPr>
          <p:cNvSpPr txBox="1">
            <a:spLocks/>
          </p:cNvSpPr>
          <p:nvPr/>
        </p:nvSpPr>
        <p:spPr>
          <a:xfrm>
            <a:off x="1115457" y="1426128"/>
            <a:ext cx="10302746" cy="440688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ts val="2400"/>
              </a:lnSpc>
              <a:spcBef>
                <a:spcPts val="0"/>
              </a:spcBef>
            </a:pPr>
            <a:r>
              <a:rPr lang="it-IT" sz="2000" dirty="0">
                <a:solidFill>
                  <a:schemeClr val="accent1">
                    <a:lumMod val="50000"/>
                  </a:schemeClr>
                </a:solidFill>
                <a:latin typeface="Segoe UI" panose="020B0502040204020203" pitchFamily="34" charset="0"/>
                <a:cs typeface="Segoe UI" panose="020B0502040204020203" pitchFamily="34" charset="0"/>
              </a:rPr>
              <a:t>Al termine del previsto programma di riorganizzazione del settore fiduciario del gruppo, </a:t>
            </a:r>
            <a:r>
              <a:rPr lang="it-IT" sz="2000" dirty="0" err="1">
                <a:solidFill>
                  <a:schemeClr val="accent1">
                    <a:lumMod val="50000"/>
                  </a:schemeClr>
                </a:solidFill>
                <a:latin typeface="Segoe UI" panose="020B0502040204020203" pitchFamily="34" charset="0"/>
                <a:cs typeface="Segoe UI" panose="020B0502040204020203" pitchFamily="34" charset="0"/>
              </a:rPr>
              <a:t>Across</a:t>
            </a:r>
            <a:r>
              <a:rPr lang="it-IT" sz="2000" dirty="0">
                <a:solidFill>
                  <a:schemeClr val="accent1">
                    <a:lumMod val="50000"/>
                  </a:schemeClr>
                </a:solidFill>
                <a:latin typeface="Segoe UI" panose="020B0502040204020203" pitchFamily="34" charset="0"/>
                <a:cs typeface="Segoe UI" panose="020B0502040204020203" pitchFamily="34" charset="0"/>
              </a:rPr>
              <a:t> Fiduciaria amministrerà una massa di circa 3,6 miliardi di euro a fronte di oltre 1.300 mandati e oltre 2.000 clienti attivi.</a:t>
            </a:r>
          </a:p>
          <a:p>
            <a:pPr algn="just">
              <a:lnSpc>
                <a:spcPts val="2400"/>
              </a:lnSpc>
              <a:spcBef>
                <a:spcPts val="0"/>
              </a:spcBef>
            </a:pPr>
            <a:endParaRPr lang="it-IT" sz="2000" dirty="0">
              <a:solidFill>
                <a:schemeClr val="accent1">
                  <a:lumMod val="50000"/>
                </a:schemeClr>
              </a:solidFill>
              <a:latin typeface="Segoe UI" panose="020B0502040204020203" pitchFamily="34" charset="0"/>
              <a:cs typeface="Segoe UI" panose="020B0502040204020203" pitchFamily="34" charset="0"/>
            </a:endParaRPr>
          </a:p>
          <a:p>
            <a:pPr algn="just">
              <a:lnSpc>
                <a:spcPts val="2400"/>
              </a:lnSpc>
              <a:spcBef>
                <a:spcPts val="0"/>
              </a:spcBef>
            </a:pPr>
            <a:r>
              <a:rPr lang="it-IT" sz="2000" dirty="0">
                <a:solidFill>
                  <a:schemeClr val="accent1">
                    <a:lumMod val="50000"/>
                  </a:schemeClr>
                </a:solidFill>
                <a:latin typeface="Segoe UI" panose="020B0502040204020203" pitchFamily="34" charset="0"/>
                <a:cs typeface="Segoe UI" panose="020B0502040204020203" pitchFamily="34" charset="0"/>
              </a:rPr>
              <a:t>Gli asset oggetto di amministrazione fiduciaria saranno circa 3.400 tra partecipazioni e altri strumenti di private equity, strumenti finanziari quotati, polizze vita, immobili, opere d’arte, ecc.</a:t>
            </a:r>
          </a:p>
          <a:p>
            <a:pPr algn="just">
              <a:lnSpc>
                <a:spcPts val="2400"/>
              </a:lnSpc>
              <a:spcBef>
                <a:spcPts val="0"/>
              </a:spcBef>
            </a:pPr>
            <a:endParaRPr lang="it-IT" sz="2000" dirty="0">
              <a:solidFill>
                <a:schemeClr val="accent1">
                  <a:lumMod val="50000"/>
                </a:schemeClr>
              </a:solidFill>
              <a:latin typeface="Segoe UI" panose="020B0502040204020203" pitchFamily="34" charset="0"/>
              <a:cs typeface="Segoe UI" panose="020B0502040204020203" pitchFamily="34" charset="0"/>
            </a:endParaRPr>
          </a:p>
          <a:p>
            <a:pPr algn="just">
              <a:lnSpc>
                <a:spcPts val="2400"/>
              </a:lnSpc>
              <a:spcBef>
                <a:spcPts val="0"/>
              </a:spcBef>
            </a:pPr>
            <a:r>
              <a:rPr lang="it-IT" sz="2000" dirty="0">
                <a:solidFill>
                  <a:schemeClr val="accent1">
                    <a:lumMod val="50000"/>
                  </a:schemeClr>
                </a:solidFill>
                <a:latin typeface="Segoe UI" panose="020B0502040204020203" pitchFamily="34" charset="0"/>
                <a:cs typeface="Segoe UI" panose="020B0502040204020203" pitchFamily="34" charset="0"/>
              </a:rPr>
              <a:t>Oltre 1.000, invece, i conti correnti aperti per conto dei fiducianti presso 65 banche in Italia, Svizzera, Lussemburgo, Austria, Regno Unito, USA e Principato di Monaco, circa 600 i dossier titoli in </a:t>
            </a:r>
            <a:r>
              <a:rPr lang="it-IT" sz="2000" dirty="0" err="1">
                <a:solidFill>
                  <a:schemeClr val="accent1">
                    <a:lumMod val="50000"/>
                  </a:schemeClr>
                </a:solidFill>
                <a:latin typeface="Segoe UI" panose="020B0502040204020203" pitchFamily="34" charset="0"/>
                <a:cs typeface="Segoe UI" panose="020B0502040204020203" pitchFamily="34" charset="0"/>
              </a:rPr>
              <a:t>execution</a:t>
            </a:r>
            <a:r>
              <a:rPr lang="it-IT" sz="2000" dirty="0">
                <a:solidFill>
                  <a:schemeClr val="accent1">
                    <a:lumMod val="50000"/>
                  </a:schemeClr>
                </a:solidFill>
                <a:latin typeface="Segoe UI" panose="020B0502040204020203" pitchFamily="34" charset="0"/>
                <a:cs typeface="Segoe UI" panose="020B0502040204020203" pitchFamily="34" charset="0"/>
              </a:rPr>
              <a:t> </a:t>
            </a:r>
            <a:r>
              <a:rPr lang="it-IT" sz="2000" dirty="0" err="1">
                <a:solidFill>
                  <a:schemeClr val="accent1">
                    <a:lumMod val="50000"/>
                  </a:schemeClr>
                </a:solidFill>
                <a:latin typeface="Segoe UI" panose="020B0502040204020203" pitchFamily="34" charset="0"/>
                <a:cs typeface="Segoe UI" panose="020B0502040204020203" pitchFamily="34" charset="0"/>
              </a:rPr>
              <a:t>only</a:t>
            </a:r>
            <a:r>
              <a:rPr lang="it-IT" sz="2000" dirty="0">
                <a:solidFill>
                  <a:schemeClr val="accent1">
                    <a:lumMod val="50000"/>
                  </a:schemeClr>
                </a:solidFill>
                <a:latin typeface="Segoe UI" panose="020B0502040204020203" pitchFamily="34" charset="0"/>
                <a:cs typeface="Segoe UI" panose="020B0502040204020203" pitchFamily="34" charset="0"/>
              </a:rPr>
              <a:t> o affidati dai fiducianti a una quarantina di gestori esterni, prevalentemente esteri, circa 300 le polizze vita di 24 diverse compagnie assicurative e 400 partecipazioni in società italiane o estere.</a:t>
            </a:r>
          </a:p>
          <a:p>
            <a:pPr algn="just">
              <a:lnSpc>
                <a:spcPts val="2400"/>
              </a:lnSpc>
              <a:spcBef>
                <a:spcPts val="0"/>
              </a:spcBef>
            </a:pPr>
            <a:r>
              <a:rPr lang="it-IT" sz="3200" dirty="0">
                <a:solidFill>
                  <a:schemeClr val="accent1">
                    <a:lumMod val="50000"/>
                  </a:schemeClr>
                </a:solidFill>
                <a:latin typeface="Segoe UI" panose="020B0502040204020203" pitchFamily="34" charset="0"/>
                <a:cs typeface="Segoe UI" panose="020B0502040204020203" pitchFamily="34" charset="0"/>
              </a:rPr>
              <a:t> </a:t>
            </a:r>
          </a:p>
          <a:p>
            <a:pPr algn="just">
              <a:lnSpc>
                <a:spcPts val="2400"/>
              </a:lnSpc>
              <a:spcBef>
                <a:spcPts val="0"/>
              </a:spcBef>
            </a:pPr>
            <a:endParaRPr lang="it-IT" sz="1600" dirty="0">
              <a:solidFill>
                <a:schemeClr val="accent1">
                  <a:lumMod val="50000"/>
                </a:schemeClr>
              </a:solidFill>
              <a:latin typeface="Gill Sans MT" panose="020B0502020104020203" pitchFamily="34" charset="0"/>
              <a:cs typeface="Arial" pitchFamily="34" charset="0"/>
            </a:endParaRPr>
          </a:p>
          <a:p>
            <a:pPr algn="just">
              <a:lnSpc>
                <a:spcPts val="2400"/>
              </a:lnSpc>
              <a:spcBef>
                <a:spcPts val="0"/>
              </a:spcBef>
            </a:pPr>
            <a:endParaRPr lang="it-IT" sz="1600" dirty="0">
              <a:solidFill>
                <a:schemeClr val="accent1">
                  <a:lumMod val="50000"/>
                </a:schemeClr>
              </a:solidFill>
              <a:latin typeface="Gill Sans MT" panose="020B0502020104020203" pitchFamily="34" charset="0"/>
              <a:cs typeface="Arial" pitchFamily="34" charset="0"/>
            </a:endParaRPr>
          </a:p>
          <a:p>
            <a:pPr algn="just">
              <a:lnSpc>
                <a:spcPts val="2400"/>
              </a:lnSpc>
              <a:spcBef>
                <a:spcPts val="0"/>
              </a:spcBef>
            </a:pPr>
            <a:endParaRPr lang="it-IT" sz="1600" dirty="0">
              <a:solidFill>
                <a:schemeClr val="accent1">
                  <a:lumMod val="50000"/>
                </a:schemeClr>
              </a:solidFill>
              <a:latin typeface="Gill Sans MT" panose="020B0502020104020203" pitchFamily="34" charset="0"/>
              <a:cs typeface="Arial" pitchFamily="34" charset="0"/>
            </a:endParaRPr>
          </a:p>
          <a:p>
            <a:endParaRPr lang="it-IT" sz="1800" dirty="0"/>
          </a:p>
        </p:txBody>
      </p:sp>
    </p:spTree>
    <p:extLst>
      <p:ext uri="{BB962C8B-B14F-4D97-AF65-F5344CB8AC3E}">
        <p14:creationId xmlns:p14="http://schemas.microsoft.com/office/powerpoint/2010/main" val="1143935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getto 3" descr="Persone con documenti">
            <a:extLst>
              <a:ext uri="{FF2B5EF4-FFF2-40B4-BE49-F238E27FC236}">
                <a16:creationId xmlns:a16="http://schemas.microsoft.com/office/drawing/2014/main" id="{E21AEB65-BD32-4908-AD95-9DA8FC8DE00F}"/>
              </a:ext>
            </a:extLst>
          </p:cNvPr>
          <p:cNvSpPr/>
          <p:nvPr/>
        </p:nvSpPr>
        <p:spPr>
          <a:xfrm>
            <a:off x="0" y="0"/>
            <a:ext cx="12189460" cy="6858000"/>
          </a:xfrm>
          <a:custGeom>
            <a:avLst/>
            <a:gdLst/>
            <a:ahLst/>
            <a:cxnLst/>
            <a:rect l="l" t="t" r="r" b="b"/>
            <a:pathLst>
              <a:path w="12189460" h="6858000">
                <a:moveTo>
                  <a:pt x="0" y="6858000"/>
                </a:moveTo>
                <a:lnTo>
                  <a:pt x="12188952" y="6858000"/>
                </a:lnTo>
                <a:lnTo>
                  <a:pt x="12188952" y="0"/>
                </a:lnTo>
                <a:lnTo>
                  <a:pt x="0" y="0"/>
                </a:lnTo>
                <a:lnTo>
                  <a:pt x="0" y="6858000"/>
                </a:lnTo>
                <a:close/>
              </a:path>
            </a:pathLst>
          </a:custGeom>
          <a:solidFill>
            <a:srgbClr val="FFFFFF">
              <a:alpha val="69804"/>
            </a:srgbClr>
          </a:solidFill>
        </p:spPr>
        <p:txBody>
          <a:bodyPr wrap="square" lIns="0" tIns="0" rIns="0" bIns="0" rtlCol="0"/>
          <a:lstStyle/>
          <a:p>
            <a:pPr rtl="0"/>
            <a:endParaRPr lang="it-IT" dirty="0"/>
          </a:p>
        </p:txBody>
      </p:sp>
      <p:sp>
        <p:nvSpPr>
          <p:cNvPr id="8" name="Titolo 1">
            <a:extLst>
              <a:ext uri="{FF2B5EF4-FFF2-40B4-BE49-F238E27FC236}">
                <a16:creationId xmlns:a16="http://schemas.microsoft.com/office/drawing/2014/main" id="{A87C9495-A03A-412F-A013-5D2A691301A7}"/>
              </a:ext>
            </a:extLst>
          </p:cNvPr>
          <p:cNvSpPr txBox="1">
            <a:spLocks/>
          </p:cNvSpPr>
          <p:nvPr/>
        </p:nvSpPr>
        <p:spPr>
          <a:xfrm>
            <a:off x="1524000" y="2142984"/>
            <a:ext cx="9144000" cy="21280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bg1"/>
                </a:solidFill>
                <a:latin typeface="+mj-lt"/>
                <a:ea typeface="+mj-ea"/>
                <a:cs typeface="+mj-cs"/>
              </a:defRPr>
            </a:lvl1pPr>
          </a:lstStyle>
          <a:p>
            <a:pPr algn="ctr">
              <a:lnSpc>
                <a:spcPct val="125000"/>
              </a:lnSpc>
            </a:pPr>
            <a:r>
              <a:rPr lang="it-IT" sz="5000" dirty="0">
                <a:latin typeface="Gill Sans MT" panose="020B0502020104020203" pitchFamily="34" charset="0"/>
              </a:rPr>
              <a:t>I SERVIZI FIDUCIARI </a:t>
            </a:r>
          </a:p>
          <a:p>
            <a:pPr algn="ctr">
              <a:lnSpc>
                <a:spcPct val="125000"/>
              </a:lnSpc>
            </a:pPr>
            <a:r>
              <a:rPr lang="it-IT" sz="5000" dirty="0">
                <a:latin typeface="Gill Sans MT" panose="020B0502020104020203" pitchFamily="34" charset="0"/>
              </a:rPr>
              <a:t>_______</a:t>
            </a:r>
          </a:p>
        </p:txBody>
      </p:sp>
      <p:sp>
        <p:nvSpPr>
          <p:cNvPr id="9" name="oggetto 7" descr="Rettangolo beige">
            <a:extLst>
              <a:ext uri="{FF2B5EF4-FFF2-40B4-BE49-F238E27FC236}">
                <a16:creationId xmlns:a16="http://schemas.microsoft.com/office/drawing/2014/main" id="{139C9A25-8BBB-4769-B8DA-F0F779B72C6B}"/>
              </a:ext>
            </a:extLst>
          </p:cNvPr>
          <p:cNvSpPr/>
          <p:nvPr/>
        </p:nvSpPr>
        <p:spPr>
          <a:xfrm>
            <a:off x="2560709" y="3207009"/>
            <a:ext cx="7288696" cy="45720"/>
          </a:xfrm>
          <a:custGeom>
            <a:avLst/>
            <a:gdLst/>
            <a:ahLst/>
            <a:cxnLst/>
            <a:rect l="l" t="t" r="r" b="b"/>
            <a:pathLst>
              <a:path w="3935729">
                <a:moveTo>
                  <a:pt x="0" y="0"/>
                </a:moveTo>
                <a:lnTo>
                  <a:pt x="3935349" y="0"/>
                </a:lnTo>
              </a:path>
            </a:pathLst>
          </a:custGeom>
          <a:ln w="54863">
            <a:solidFill>
              <a:srgbClr val="00694A"/>
            </a:solidFill>
          </a:ln>
        </p:spPr>
        <p:txBody>
          <a:bodyPr wrap="square" lIns="0" tIns="0" rIns="0" bIns="0" rtlCol="0"/>
          <a:lstStyle/>
          <a:p>
            <a:pPr rtl="0"/>
            <a:endParaRPr lang="it-IT" dirty="0"/>
          </a:p>
        </p:txBody>
      </p:sp>
      <p:sp>
        <p:nvSpPr>
          <p:cNvPr id="10" name="oggetto 7" descr="Rettangolo beige">
            <a:extLst>
              <a:ext uri="{FF2B5EF4-FFF2-40B4-BE49-F238E27FC236}">
                <a16:creationId xmlns:a16="http://schemas.microsoft.com/office/drawing/2014/main" id="{A6E3163E-366C-414A-80A4-3C0906BAF231}"/>
              </a:ext>
            </a:extLst>
          </p:cNvPr>
          <p:cNvSpPr/>
          <p:nvPr/>
        </p:nvSpPr>
        <p:spPr>
          <a:xfrm>
            <a:off x="2560709" y="3207009"/>
            <a:ext cx="1405885" cy="45720"/>
          </a:xfrm>
          <a:custGeom>
            <a:avLst/>
            <a:gdLst/>
            <a:ahLst/>
            <a:cxnLst/>
            <a:rect l="l" t="t" r="r" b="b"/>
            <a:pathLst>
              <a:path w="3935729">
                <a:moveTo>
                  <a:pt x="0" y="0"/>
                </a:moveTo>
                <a:lnTo>
                  <a:pt x="3935349" y="0"/>
                </a:lnTo>
              </a:path>
            </a:pathLst>
          </a:custGeom>
          <a:ln w="54863">
            <a:solidFill>
              <a:srgbClr val="D9D9D9"/>
            </a:solidFill>
          </a:ln>
        </p:spPr>
        <p:txBody>
          <a:bodyPr wrap="square" lIns="0" tIns="0" rIns="0" bIns="0" rtlCol="0"/>
          <a:lstStyle/>
          <a:p>
            <a:pPr rtl="0"/>
            <a:endParaRPr lang="it-IT" dirty="0"/>
          </a:p>
        </p:txBody>
      </p:sp>
    </p:spTree>
    <p:extLst>
      <p:ext uri="{BB962C8B-B14F-4D97-AF65-F5344CB8AC3E}">
        <p14:creationId xmlns:p14="http://schemas.microsoft.com/office/powerpoint/2010/main" val="134920014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E041F685-3947-4F3C-A2B6-632F7BA921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93" y="6167984"/>
            <a:ext cx="1399082" cy="699541"/>
          </a:xfrm>
          <a:prstGeom prst="rect">
            <a:avLst/>
          </a:prstGeom>
        </p:spPr>
      </p:pic>
      <p:cxnSp>
        <p:nvCxnSpPr>
          <p:cNvPr id="11" name="Connettore diritto 10">
            <a:extLst>
              <a:ext uri="{FF2B5EF4-FFF2-40B4-BE49-F238E27FC236}">
                <a16:creationId xmlns:a16="http://schemas.microsoft.com/office/drawing/2014/main" id="{0016C11A-1DC4-4FA3-807A-976C84638FDB}"/>
              </a:ext>
            </a:extLst>
          </p:cNvPr>
          <p:cNvCxnSpPr>
            <a:cxnSpLocks/>
          </p:cNvCxnSpPr>
          <p:nvPr/>
        </p:nvCxnSpPr>
        <p:spPr>
          <a:xfrm>
            <a:off x="0" y="6239458"/>
            <a:ext cx="12192000"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 name="oggetto 7" descr="Rettangolo beige">
            <a:extLst>
              <a:ext uri="{FF2B5EF4-FFF2-40B4-BE49-F238E27FC236}">
                <a16:creationId xmlns:a16="http://schemas.microsoft.com/office/drawing/2014/main" id="{C78F7F3A-04B5-405E-AEB6-9684B681C868}"/>
              </a:ext>
            </a:extLst>
          </p:cNvPr>
          <p:cNvSpPr/>
          <p:nvPr/>
        </p:nvSpPr>
        <p:spPr>
          <a:xfrm rot="16200000">
            <a:off x="8710260" y="3085350"/>
            <a:ext cx="6239456" cy="68756"/>
          </a:xfrm>
          <a:custGeom>
            <a:avLst/>
            <a:gdLst/>
            <a:ahLst/>
            <a:cxnLst/>
            <a:rect l="l" t="t" r="r" b="b"/>
            <a:pathLst>
              <a:path w="3935729">
                <a:moveTo>
                  <a:pt x="0" y="0"/>
                </a:moveTo>
                <a:lnTo>
                  <a:pt x="3935349" y="0"/>
                </a:lnTo>
              </a:path>
            </a:pathLst>
          </a:custGeom>
          <a:ln w="101600">
            <a:solidFill>
              <a:srgbClr val="00694A"/>
            </a:solidFill>
          </a:ln>
        </p:spPr>
        <p:txBody>
          <a:bodyPr wrap="square" lIns="0" tIns="0" rIns="0" bIns="0" rtlCol="0"/>
          <a:lstStyle/>
          <a:p>
            <a:pPr rtl="0"/>
            <a:endParaRPr lang="it-IT" dirty="0"/>
          </a:p>
        </p:txBody>
      </p:sp>
      <p:sp>
        <p:nvSpPr>
          <p:cNvPr id="5" name="oggetto 7" descr="Rettangolo beige">
            <a:extLst>
              <a:ext uri="{FF2B5EF4-FFF2-40B4-BE49-F238E27FC236}">
                <a16:creationId xmlns:a16="http://schemas.microsoft.com/office/drawing/2014/main" id="{98939D39-B7DA-4BCA-A44C-C74CDB9A4AC9}"/>
              </a:ext>
            </a:extLst>
          </p:cNvPr>
          <p:cNvSpPr/>
          <p:nvPr/>
        </p:nvSpPr>
        <p:spPr>
          <a:xfrm rot="16200000" flipV="1">
            <a:off x="7149368" y="1733374"/>
            <a:ext cx="6239457" cy="2772709"/>
          </a:xfrm>
          <a:custGeom>
            <a:avLst/>
            <a:gdLst/>
            <a:ahLst/>
            <a:cxnLst/>
            <a:rect l="l" t="t" r="r" b="b"/>
            <a:pathLst>
              <a:path w="3935729">
                <a:moveTo>
                  <a:pt x="0" y="0"/>
                </a:moveTo>
                <a:lnTo>
                  <a:pt x="3935349" y="0"/>
                </a:lnTo>
              </a:path>
            </a:pathLst>
          </a:custGeom>
          <a:ln w="98425">
            <a:solidFill>
              <a:srgbClr val="D9D9D9"/>
            </a:solidFill>
          </a:ln>
        </p:spPr>
        <p:txBody>
          <a:bodyPr wrap="square" lIns="0" tIns="0" rIns="0" bIns="0" rtlCol="0"/>
          <a:lstStyle/>
          <a:p>
            <a:pPr rtl="0"/>
            <a:endParaRPr lang="it-IT" dirty="0"/>
          </a:p>
        </p:txBody>
      </p:sp>
      <p:cxnSp>
        <p:nvCxnSpPr>
          <p:cNvPr id="8" name="Connettore diritto 7">
            <a:extLst>
              <a:ext uri="{FF2B5EF4-FFF2-40B4-BE49-F238E27FC236}">
                <a16:creationId xmlns:a16="http://schemas.microsoft.com/office/drawing/2014/main" id="{579E2FBC-E2B0-4363-A3E9-69890E408C42}"/>
              </a:ext>
            </a:extLst>
          </p:cNvPr>
          <p:cNvCxnSpPr>
            <a:cxnSpLocks/>
          </p:cNvCxnSpPr>
          <p:nvPr/>
        </p:nvCxnSpPr>
        <p:spPr>
          <a:xfrm>
            <a:off x="1250047" y="885909"/>
            <a:ext cx="10302746"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6" name="CasellaDiTesto 15">
            <a:extLst>
              <a:ext uri="{FF2B5EF4-FFF2-40B4-BE49-F238E27FC236}">
                <a16:creationId xmlns:a16="http://schemas.microsoft.com/office/drawing/2014/main" id="{73E74067-DD44-4698-8155-80AA2B517295}"/>
              </a:ext>
            </a:extLst>
          </p:cNvPr>
          <p:cNvSpPr txBox="1"/>
          <p:nvPr/>
        </p:nvSpPr>
        <p:spPr>
          <a:xfrm>
            <a:off x="1686928" y="54912"/>
            <a:ext cx="8818139" cy="830997"/>
          </a:xfrm>
          <a:prstGeom prst="rect">
            <a:avLst/>
          </a:prstGeom>
          <a:noFill/>
        </p:spPr>
        <p:txBody>
          <a:bodyPr wrap="square">
            <a:spAutoFit/>
          </a:bodyPr>
          <a:lstStyle/>
          <a:p>
            <a:pPr algn="ctr">
              <a:defRPr/>
            </a:pPr>
            <a:r>
              <a:rPr lang="en-US" sz="2400" b="1" dirty="0">
                <a:solidFill>
                  <a:schemeClr val="accent1">
                    <a:lumMod val="50000"/>
                  </a:schemeClr>
                </a:solidFill>
                <a:latin typeface="Gill Sans MT" panose="020B0502020104020203" pitchFamily="34" charset="0"/>
              </a:rPr>
              <a:t>SERVIZI OFFERTI DALLA FIDUCIARIA AI CLIENTI DEGLI INTERMEDIARI FINANZIARI ESTERI </a:t>
            </a:r>
          </a:p>
        </p:txBody>
      </p:sp>
      <p:sp>
        <p:nvSpPr>
          <p:cNvPr id="19" name="Segnaposto piè di pagina 31">
            <a:extLst>
              <a:ext uri="{FF2B5EF4-FFF2-40B4-BE49-F238E27FC236}">
                <a16:creationId xmlns:a16="http://schemas.microsoft.com/office/drawing/2014/main" id="{64AE4B51-FAC1-459A-94A5-BF07885D98AF}"/>
              </a:ext>
            </a:extLst>
          </p:cNvPr>
          <p:cNvSpPr txBox="1">
            <a:spLocks/>
          </p:cNvSpPr>
          <p:nvPr/>
        </p:nvSpPr>
        <p:spPr>
          <a:xfrm>
            <a:off x="4648199" y="6380899"/>
            <a:ext cx="28956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b="1" dirty="0">
                <a:solidFill>
                  <a:schemeClr val="accent1">
                    <a:lumMod val="50000"/>
                  </a:schemeClr>
                </a:solidFill>
                <a:latin typeface="Gill Sans MT" panose="020B0502020104020203" pitchFamily="34" charset="0"/>
              </a:rPr>
              <a:t>ACROSS GROUP</a:t>
            </a:r>
          </a:p>
        </p:txBody>
      </p:sp>
      <p:sp>
        <p:nvSpPr>
          <p:cNvPr id="20" name="_s33812">
            <a:extLst>
              <a:ext uri="{FF2B5EF4-FFF2-40B4-BE49-F238E27FC236}">
                <a16:creationId xmlns:a16="http://schemas.microsoft.com/office/drawing/2014/main" id="{C3A1DBD8-F006-4493-8EEB-F753D63D85CE}"/>
              </a:ext>
            </a:extLst>
          </p:cNvPr>
          <p:cNvSpPr>
            <a:spLocks noChangeArrowheads="1"/>
          </p:cNvSpPr>
          <p:nvPr/>
        </p:nvSpPr>
        <p:spPr bwMode="auto">
          <a:xfrm>
            <a:off x="3910976" y="867210"/>
            <a:ext cx="4370040" cy="460030"/>
          </a:xfrm>
          <a:prstGeom prst="roundRect">
            <a:avLst>
              <a:gd name="adj" fmla="val 16667"/>
            </a:avLst>
          </a:prstGeom>
          <a:noFill/>
          <a:ln w="9525">
            <a:noFill/>
            <a:round/>
            <a:headEnd/>
            <a:tailEnd/>
          </a:ln>
        </p:spPr>
        <p:txBody>
          <a:bodyPr lIns="14405" tIns="7203" rIns="14405" bIns="7203" anchor="ctr"/>
          <a:lstStyle/>
          <a:p>
            <a:pPr algn="ctr"/>
            <a:r>
              <a:rPr lang="en-US" sz="2000" b="0" i="1" dirty="0">
                <a:solidFill>
                  <a:schemeClr val="accent1">
                    <a:lumMod val="50000"/>
                  </a:schemeClr>
                </a:solidFill>
                <a:latin typeface="Gill Sans MT" panose="020B0502020104020203" pitchFamily="34" charset="0"/>
                <a:cs typeface="Arial" pitchFamily="34" charset="0"/>
              </a:rPr>
              <a:t>TIPOLOGIE DI SERVIZIO</a:t>
            </a:r>
          </a:p>
        </p:txBody>
      </p:sp>
      <p:sp>
        <p:nvSpPr>
          <p:cNvPr id="21" name="_s33813">
            <a:extLst>
              <a:ext uri="{FF2B5EF4-FFF2-40B4-BE49-F238E27FC236}">
                <a16:creationId xmlns:a16="http://schemas.microsoft.com/office/drawing/2014/main" id="{017BA924-E800-4FD1-B421-50BFEAB1E8E7}"/>
              </a:ext>
            </a:extLst>
          </p:cNvPr>
          <p:cNvSpPr>
            <a:spLocks noChangeArrowheads="1"/>
          </p:cNvSpPr>
          <p:nvPr/>
        </p:nvSpPr>
        <p:spPr bwMode="auto">
          <a:xfrm>
            <a:off x="1330206" y="1583045"/>
            <a:ext cx="1709025" cy="801740"/>
          </a:xfrm>
          <a:prstGeom prst="roundRect">
            <a:avLst>
              <a:gd name="adj" fmla="val 16667"/>
            </a:avLst>
          </a:prstGeom>
          <a:solidFill>
            <a:srgbClr val="006A4B"/>
          </a:solidFill>
          <a:ln w="9525">
            <a:noFill/>
            <a:round/>
            <a:headEnd/>
            <a:tailEnd/>
          </a:ln>
        </p:spPr>
        <p:txBody>
          <a:bodyPr lIns="14405" tIns="7203" rIns="14405" bIns="7203" anchor="ctr"/>
          <a:lstStyle/>
          <a:p>
            <a:pPr algn="ctr"/>
            <a:r>
              <a:rPr lang="de-CH" sz="1600" i="1" dirty="0">
                <a:solidFill>
                  <a:schemeClr val="bg1"/>
                </a:solidFill>
                <a:latin typeface="Gill Sans MT" panose="020B0502020104020203" pitchFamily="34" charset="0"/>
                <a:cs typeface="Arial" pitchFamily="34" charset="0"/>
              </a:rPr>
              <a:t>Conto </a:t>
            </a:r>
            <a:r>
              <a:rPr lang="de-CH" sz="1600" i="1" dirty="0" err="1">
                <a:solidFill>
                  <a:schemeClr val="bg1"/>
                </a:solidFill>
                <a:latin typeface="Gill Sans MT" panose="020B0502020104020203" pitchFamily="34" charset="0"/>
                <a:cs typeface="Arial" pitchFamily="34" charset="0"/>
              </a:rPr>
              <a:t>corrente</a:t>
            </a:r>
            <a:r>
              <a:rPr lang="de-CH" sz="1600" i="1" dirty="0">
                <a:solidFill>
                  <a:schemeClr val="bg1"/>
                </a:solidFill>
                <a:latin typeface="Gill Sans MT" panose="020B0502020104020203" pitchFamily="34" charset="0"/>
                <a:cs typeface="Arial" pitchFamily="34" charset="0"/>
              </a:rPr>
              <a:t> </a:t>
            </a:r>
            <a:r>
              <a:rPr lang="de-CH" sz="1600" i="1" dirty="0" err="1">
                <a:solidFill>
                  <a:schemeClr val="bg1"/>
                </a:solidFill>
                <a:latin typeface="Gill Sans MT" panose="020B0502020104020203" pitchFamily="34" charset="0"/>
                <a:cs typeface="Arial" pitchFamily="34" charset="0"/>
              </a:rPr>
              <a:t>intestato</a:t>
            </a:r>
            <a:r>
              <a:rPr lang="de-CH" sz="1600" i="1" dirty="0">
                <a:solidFill>
                  <a:schemeClr val="bg1"/>
                </a:solidFill>
                <a:latin typeface="Gill Sans MT" panose="020B0502020104020203" pitchFamily="34" charset="0"/>
                <a:cs typeface="Arial" pitchFamily="34" charset="0"/>
              </a:rPr>
              <a:t> ad Across</a:t>
            </a:r>
          </a:p>
          <a:p>
            <a:pPr algn="ctr"/>
            <a:r>
              <a:rPr lang="de-CH" sz="1600" i="1" dirty="0">
                <a:solidFill>
                  <a:schemeClr val="bg1"/>
                </a:solidFill>
                <a:latin typeface="Gill Sans MT" panose="020B0502020104020203" pitchFamily="34" charset="0"/>
                <a:cs typeface="Arial" pitchFamily="34" charset="0"/>
              </a:rPr>
              <a:t>Fiduciaria</a:t>
            </a:r>
            <a:endParaRPr lang="en-US" sz="1600" i="1" dirty="0">
              <a:solidFill>
                <a:schemeClr val="bg1"/>
              </a:solidFill>
              <a:latin typeface="Gill Sans MT" panose="020B0502020104020203" pitchFamily="34" charset="0"/>
              <a:cs typeface="Arial" pitchFamily="34" charset="0"/>
            </a:endParaRPr>
          </a:p>
        </p:txBody>
      </p:sp>
      <p:sp>
        <p:nvSpPr>
          <p:cNvPr id="22" name="_s33815">
            <a:extLst>
              <a:ext uri="{FF2B5EF4-FFF2-40B4-BE49-F238E27FC236}">
                <a16:creationId xmlns:a16="http://schemas.microsoft.com/office/drawing/2014/main" id="{541E3E88-EC4D-47E8-ACEB-72F4735E1045}"/>
              </a:ext>
            </a:extLst>
          </p:cNvPr>
          <p:cNvSpPr>
            <a:spLocks noChangeArrowheads="1"/>
          </p:cNvSpPr>
          <p:nvPr/>
        </p:nvSpPr>
        <p:spPr bwMode="auto">
          <a:xfrm>
            <a:off x="1330104" y="2641372"/>
            <a:ext cx="1709127" cy="1031051"/>
          </a:xfrm>
          <a:prstGeom prst="roundRect">
            <a:avLst>
              <a:gd name="adj" fmla="val 16667"/>
            </a:avLst>
          </a:prstGeom>
          <a:solidFill>
            <a:srgbClr val="006A4B"/>
          </a:solidFill>
          <a:ln w="9525">
            <a:noFill/>
            <a:round/>
            <a:headEnd/>
            <a:tailEnd/>
          </a:ln>
        </p:spPr>
        <p:txBody>
          <a:bodyPr lIns="14405" tIns="7203" rIns="14405" bIns="7203" anchor="ctr"/>
          <a:lstStyle/>
          <a:p>
            <a:pPr algn="ctr"/>
            <a:r>
              <a:rPr lang="en-US" sz="1600" i="1" dirty="0" err="1">
                <a:solidFill>
                  <a:schemeClr val="bg1"/>
                </a:solidFill>
                <a:latin typeface="Gill Sans MT" panose="020B0502020104020203" pitchFamily="34" charset="0"/>
                <a:cs typeface="Arial" pitchFamily="34" charset="0"/>
              </a:rPr>
              <a:t>Conto</a:t>
            </a:r>
            <a:r>
              <a:rPr lang="en-US" sz="1600" i="1" dirty="0">
                <a:solidFill>
                  <a:schemeClr val="bg1"/>
                </a:solidFill>
                <a:latin typeface="Gill Sans MT" panose="020B0502020104020203" pitchFamily="34" charset="0"/>
                <a:cs typeface="Arial" pitchFamily="34" charset="0"/>
              </a:rPr>
              <a:t> </a:t>
            </a:r>
            <a:r>
              <a:rPr lang="en-US" sz="1600" i="1" dirty="0" err="1">
                <a:solidFill>
                  <a:schemeClr val="bg1"/>
                </a:solidFill>
                <a:latin typeface="Gill Sans MT" panose="020B0502020104020203" pitchFamily="34" charset="0"/>
                <a:cs typeface="Arial" pitchFamily="34" charset="0"/>
              </a:rPr>
              <a:t>corrente</a:t>
            </a:r>
            <a:r>
              <a:rPr lang="en-US" sz="1600" i="1" dirty="0">
                <a:solidFill>
                  <a:schemeClr val="bg1"/>
                </a:solidFill>
                <a:latin typeface="Gill Sans MT" panose="020B0502020104020203" pitchFamily="34" charset="0"/>
                <a:cs typeface="Arial" pitchFamily="34" charset="0"/>
              </a:rPr>
              <a:t> </a:t>
            </a:r>
            <a:r>
              <a:rPr lang="en-US" sz="1600" i="1" dirty="0" err="1">
                <a:solidFill>
                  <a:schemeClr val="bg1"/>
                </a:solidFill>
                <a:latin typeface="Gill Sans MT" panose="020B0502020104020203" pitchFamily="34" charset="0"/>
                <a:cs typeface="Arial" pitchFamily="34" charset="0"/>
              </a:rPr>
              <a:t>intestato</a:t>
            </a:r>
            <a:r>
              <a:rPr lang="en-US" sz="1600" i="1" dirty="0">
                <a:solidFill>
                  <a:schemeClr val="bg1"/>
                </a:solidFill>
                <a:latin typeface="Gill Sans MT" panose="020B0502020104020203" pitchFamily="34" charset="0"/>
                <a:cs typeface="Arial" pitchFamily="34" charset="0"/>
              </a:rPr>
              <a:t> al </a:t>
            </a:r>
            <a:r>
              <a:rPr lang="en-US" sz="1600" i="1" dirty="0" err="1">
                <a:solidFill>
                  <a:schemeClr val="bg1"/>
                </a:solidFill>
                <a:latin typeface="Gill Sans MT" panose="020B0502020104020203" pitchFamily="34" charset="0"/>
                <a:cs typeface="Arial" pitchFamily="34" charset="0"/>
              </a:rPr>
              <a:t>cliente</a:t>
            </a:r>
            <a:r>
              <a:rPr lang="en-US" sz="1600" i="1" dirty="0">
                <a:solidFill>
                  <a:schemeClr val="bg1"/>
                </a:solidFill>
                <a:latin typeface="Gill Sans MT" panose="020B0502020104020203" pitchFamily="34" charset="0"/>
                <a:cs typeface="Arial" pitchFamily="34" charset="0"/>
              </a:rPr>
              <a:t> ed </a:t>
            </a:r>
            <a:r>
              <a:rPr lang="en-US" sz="1600" i="1" dirty="0" err="1">
                <a:solidFill>
                  <a:schemeClr val="bg1"/>
                </a:solidFill>
                <a:latin typeface="Gill Sans MT" panose="020B0502020104020203" pitchFamily="34" charset="0"/>
                <a:cs typeface="Arial" pitchFamily="34" charset="0"/>
              </a:rPr>
              <a:t>amministrato</a:t>
            </a:r>
            <a:r>
              <a:rPr lang="en-US" sz="1600" i="1" dirty="0">
                <a:solidFill>
                  <a:schemeClr val="bg1"/>
                </a:solidFill>
                <a:latin typeface="Gill Sans MT" panose="020B0502020104020203" pitchFamily="34" charset="0"/>
                <a:cs typeface="Arial" pitchFamily="34" charset="0"/>
              </a:rPr>
              <a:t> da Across Fiduciaria</a:t>
            </a:r>
          </a:p>
        </p:txBody>
      </p:sp>
      <p:sp>
        <p:nvSpPr>
          <p:cNvPr id="23" name="_s33832">
            <a:extLst>
              <a:ext uri="{FF2B5EF4-FFF2-40B4-BE49-F238E27FC236}">
                <a16:creationId xmlns:a16="http://schemas.microsoft.com/office/drawing/2014/main" id="{EA14F66C-9258-4A9C-9E20-6066E68985D4}"/>
              </a:ext>
            </a:extLst>
          </p:cNvPr>
          <p:cNvSpPr>
            <a:spLocks noChangeArrowheads="1"/>
          </p:cNvSpPr>
          <p:nvPr/>
        </p:nvSpPr>
        <p:spPr bwMode="auto">
          <a:xfrm>
            <a:off x="1330207" y="4029489"/>
            <a:ext cx="1709024" cy="817124"/>
          </a:xfrm>
          <a:prstGeom prst="roundRect">
            <a:avLst>
              <a:gd name="adj" fmla="val 16667"/>
            </a:avLst>
          </a:prstGeom>
          <a:solidFill>
            <a:srgbClr val="006A4B"/>
          </a:solidFill>
          <a:ln w="9525">
            <a:noFill/>
            <a:round/>
            <a:headEnd/>
            <a:tailEnd/>
          </a:ln>
        </p:spPr>
        <p:txBody>
          <a:bodyPr lIns="14405" tIns="7203" rIns="14405" bIns="7203" anchor="ctr"/>
          <a:lstStyle/>
          <a:p>
            <a:pPr algn="ctr"/>
            <a:r>
              <a:rPr lang="pt-PT" sz="1600" i="1" dirty="0">
                <a:solidFill>
                  <a:schemeClr val="bg1"/>
                </a:solidFill>
                <a:latin typeface="Gill Sans MT" panose="020B0502020104020203" pitchFamily="34" charset="0"/>
                <a:cs typeface="Arial" pitchFamily="34" charset="0"/>
              </a:rPr>
              <a:t>Conto corrente intestato al cliente italiano</a:t>
            </a:r>
            <a:endParaRPr lang="en-US" sz="1600" i="1" dirty="0">
              <a:solidFill>
                <a:schemeClr val="bg1"/>
              </a:solidFill>
              <a:latin typeface="Gill Sans MT" panose="020B0502020104020203" pitchFamily="34" charset="0"/>
              <a:cs typeface="Arial" pitchFamily="34" charset="0"/>
            </a:endParaRPr>
          </a:p>
        </p:txBody>
      </p:sp>
      <p:sp>
        <p:nvSpPr>
          <p:cNvPr id="24" name="CasellaDiTesto 13">
            <a:extLst>
              <a:ext uri="{FF2B5EF4-FFF2-40B4-BE49-F238E27FC236}">
                <a16:creationId xmlns:a16="http://schemas.microsoft.com/office/drawing/2014/main" id="{D52876A3-F492-4DC3-80F0-A8B28E5FA3FD}"/>
              </a:ext>
            </a:extLst>
          </p:cNvPr>
          <p:cNvSpPr txBox="1">
            <a:spLocks noChangeArrowheads="1"/>
          </p:cNvSpPr>
          <p:nvPr/>
        </p:nvSpPr>
        <p:spPr bwMode="auto">
          <a:xfrm>
            <a:off x="3354051" y="1592992"/>
            <a:ext cx="5483891" cy="830997"/>
          </a:xfrm>
          <a:prstGeom prst="rect">
            <a:avLst/>
          </a:prstGeom>
          <a:noFill/>
          <a:ln w="9525">
            <a:noFill/>
            <a:miter lim="800000"/>
            <a:headEnd/>
            <a:tailEnd/>
          </a:ln>
        </p:spPr>
        <p:txBody>
          <a:bodyPr wrap="square">
            <a:spAutoFit/>
          </a:bodyPr>
          <a:lstStyle/>
          <a:p>
            <a:pPr algn="ctr"/>
            <a:r>
              <a:rPr lang="it-IT" sz="1600" i="1" dirty="0">
                <a:solidFill>
                  <a:schemeClr val="accent1">
                    <a:lumMod val="50000"/>
                  </a:schemeClr>
                </a:solidFill>
                <a:latin typeface="Gill Sans MT" panose="020B0502020104020203" pitchFamily="34" charset="0"/>
                <a:cs typeface="Arial" pitchFamily="34" charset="0"/>
              </a:rPr>
              <a:t>Schema classico (in nome e per conto)</a:t>
            </a:r>
          </a:p>
          <a:p>
            <a:pPr algn="ctr"/>
            <a:r>
              <a:rPr lang="it-IT" sz="1600" i="1" dirty="0">
                <a:solidFill>
                  <a:schemeClr val="accent1">
                    <a:lumMod val="50000"/>
                  </a:schemeClr>
                </a:solidFill>
                <a:latin typeface="Gill Sans MT" panose="020B0502020104020203" pitchFamily="34" charset="0"/>
                <a:cs typeface="Arial" pitchFamily="34" charset="0"/>
              </a:rPr>
              <a:t>Sostituzione d’imposta</a:t>
            </a:r>
          </a:p>
          <a:p>
            <a:pPr algn="ctr"/>
            <a:r>
              <a:rPr lang="it-IT" sz="1600" i="1" dirty="0">
                <a:solidFill>
                  <a:schemeClr val="accent1">
                    <a:lumMod val="50000"/>
                  </a:schemeClr>
                </a:solidFill>
                <a:latin typeface="Gill Sans MT" panose="020B0502020104020203" pitchFamily="34" charset="0"/>
                <a:cs typeface="Arial" pitchFamily="34" charset="0"/>
              </a:rPr>
              <a:t>No RW – </a:t>
            </a:r>
            <a:r>
              <a:rPr lang="it-IT" sz="1600" i="1" dirty="0">
                <a:solidFill>
                  <a:schemeClr val="accent1">
                    <a:lumMod val="50000"/>
                  </a:schemeClr>
                </a:solidFill>
                <a:highlight>
                  <a:srgbClr val="FFFF00"/>
                </a:highlight>
                <a:latin typeface="Gill Sans MT" panose="020B0502020104020203" pitchFamily="34" charset="0"/>
                <a:cs typeface="Arial" pitchFamily="34" charset="0"/>
              </a:rPr>
              <a:t>No Tassa di Bollo </a:t>
            </a:r>
          </a:p>
        </p:txBody>
      </p:sp>
      <p:cxnSp>
        <p:nvCxnSpPr>
          <p:cNvPr id="25" name="Connettore diritto 24">
            <a:extLst>
              <a:ext uri="{FF2B5EF4-FFF2-40B4-BE49-F238E27FC236}">
                <a16:creationId xmlns:a16="http://schemas.microsoft.com/office/drawing/2014/main" id="{C4717F39-EA07-4229-97A1-F6E187631C31}"/>
              </a:ext>
            </a:extLst>
          </p:cNvPr>
          <p:cNvCxnSpPr>
            <a:cxnSpLocks/>
          </p:cNvCxnSpPr>
          <p:nvPr/>
        </p:nvCxnSpPr>
        <p:spPr>
          <a:xfrm>
            <a:off x="2945263" y="2379867"/>
            <a:ext cx="6301468" cy="556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Connettore diritto 27">
            <a:extLst>
              <a:ext uri="{FF2B5EF4-FFF2-40B4-BE49-F238E27FC236}">
                <a16:creationId xmlns:a16="http://schemas.microsoft.com/office/drawing/2014/main" id="{4573A88A-E241-4372-A54C-9A2FCE45BDAA}"/>
              </a:ext>
            </a:extLst>
          </p:cNvPr>
          <p:cNvCxnSpPr>
            <a:cxnSpLocks/>
          </p:cNvCxnSpPr>
          <p:nvPr/>
        </p:nvCxnSpPr>
        <p:spPr>
          <a:xfrm>
            <a:off x="2920612" y="3671880"/>
            <a:ext cx="6326119" cy="43483"/>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9" name="CasellaDiTesto 13">
            <a:extLst>
              <a:ext uri="{FF2B5EF4-FFF2-40B4-BE49-F238E27FC236}">
                <a16:creationId xmlns:a16="http://schemas.microsoft.com/office/drawing/2014/main" id="{00D26A61-E953-44B7-B5BF-6F74DDEBA40D}"/>
              </a:ext>
            </a:extLst>
          </p:cNvPr>
          <p:cNvSpPr txBox="1">
            <a:spLocks noChangeArrowheads="1"/>
          </p:cNvSpPr>
          <p:nvPr/>
        </p:nvSpPr>
        <p:spPr bwMode="auto">
          <a:xfrm>
            <a:off x="3575780" y="2877515"/>
            <a:ext cx="5040434" cy="1031051"/>
          </a:xfrm>
          <a:prstGeom prst="rect">
            <a:avLst/>
          </a:prstGeom>
          <a:noFill/>
          <a:ln w="9525">
            <a:noFill/>
            <a:miter lim="800000"/>
            <a:headEnd/>
            <a:tailEnd/>
          </a:ln>
        </p:spPr>
        <p:txBody>
          <a:bodyPr wrap="square">
            <a:spAutoFit/>
          </a:bodyPr>
          <a:lstStyle/>
          <a:p>
            <a:pPr algn="ctr"/>
            <a:r>
              <a:rPr lang="it-IT" sz="1600" i="1" dirty="0">
                <a:solidFill>
                  <a:schemeClr val="accent1">
                    <a:lumMod val="50000"/>
                  </a:schemeClr>
                </a:solidFill>
                <a:latin typeface="Gill Sans MT" panose="020B0502020104020203" pitchFamily="34" charset="0"/>
                <a:cs typeface="Arial" pitchFamily="34" charset="0"/>
              </a:rPr>
              <a:t>Mandato di amministrazione fiduciaria (per conto)</a:t>
            </a:r>
          </a:p>
          <a:p>
            <a:pPr algn="ctr"/>
            <a:r>
              <a:rPr lang="it-IT" sz="1600" i="1" dirty="0">
                <a:solidFill>
                  <a:schemeClr val="accent1">
                    <a:lumMod val="50000"/>
                  </a:schemeClr>
                </a:solidFill>
                <a:latin typeface="Gill Sans MT" panose="020B0502020104020203" pitchFamily="34" charset="0"/>
                <a:cs typeface="Arial" pitchFamily="34" charset="0"/>
              </a:rPr>
              <a:t>Sostituzione d’imposta (con flusso informatico dati)</a:t>
            </a:r>
          </a:p>
          <a:p>
            <a:pPr algn="ctr"/>
            <a:r>
              <a:rPr lang="it-IT" sz="1600" i="1" dirty="0">
                <a:solidFill>
                  <a:schemeClr val="accent1">
                    <a:lumMod val="50000"/>
                  </a:schemeClr>
                </a:solidFill>
                <a:latin typeface="Gill Sans MT" panose="020B0502020104020203" pitchFamily="34" charset="0"/>
                <a:cs typeface="Arial" pitchFamily="34" charset="0"/>
              </a:rPr>
              <a:t>No RW</a:t>
            </a:r>
          </a:p>
          <a:p>
            <a:pPr algn="ctr"/>
            <a:endParaRPr lang="it-IT" sz="1300" b="0" dirty="0">
              <a:latin typeface="Arial" pitchFamily="34" charset="0"/>
              <a:cs typeface="Arial" pitchFamily="34" charset="0"/>
            </a:endParaRPr>
          </a:p>
        </p:txBody>
      </p:sp>
      <p:sp>
        <p:nvSpPr>
          <p:cNvPr id="30" name="CasellaDiTesto 13">
            <a:extLst>
              <a:ext uri="{FF2B5EF4-FFF2-40B4-BE49-F238E27FC236}">
                <a16:creationId xmlns:a16="http://schemas.microsoft.com/office/drawing/2014/main" id="{8513AC53-915D-4AFB-874A-F65A6D98FCBC}"/>
              </a:ext>
            </a:extLst>
          </p:cNvPr>
          <p:cNvSpPr txBox="1">
            <a:spLocks noChangeArrowheads="1"/>
          </p:cNvSpPr>
          <p:nvPr/>
        </p:nvSpPr>
        <p:spPr bwMode="auto">
          <a:xfrm>
            <a:off x="3180697" y="4027542"/>
            <a:ext cx="5830600" cy="1031051"/>
          </a:xfrm>
          <a:prstGeom prst="rect">
            <a:avLst/>
          </a:prstGeom>
          <a:noFill/>
          <a:ln w="9525">
            <a:noFill/>
            <a:miter lim="800000"/>
            <a:headEnd/>
            <a:tailEnd/>
          </a:ln>
        </p:spPr>
        <p:txBody>
          <a:bodyPr wrap="square">
            <a:spAutoFit/>
          </a:bodyPr>
          <a:lstStyle/>
          <a:p>
            <a:pPr algn="ctr"/>
            <a:r>
              <a:rPr lang="it-IT" sz="1600" i="1" dirty="0">
                <a:solidFill>
                  <a:schemeClr val="accent1">
                    <a:lumMod val="50000"/>
                  </a:schemeClr>
                </a:solidFill>
                <a:latin typeface="Gill Sans MT" panose="020B0502020104020203" pitchFamily="34" charset="0"/>
                <a:cs typeface="Arial" pitchFamily="34" charset="0"/>
              </a:rPr>
              <a:t>Dichiarativo</a:t>
            </a:r>
          </a:p>
          <a:p>
            <a:pPr algn="ctr"/>
            <a:r>
              <a:rPr lang="it-IT" sz="1600" i="1" dirty="0">
                <a:solidFill>
                  <a:schemeClr val="accent1">
                    <a:lumMod val="50000"/>
                  </a:schemeClr>
                </a:solidFill>
                <a:latin typeface="Gill Sans MT" panose="020B0502020104020203" pitchFamily="34" charset="0"/>
                <a:cs typeface="Arial" pitchFamily="34" charset="0"/>
              </a:rPr>
              <a:t>No Sostituzione d’imposta/ Si calcolo (con flusso informatico dati)   </a:t>
            </a:r>
          </a:p>
          <a:p>
            <a:pPr algn="ctr"/>
            <a:r>
              <a:rPr lang="it-IT" sz="1600" i="1" dirty="0">
                <a:solidFill>
                  <a:schemeClr val="accent1">
                    <a:lumMod val="50000"/>
                  </a:schemeClr>
                </a:solidFill>
                <a:latin typeface="Gill Sans MT" panose="020B0502020104020203" pitchFamily="34" charset="0"/>
                <a:cs typeface="Arial" pitchFamily="34" charset="0"/>
              </a:rPr>
              <a:t>SI RW</a:t>
            </a:r>
          </a:p>
          <a:p>
            <a:pPr algn="ctr"/>
            <a:endParaRPr lang="it-IT" sz="1300" b="0" dirty="0">
              <a:latin typeface="Arial" pitchFamily="34" charset="0"/>
              <a:cs typeface="Arial" pitchFamily="34" charset="0"/>
            </a:endParaRPr>
          </a:p>
        </p:txBody>
      </p:sp>
      <p:cxnSp>
        <p:nvCxnSpPr>
          <p:cNvPr id="31" name="Connettore diritto 30">
            <a:extLst>
              <a:ext uri="{FF2B5EF4-FFF2-40B4-BE49-F238E27FC236}">
                <a16:creationId xmlns:a16="http://schemas.microsoft.com/office/drawing/2014/main" id="{EF07E471-9835-44FD-B443-2F8352F22DA6}"/>
              </a:ext>
            </a:extLst>
          </p:cNvPr>
          <p:cNvCxnSpPr>
            <a:cxnSpLocks/>
          </p:cNvCxnSpPr>
          <p:nvPr/>
        </p:nvCxnSpPr>
        <p:spPr>
          <a:xfrm flipV="1">
            <a:off x="2945263" y="4829992"/>
            <a:ext cx="6301468" cy="14504"/>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6" name="_s33832">
            <a:extLst>
              <a:ext uri="{FF2B5EF4-FFF2-40B4-BE49-F238E27FC236}">
                <a16:creationId xmlns:a16="http://schemas.microsoft.com/office/drawing/2014/main" id="{994D52D9-1CF0-44A5-B33A-6F533B9E075C}"/>
              </a:ext>
            </a:extLst>
          </p:cNvPr>
          <p:cNvSpPr>
            <a:spLocks noChangeArrowheads="1"/>
          </p:cNvSpPr>
          <p:nvPr/>
        </p:nvSpPr>
        <p:spPr bwMode="auto">
          <a:xfrm>
            <a:off x="2945263" y="5311263"/>
            <a:ext cx="6301468" cy="746283"/>
          </a:xfrm>
          <a:prstGeom prst="roundRect">
            <a:avLst>
              <a:gd name="adj" fmla="val 16667"/>
            </a:avLst>
          </a:prstGeom>
          <a:solidFill>
            <a:srgbClr val="083A53"/>
          </a:solidFill>
          <a:ln w="9525">
            <a:noFill/>
            <a:round/>
            <a:headEnd/>
            <a:tailEnd/>
          </a:ln>
        </p:spPr>
        <p:txBody>
          <a:bodyPr lIns="14405" tIns="7203" rIns="14405" bIns="7203" anchor="ctr"/>
          <a:lstStyle/>
          <a:p>
            <a:pPr algn="ctr"/>
            <a:endParaRPr lang="pt-PT" sz="1600" i="1" dirty="0">
              <a:solidFill>
                <a:schemeClr val="bg1"/>
              </a:solidFill>
              <a:latin typeface="Gill Sans MT" panose="020B0502020104020203" pitchFamily="34" charset="0"/>
              <a:cs typeface="Arial" pitchFamily="34" charset="0"/>
            </a:endParaRPr>
          </a:p>
          <a:p>
            <a:pPr algn="ctr"/>
            <a:r>
              <a:rPr lang="pt-PT" sz="1600" i="1" dirty="0">
                <a:solidFill>
                  <a:schemeClr val="bg1"/>
                </a:solidFill>
                <a:latin typeface="Gill Sans MT" panose="020B0502020104020203" pitchFamily="34" charset="0"/>
                <a:cs typeface="Arial" pitchFamily="34" charset="0"/>
              </a:rPr>
              <a:t>Per tutte le tipologie è possibile scegliere tra: dossier amministrato, mandato di gestione, mandato di gestione a gestori esterni, advisory</a:t>
            </a:r>
          </a:p>
          <a:p>
            <a:endParaRPr lang="en-US" sz="1600" i="1" dirty="0">
              <a:solidFill>
                <a:schemeClr val="bg1"/>
              </a:solidFill>
              <a:latin typeface="Gill Sans MT" panose="020B0502020104020203" pitchFamily="34" charset="0"/>
              <a:cs typeface="Arial" pitchFamily="34" charset="0"/>
            </a:endParaRPr>
          </a:p>
        </p:txBody>
      </p:sp>
    </p:spTree>
    <p:extLst>
      <p:ext uri="{BB962C8B-B14F-4D97-AF65-F5344CB8AC3E}">
        <p14:creationId xmlns:p14="http://schemas.microsoft.com/office/powerpoint/2010/main" val="2828487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E041F685-3947-4F3C-A2B6-632F7BA921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93" y="6167984"/>
            <a:ext cx="1399082" cy="699541"/>
          </a:xfrm>
          <a:prstGeom prst="rect">
            <a:avLst/>
          </a:prstGeom>
        </p:spPr>
      </p:pic>
      <p:cxnSp>
        <p:nvCxnSpPr>
          <p:cNvPr id="11" name="Connettore diritto 10">
            <a:extLst>
              <a:ext uri="{FF2B5EF4-FFF2-40B4-BE49-F238E27FC236}">
                <a16:creationId xmlns:a16="http://schemas.microsoft.com/office/drawing/2014/main" id="{0016C11A-1DC4-4FA3-807A-976C84638FDB}"/>
              </a:ext>
            </a:extLst>
          </p:cNvPr>
          <p:cNvCxnSpPr>
            <a:cxnSpLocks/>
          </p:cNvCxnSpPr>
          <p:nvPr/>
        </p:nvCxnSpPr>
        <p:spPr>
          <a:xfrm>
            <a:off x="0" y="6239458"/>
            <a:ext cx="12192000"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 name="oggetto 7" descr="Rettangolo beige">
            <a:extLst>
              <a:ext uri="{FF2B5EF4-FFF2-40B4-BE49-F238E27FC236}">
                <a16:creationId xmlns:a16="http://schemas.microsoft.com/office/drawing/2014/main" id="{C78F7F3A-04B5-405E-AEB6-9684B681C868}"/>
              </a:ext>
            </a:extLst>
          </p:cNvPr>
          <p:cNvSpPr/>
          <p:nvPr/>
        </p:nvSpPr>
        <p:spPr>
          <a:xfrm rot="16200000">
            <a:off x="8935568" y="2836315"/>
            <a:ext cx="6233886" cy="561279"/>
          </a:xfrm>
          <a:custGeom>
            <a:avLst/>
            <a:gdLst/>
            <a:ahLst/>
            <a:cxnLst/>
            <a:rect l="l" t="t" r="r" b="b"/>
            <a:pathLst>
              <a:path w="3935729">
                <a:moveTo>
                  <a:pt x="0" y="0"/>
                </a:moveTo>
                <a:lnTo>
                  <a:pt x="3935349" y="0"/>
                </a:lnTo>
              </a:path>
            </a:pathLst>
          </a:custGeom>
          <a:ln w="101600">
            <a:solidFill>
              <a:srgbClr val="00694A"/>
            </a:solidFill>
          </a:ln>
        </p:spPr>
        <p:txBody>
          <a:bodyPr wrap="square" lIns="0" tIns="0" rIns="0" bIns="0" rtlCol="0"/>
          <a:lstStyle/>
          <a:p>
            <a:pPr rtl="0"/>
            <a:endParaRPr lang="it-IT" dirty="0"/>
          </a:p>
        </p:txBody>
      </p:sp>
      <p:sp>
        <p:nvSpPr>
          <p:cNvPr id="5" name="oggetto 7" descr="Rettangolo beige">
            <a:extLst>
              <a:ext uri="{FF2B5EF4-FFF2-40B4-BE49-F238E27FC236}">
                <a16:creationId xmlns:a16="http://schemas.microsoft.com/office/drawing/2014/main" id="{98939D39-B7DA-4BCA-A44C-C74CDB9A4AC9}"/>
              </a:ext>
            </a:extLst>
          </p:cNvPr>
          <p:cNvSpPr/>
          <p:nvPr/>
        </p:nvSpPr>
        <p:spPr>
          <a:xfrm rot="16200000" flipV="1">
            <a:off x="7140995" y="1741748"/>
            <a:ext cx="6233898" cy="2750401"/>
          </a:xfrm>
          <a:custGeom>
            <a:avLst/>
            <a:gdLst/>
            <a:ahLst/>
            <a:cxnLst/>
            <a:rect l="l" t="t" r="r" b="b"/>
            <a:pathLst>
              <a:path w="3935729">
                <a:moveTo>
                  <a:pt x="0" y="0"/>
                </a:moveTo>
                <a:lnTo>
                  <a:pt x="3935349" y="0"/>
                </a:lnTo>
              </a:path>
            </a:pathLst>
          </a:custGeom>
          <a:ln w="98425">
            <a:solidFill>
              <a:srgbClr val="D9D9D9"/>
            </a:solidFill>
          </a:ln>
        </p:spPr>
        <p:txBody>
          <a:bodyPr wrap="square" lIns="0" tIns="0" rIns="0" bIns="0" rtlCol="0"/>
          <a:lstStyle/>
          <a:p>
            <a:pPr rtl="0"/>
            <a:endParaRPr lang="it-IT" dirty="0"/>
          </a:p>
        </p:txBody>
      </p:sp>
      <p:sp>
        <p:nvSpPr>
          <p:cNvPr id="16" name="CasellaDiTesto 15">
            <a:extLst>
              <a:ext uri="{FF2B5EF4-FFF2-40B4-BE49-F238E27FC236}">
                <a16:creationId xmlns:a16="http://schemas.microsoft.com/office/drawing/2014/main" id="{73E74067-DD44-4698-8155-80AA2B517295}"/>
              </a:ext>
            </a:extLst>
          </p:cNvPr>
          <p:cNvSpPr txBox="1"/>
          <p:nvPr/>
        </p:nvSpPr>
        <p:spPr>
          <a:xfrm>
            <a:off x="2498990" y="426888"/>
            <a:ext cx="7085862" cy="461665"/>
          </a:xfrm>
          <a:prstGeom prst="rect">
            <a:avLst/>
          </a:prstGeom>
          <a:noFill/>
        </p:spPr>
        <p:txBody>
          <a:bodyPr wrap="square">
            <a:spAutoFit/>
          </a:bodyPr>
          <a:lstStyle/>
          <a:p>
            <a:pPr algn="ctr">
              <a:defRPr/>
            </a:pPr>
            <a:r>
              <a:rPr lang="en-US" sz="2400" b="1" dirty="0">
                <a:solidFill>
                  <a:schemeClr val="accent1">
                    <a:lumMod val="50000"/>
                  </a:schemeClr>
                </a:solidFill>
                <a:latin typeface="Gill Sans MT" panose="020B0502020104020203" pitchFamily="34" charset="0"/>
              </a:rPr>
              <a:t> I SERVIZI DELLA FIDUCIARIA (II) </a:t>
            </a:r>
          </a:p>
        </p:txBody>
      </p:sp>
      <p:sp>
        <p:nvSpPr>
          <p:cNvPr id="19" name="Segnaposto piè di pagina 31">
            <a:extLst>
              <a:ext uri="{FF2B5EF4-FFF2-40B4-BE49-F238E27FC236}">
                <a16:creationId xmlns:a16="http://schemas.microsoft.com/office/drawing/2014/main" id="{64AE4B51-FAC1-459A-94A5-BF07885D98AF}"/>
              </a:ext>
            </a:extLst>
          </p:cNvPr>
          <p:cNvSpPr txBox="1">
            <a:spLocks/>
          </p:cNvSpPr>
          <p:nvPr/>
        </p:nvSpPr>
        <p:spPr>
          <a:xfrm>
            <a:off x="4648199" y="6380899"/>
            <a:ext cx="28956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b="1" dirty="0">
                <a:solidFill>
                  <a:schemeClr val="accent1">
                    <a:lumMod val="50000"/>
                  </a:schemeClr>
                </a:solidFill>
                <a:latin typeface="Gill Sans MT" panose="020B0502020104020203" pitchFamily="34" charset="0"/>
              </a:rPr>
              <a:t>ACROSS GROUP</a:t>
            </a:r>
          </a:p>
        </p:txBody>
      </p:sp>
      <p:sp>
        <p:nvSpPr>
          <p:cNvPr id="21" name="_s33813">
            <a:extLst>
              <a:ext uri="{FF2B5EF4-FFF2-40B4-BE49-F238E27FC236}">
                <a16:creationId xmlns:a16="http://schemas.microsoft.com/office/drawing/2014/main" id="{017BA924-E800-4FD1-B421-50BFEAB1E8E7}"/>
              </a:ext>
            </a:extLst>
          </p:cNvPr>
          <p:cNvSpPr>
            <a:spLocks noChangeArrowheads="1"/>
          </p:cNvSpPr>
          <p:nvPr/>
        </p:nvSpPr>
        <p:spPr bwMode="auto">
          <a:xfrm>
            <a:off x="909662" y="1067260"/>
            <a:ext cx="1724512" cy="917042"/>
          </a:xfrm>
          <a:prstGeom prst="roundRect">
            <a:avLst>
              <a:gd name="adj" fmla="val 16667"/>
            </a:avLst>
          </a:prstGeom>
          <a:solidFill>
            <a:srgbClr val="006A4B"/>
          </a:solidFill>
          <a:ln w="9525">
            <a:noFill/>
            <a:round/>
            <a:headEnd/>
            <a:tailEnd/>
          </a:ln>
        </p:spPr>
        <p:txBody>
          <a:bodyPr lIns="14405" tIns="7203" rIns="14405" bIns="7203" anchor="ctr"/>
          <a:lstStyle/>
          <a:p>
            <a:pPr algn="ctr"/>
            <a:r>
              <a:rPr lang="de-CH" sz="1600" dirty="0" err="1">
                <a:solidFill>
                  <a:schemeClr val="bg1"/>
                </a:solidFill>
                <a:latin typeface="Gill Sans MT" panose="020B0502020104020203" pitchFamily="34" charset="0"/>
                <a:cs typeface="Arial" pitchFamily="34" charset="0"/>
              </a:rPr>
              <a:t>Contraenza</a:t>
            </a:r>
            <a:r>
              <a:rPr lang="de-CH" sz="1600" dirty="0">
                <a:solidFill>
                  <a:schemeClr val="bg1"/>
                </a:solidFill>
                <a:latin typeface="Gill Sans MT" panose="020B0502020104020203" pitchFamily="34" charset="0"/>
                <a:cs typeface="Arial" pitchFamily="34" charset="0"/>
              </a:rPr>
              <a:t> </a:t>
            </a:r>
            <a:r>
              <a:rPr lang="de-CH" sz="1600" dirty="0" err="1">
                <a:solidFill>
                  <a:schemeClr val="bg1"/>
                </a:solidFill>
                <a:latin typeface="Gill Sans MT" panose="020B0502020104020203" pitchFamily="34" charset="0"/>
                <a:cs typeface="Arial" pitchFamily="34" charset="0"/>
              </a:rPr>
              <a:t>fiduciaria</a:t>
            </a:r>
            <a:r>
              <a:rPr lang="de-CH" sz="1600" dirty="0">
                <a:solidFill>
                  <a:schemeClr val="bg1"/>
                </a:solidFill>
                <a:latin typeface="Gill Sans MT" panose="020B0502020104020203" pitchFamily="34" charset="0"/>
                <a:cs typeface="Arial" pitchFamily="34" charset="0"/>
              </a:rPr>
              <a:t> di </a:t>
            </a:r>
            <a:r>
              <a:rPr lang="de-CH" sz="1600" dirty="0" err="1">
                <a:solidFill>
                  <a:schemeClr val="bg1"/>
                </a:solidFill>
                <a:latin typeface="Gill Sans MT" panose="020B0502020104020203" pitchFamily="34" charset="0"/>
                <a:cs typeface="Arial" pitchFamily="34" charset="0"/>
              </a:rPr>
              <a:t>polizze</a:t>
            </a:r>
            <a:r>
              <a:rPr lang="de-CH" sz="1600" dirty="0">
                <a:solidFill>
                  <a:schemeClr val="bg1"/>
                </a:solidFill>
                <a:latin typeface="Gill Sans MT" panose="020B0502020104020203" pitchFamily="34" charset="0"/>
                <a:cs typeface="Arial" pitchFamily="34" charset="0"/>
              </a:rPr>
              <a:t> </a:t>
            </a:r>
            <a:r>
              <a:rPr lang="de-CH" sz="1600" dirty="0" err="1">
                <a:solidFill>
                  <a:schemeClr val="bg1"/>
                </a:solidFill>
                <a:latin typeface="Gill Sans MT" panose="020B0502020104020203" pitchFamily="34" charset="0"/>
                <a:cs typeface="Arial" pitchFamily="34" charset="0"/>
              </a:rPr>
              <a:t>assicurative</a:t>
            </a:r>
            <a:endParaRPr lang="de-CH" sz="1600" dirty="0">
              <a:solidFill>
                <a:schemeClr val="bg1"/>
              </a:solidFill>
              <a:latin typeface="Gill Sans MT" panose="020B0502020104020203" pitchFamily="34" charset="0"/>
              <a:cs typeface="Arial" pitchFamily="34" charset="0"/>
            </a:endParaRPr>
          </a:p>
        </p:txBody>
      </p:sp>
      <p:sp>
        <p:nvSpPr>
          <p:cNvPr id="22" name="_s33815">
            <a:extLst>
              <a:ext uri="{FF2B5EF4-FFF2-40B4-BE49-F238E27FC236}">
                <a16:creationId xmlns:a16="http://schemas.microsoft.com/office/drawing/2014/main" id="{541E3E88-EC4D-47E8-ACEB-72F4735E1045}"/>
              </a:ext>
            </a:extLst>
          </p:cNvPr>
          <p:cNvSpPr>
            <a:spLocks noChangeArrowheads="1"/>
          </p:cNvSpPr>
          <p:nvPr/>
        </p:nvSpPr>
        <p:spPr bwMode="auto">
          <a:xfrm>
            <a:off x="941123" y="3339965"/>
            <a:ext cx="1724512" cy="956965"/>
          </a:xfrm>
          <a:prstGeom prst="roundRect">
            <a:avLst>
              <a:gd name="adj" fmla="val 16667"/>
            </a:avLst>
          </a:prstGeom>
          <a:solidFill>
            <a:srgbClr val="006A4B"/>
          </a:solidFill>
          <a:ln w="9525">
            <a:noFill/>
            <a:round/>
            <a:headEnd/>
            <a:tailEnd/>
          </a:ln>
        </p:spPr>
        <p:txBody>
          <a:bodyPr lIns="14405" tIns="7203" rIns="14405" bIns="7203" anchor="ctr"/>
          <a:lstStyle/>
          <a:p>
            <a:pPr algn="ctr"/>
            <a:r>
              <a:rPr lang="en-US" sz="1600" dirty="0" err="1">
                <a:solidFill>
                  <a:schemeClr val="bg1"/>
                </a:solidFill>
                <a:latin typeface="Gill Sans MT" panose="020B0502020104020203" pitchFamily="34" charset="0"/>
                <a:cs typeface="Arial" pitchFamily="34" charset="0"/>
              </a:rPr>
              <a:t>Mandato</a:t>
            </a:r>
            <a:r>
              <a:rPr lang="en-US" sz="1600" dirty="0">
                <a:solidFill>
                  <a:schemeClr val="bg1"/>
                </a:solidFill>
                <a:latin typeface="Gill Sans MT" panose="020B0502020104020203" pitchFamily="34" charset="0"/>
                <a:cs typeface="Arial" pitchFamily="34" charset="0"/>
              </a:rPr>
              <a:t> </a:t>
            </a:r>
            <a:r>
              <a:rPr lang="en-US" sz="1600" dirty="0" err="1">
                <a:solidFill>
                  <a:schemeClr val="bg1"/>
                </a:solidFill>
                <a:latin typeface="Gill Sans MT" panose="020B0502020104020203" pitchFamily="34" charset="0"/>
                <a:cs typeface="Arial" pitchFamily="34" charset="0"/>
              </a:rPr>
              <a:t>dormiente</a:t>
            </a:r>
            <a:r>
              <a:rPr lang="en-US" sz="1600" dirty="0">
                <a:solidFill>
                  <a:schemeClr val="bg1"/>
                </a:solidFill>
                <a:latin typeface="Gill Sans MT" panose="020B0502020104020203" pitchFamily="34" charset="0"/>
                <a:cs typeface="Arial" pitchFamily="34" charset="0"/>
              </a:rPr>
              <a:t> per </a:t>
            </a:r>
            <a:r>
              <a:rPr lang="en-US" sz="1600" dirty="0" err="1">
                <a:solidFill>
                  <a:schemeClr val="bg1"/>
                </a:solidFill>
                <a:latin typeface="Gill Sans MT" panose="020B0502020104020203" pitchFamily="34" charset="0"/>
                <a:cs typeface="Arial" pitchFamily="34" charset="0"/>
              </a:rPr>
              <a:t>beneficiari</a:t>
            </a:r>
            <a:endParaRPr lang="en-US" sz="1600" dirty="0">
              <a:solidFill>
                <a:schemeClr val="bg1"/>
              </a:solidFill>
              <a:latin typeface="Gill Sans MT" panose="020B0502020104020203" pitchFamily="34" charset="0"/>
              <a:cs typeface="Arial" pitchFamily="34" charset="0"/>
            </a:endParaRPr>
          </a:p>
        </p:txBody>
      </p:sp>
      <p:sp>
        <p:nvSpPr>
          <p:cNvPr id="23" name="_s33832">
            <a:extLst>
              <a:ext uri="{FF2B5EF4-FFF2-40B4-BE49-F238E27FC236}">
                <a16:creationId xmlns:a16="http://schemas.microsoft.com/office/drawing/2014/main" id="{EA14F66C-9258-4A9C-9E20-6066E68985D4}"/>
              </a:ext>
            </a:extLst>
          </p:cNvPr>
          <p:cNvSpPr>
            <a:spLocks noChangeArrowheads="1"/>
          </p:cNvSpPr>
          <p:nvPr/>
        </p:nvSpPr>
        <p:spPr bwMode="auto">
          <a:xfrm>
            <a:off x="925689" y="2126754"/>
            <a:ext cx="1724511" cy="956965"/>
          </a:xfrm>
          <a:prstGeom prst="roundRect">
            <a:avLst>
              <a:gd name="adj" fmla="val 16667"/>
            </a:avLst>
          </a:prstGeom>
          <a:solidFill>
            <a:srgbClr val="006A4B"/>
          </a:solidFill>
          <a:ln w="9525">
            <a:noFill/>
            <a:round/>
            <a:headEnd/>
            <a:tailEnd/>
          </a:ln>
        </p:spPr>
        <p:txBody>
          <a:bodyPr lIns="14405" tIns="7203" rIns="14405" bIns="7203" anchor="ctr"/>
          <a:lstStyle/>
          <a:p>
            <a:pPr algn="ctr"/>
            <a:r>
              <a:rPr lang="de-CH" sz="1600" dirty="0" err="1">
                <a:solidFill>
                  <a:schemeClr val="bg1"/>
                </a:solidFill>
                <a:latin typeface="Gill Sans MT" panose="020B0502020104020203" pitchFamily="34" charset="0"/>
                <a:cs typeface="Arial" pitchFamily="34" charset="0"/>
              </a:rPr>
              <a:t>Canalizzazione</a:t>
            </a:r>
            <a:r>
              <a:rPr lang="de-CH" sz="1600" dirty="0">
                <a:solidFill>
                  <a:schemeClr val="bg1"/>
                </a:solidFill>
                <a:latin typeface="Gill Sans MT" panose="020B0502020104020203" pitchFamily="34" charset="0"/>
                <a:cs typeface="Arial" pitchFamily="34" charset="0"/>
              </a:rPr>
              <a:t> </a:t>
            </a:r>
            <a:r>
              <a:rPr lang="de-CH" sz="1600" dirty="0" err="1">
                <a:solidFill>
                  <a:schemeClr val="bg1"/>
                </a:solidFill>
                <a:latin typeface="Gill Sans MT" panose="020B0502020104020203" pitchFamily="34" charset="0"/>
                <a:cs typeface="Arial" pitchFamily="34" charset="0"/>
              </a:rPr>
              <a:t>flussi</a:t>
            </a:r>
            <a:r>
              <a:rPr lang="de-CH" sz="1600" dirty="0">
                <a:solidFill>
                  <a:schemeClr val="bg1"/>
                </a:solidFill>
                <a:latin typeface="Gill Sans MT" panose="020B0502020104020203" pitchFamily="34" charset="0"/>
                <a:cs typeface="Arial" pitchFamily="34" charset="0"/>
              </a:rPr>
              <a:t> </a:t>
            </a:r>
            <a:endParaRPr lang="it-IT" sz="1600" dirty="0">
              <a:solidFill>
                <a:schemeClr val="bg1"/>
              </a:solidFill>
              <a:latin typeface="Gill Sans MT" panose="020B0502020104020203" pitchFamily="34" charset="0"/>
              <a:cs typeface="Arial" pitchFamily="34" charset="0"/>
            </a:endParaRPr>
          </a:p>
        </p:txBody>
      </p:sp>
      <p:sp>
        <p:nvSpPr>
          <p:cNvPr id="24" name="CasellaDiTesto 13">
            <a:extLst>
              <a:ext uri="{FF2B5EF4-FFF2-40B4-BE49-F238E27FC236}">
                <a16:creationId xmlns:a16="http://schemas.microsoft.com/office/drawing/2014/main" id="{D52876A3-F492-4DC3-80F0-A8B28E5FA3FD}"/>
              </a:ext>
            </a:extLst>
          </p:cNvPr>
          <p:cNvSpPr txBox="1">
            <a:spLocks noChangeArrowheads="1"/>
          </p:cNvSpPr>
          <p:nvPr/>
        </p:nvSpPr>
        <p:spPr bwMode="auto">
          <a:xfrm>
            <a:off x="3092485" y="999242"/>
            <a:ext cx="5483891" cy="830997"/>
          </a:xfrm>
          <a:prstGeom prst="rect">
            <a:avLst/>
          </a:prstGeom>
          <a:noFill/>
          <a:ln w="9525">
            <a:noFill/>
            <a:miter lim="800000"/>
            <a:headEnd/>
            <a:tailEnd/>
          </a:ln>
        </p:spPr>
        <p:txBody>
          <a:bodyPr wrap="square">
            <a:spAutoFit/>
          </a:bodyPr>
          <a:lstStyle/>
          <a:p>
            <a:pPr algn="ctr"/>
            <a:r>
              <a:rPr lang="it-IT" sz="1600" dirty="0">
                <a:solidFill>
                  <a:schemeClr val="accent1">
                    <a:lumMod val="50000"/>
                  </a:schemeClr>
                </a:solidFill>
                <a:latin typeface="Gill Sans MT" panose="020B0502020104020203" pitchFamily="34" charset="0"/>
                <a:cs typeface="Arial" pitchFamily="34" charset="0"/>
              </a:rPr>
              <a:t>Intestazione fiduciaria per conto dell’assicurato</a:t>
            </a:r>
            <a:endParaRPr lang="it-IT" sz="1600" u="sng" dirty="0">
              <a:solidFill>
                <a:schemeClr val="accent1">
                  <a:lumMod val="50000"/>
                </a:schemeClr>
              </a:solidFill>
              <a:latin typeface="Gill Sans MT" panose="020B0502020104020203" pitchFamily="34" charset="0"/>
              <a:cs typeface="Arial" pitchFamily="34" charset="0"/>
            </a:endParaRPr>
          </a:p>
          <a:p>
            <a:pPr algn="ctr"/>
            <a:r>
              <a:rPr lang="it-IT" sz="1600" dirty="0">
                <a:solidFill>
                  <a:schemeClr val="accent1">
                    <a:lumMod val="50000"/>
                  </a:schemeClr>
                </a:solidFill>
                <a:latin typeface="Gill Sans MT" panose="020B0502020104020203" pitchFamily="34" charset="0"/>
                <a:cs typeface="Arial" pitchFamily="34" charset="0"/>
              </a:rPr>
              <a:t>Sostituzione d’imposta (per compagnie che non hanno optato)</a:t>
            </a:r>
          </a:p>
          <a:p>
            <a:pPr algn="ctr"/>
            <a:r>
              <a:rPr lang="it-IT" sz="1600" dirty="0">
                <a:solidFill>
                  <a:schemeClr val="accent1">
                    <a:lumMod val="50000"/>
                  </a:schemeClr>
                </a:solidFill>
                <a:latin typeface="Gill Sans MT" panose="020B0502020104020203" pitchFamily="34" charset="0"/>
                <a:cs typeface="Arial" pitchFamily="34" charset="0"/>
              </a:rPr>
              <a:t>No RW</a:t>
            </a:r>
          </a:p>
        </p:txBody>
      </p:sp>
      <p:cxnSp>
        <p:nvCxnSpPr>
          <p:cNvPr id="25" name="Connettore diritto 24">
            <a:extLst>
              <a:ext uri="{FF2B5EF4-FFF2-40B4-BE49-F238E27FC236}">
                <a16:creationId xmlns:a16="http://schemas.microsoft.com/office/drawing/2014/main" id="{C4717F39-EA07-4229-97A1-F6E187631C31}"/>
              </a:ext>
            </a:extLst>
          </p:cNvPr>
          <p:cNvCxnSpPr>
            <a:cxnSpLocks/>
          </p:cNvCxnSpPr>
          <p:nvPr/>
        </p:nvCxnSpPr>
        <p:spPr>
          <a:xfrm>
            <a:off x="2360023" y="1989115"/>
            <a:ext cx="764971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Connettore diritto 27">
            <a:extLst>
              <a:ext uri="{FF2B5EF4-FFF2-40B4-BE49-F238E27FC236}">
                <a16:creationId xmlns:a16="http://schemas.microsoft.com/office/drawing/2014/main" id="{4573A88A-E241-4372-A54C-9A2FCE45BDAA}"/>
              </a:ext>
            </a:extLst>
          </p:cNvPr>
          <p:cNvCxnSpPr>
            <a:cxnSpLocks/>
          </p:cNvCxnSpPr>
          <p:nvPr/>
        </p:nvCxnSpPr>
        <p:spPr>
          <a:xfrm>
            <a:off x="2497017" y="4299710"/>
            <a:ext cx="7596662" cy="291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9" name="CasellaDiTesto 13">
            <a:extLst>
              <a:ext uri="{FF2B5EF4-FFF2-40B4-BE49-F238E27FC236}">
                <a16:creationId xmlns:a16="http://schemas.microsoft.com/office/drawing/2014/main" id="{00D26A61-E953-44B7-B5BF-6F74DDEBA40D}"/>
              </a:ext>
            </a:extLst>
          </p:cNvPr>
          <p:cNvSpPr txBox="1">
            <a:spLocks noChangeArrowheads="1"/>
          </p:cNvSpPr>
          <p:nvPr/>
        </p:nvSpPr>
        <p:spPr bwMode="auto">
          <a:xfrm>
            <a:off x="2972002" y="3462974"/>
            <a:ext cx="6799945" cy="830997"/>
          </a:xfrm>
          <a:prstGeom prst="rect">
            <a:avLst/>
          </a:prstGeom>
          <a:noFill/>
          <a:ln w="9525">
            <a:noFill/>
            <a:miter lim="800000"/>
            <a:headEnd/>
            <a:tailEnd/>
          </a:ln>
        </p:spPr>
        <p:txBody>
          <a:bodyPr wrap="square">
            <a:spAutoFit/>
          </a:bodyPr>
          <a:lstStyle/>
          <a:p>
            <a:pPr algn="ctr"/>
            <a:r>
              <a:rPr lang="it-IT" sz="1600" dirty="0">
                <a:solidFill>
                  <a:schemeClr val="accent1">
                    <a:lumMod val="50000"/>
                  </a:schemeClr>
                </a:solidFill>
                <a:latin typeface="Gill Sans MT" panose="020B0502020104020203" pitchFamily="34" charset="0"/>
                <a:cs typeface="Arial" pitchFamily="34" charset="0"/>
              </a:rPr>
              <a:t>Amministrazione fiduciaria del credito derivante dalla liquidazione di polizza</a:t>
            </a:r>
          </a:p>
          <a:p>
            <a:pPr algn="ctr"/>
            <a:r>
              <a:rPr lang="it-IT" sz="1600" b="0" dirty="0">
                <a:solidFill>
                  <a:schemeClr val="accent1">
                    <a:lumMod val="50000"/>
                  </a:schemeClr>
                </a:solidFill>
                <a:latin typeface="Gill Sans MT" panose="020B0502020104020203" pitchFamily="34" charset="0"/>
                <a:cs typeface="Arial" pitchFamily="34" charset="0"/>
              </a:rPr>
              <a:t>No RW e No altri adempimenti fiscali in capo ai beneficiari</a:t>
            </a:r>
          </a:p>
          <a:p>
            <a:pPr algn="ctr"/>
            <a:r>
              <a:rPr lang="it-IT" sz="1600" b="0" dirty="0">
                <a:solidFill>
                  <a:schemeClr val="accent1">
                    <a:lumMod val="50000"/>
                  </a:schemeClr>
                </a:solidFill>
                <a:latin typeface="Gill Sans MT" panose="020B0502020104020203" pitchFamily="34" charset="0"/>
                <a:cs typeface="Arial" pitchFamily="34" charset="0"/>
              </a:rPr>
              <a:t>(consapevoli o inconsapevoli)</a:t>
            </a:r>
            <a:endParaRPr lang="it-IT" sz="1300" b="0" dirty="0">
              <a:latin typeface="Arial" pitchFamily="34" charset="0"/>
              <a:cs typeface="Arial" pitchFamily="34" charset="0"/>
            </a:endParaRPr>
          </a:p>
        </p:txBody>
      </p:sp>
      <p:sp>
        <p:nvSpPr>
          <p:cNvPr id="27" name="CasellaDiTesto 13">
            <a:extLst>
              <a:ext uri="{FF2B5EF4-FFF2-40B4-BE49-F238E27FC236}">
                <a16:creationId xmlns:a16="http://schemas.microsoft.com/office/drawing/2014/main" id="{CF963BDB-11B4-4504-9A82-BF1D3193A4FF}"/>
              </a:ext>
            </a:extLst>
          </p:cNvPr>
          <p:cNvSpPr txBox="1">
            <a:spLocks noChangeArrowheads="1"/>
          </p:cNvSpPr>
          <p:nvPr/>
        </p:nvSpPr>
        <p:spPr bwMode="auto">
          <a:xfrm>
            <a:off x="3301491" y="2198985"/>
            <a:ext cx="5480859" cy="1031051"/>
          </a:xfrm>
          <a:prstGeom prst="rect">
            <a:avLst/>
          </a:prstGeom>
          <a:noFill/>
          <a:ln w="9525">
            <a:noFill/>
            <a:miter lim="800000"/>
            <a:headEnd/>
            <a:tailEnd/>
          </a:ln>
        </p:spPr>
        <p:txBody>
          <a:bodyPr wrap="square">
            <a:spAutoFit/>
          </a:bodyPr>
          <a:lstStyle/>
          <a:p>
            <a:pPr algn="ctr"/>
            <a:r>
              <a:rPr lang="it-IT" sz="1600" dirty="0">
                <a:solidFill>
                  <a:schemeClr val="accent1">
                    <a:lumMod val="50000"/>
                  </a:schemeClr>
                </a:solidFill>
                <a:latin typeface="Gill Sans MT" panose="020B0502020104020203" pitchFamily="34" charset="0"/>
                <a:cs typeface="Arial" pitchFamily="34" charset="0"/>
              </a:rPr>
              <a:t>Amministrazione fiduciaria </a:t>
            </a:r>
            <a:r>
              <a:rPr lang="it-IT" sz="1600" u="sng" dirty="0">
                <a:solidFill>
                  <a:schemeClr val="accent1">
                    <a:lumMod val="50000"/>
                  </a:schemeClr>
                </a:solidFill>
                <a:latin typeface="Gill Sans MT" panose="020B0502020104020203" pitchFamily="34" charset="0"/>
                <a:cs typeface="Arial" pitchFamily="34" charset="0"/>
              </a:rPr>
              <a:t>senza intestazione</a:t>
            </a:r>
          </a:p>
          <a:p>
            <a:pPr algn="ctr"/>
            <a:r>
              <a:rPr lang="it-IT" sz="1600" dirty="0">
                <a:solidFill>
                  <a:schemeClr val="accent1">
                    <a:lumMod val="50000"/>
                  </a:schemeClr>
                </a:solidFill>
                <a:latin typeface="Gill Sans MT" panose="020B0502020104020203" pitchFamily="34" charset="0"/>
                <a:cs typeface="Arial" pitchFamily="34" charset="0"/>
              </a:rPr>
              <a:t>Sostituzione d’imposta (per compagnie che non hanno optato)</a:t>
            </a:r>
          </a:p>
          <a:p>
            <a:pPr algn="ctr"/>
            <a:r>
              <a:rPr lang="it-IT" sz="1600" dirty="0">
                <a:solidFill>
                  <a:schemeClr val="accent1">
                    <a:lumMod val="50000"/>
                  </a:schemeClr>
                </a:solidFill>
                <a:latin typeface="Gill Sans MT" panose="020B0502020104020203" pitchFamily="34" charset="0"/>
                <a:cs typeface="Arial" pitchFamily="34" charset="0"/>
              </a:rPr>
              <a:t>No RW</a:t>
            </a:r>
          </a:p>
          <a:p>
            <a:pPr algn="ctr"/>
            <a:endParaRPr lang="it-IT" sz="1300" b="0" dirty="0">
              <a:latin typeface="Arial" pitchFamily="34" charset="0"/>
              <a:cs typeface="Arial" pitchFamily="34" charset="0"/>
            </a:endParaRPr>
          </a:p>
        </p:txBody>
      </p:sp>
      <p:cxnSp>
        <p:nvCxnSpPr>
          <p:cNvPr id="32" name="Connettore diritto 31">
            <a:extLst>
              <a:ext uri="{FF2B5EF4-FFF2-40B4-BE49-F238E27FC236}">
                <a16:creationId xmlns:a16="http://schemas.microsoft.com/office/drawing/2014/main" id="{C0DA9C3D-45C5-478E-BC61-215187AA350F}"/>
              </a:ext>
            </a:extLst>
          </p:cNvPr>
          <p:cNvCxnSpPr>
            <a:cxnSpLocks/>
          </p:cNvCxnSpPr>
          <p:nvPr/>
        </p:nvCxnSpPr>
        <p:spPr>
          <a:xfrm>
            <a:off x="2497017" y="5684535"/>
            <a:ext cx="764971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 name="_s33815">
            <a:extLst>
              <a:ext uri="{FF2B5EF4-FFF2-40B4-BE49-F238E27FC236}">
                <a16:creationId xmlns:a16="http://schemas.microsoft.com/office/drawing/2014/main" id="{3D78713D-5A11-9A98-18BB-D941DB4E1FA8}"/>
              </a:ext>
            </a:extLst>
          </p:cNvPr>
          <p:cNvSpPr>
            <a:spLocks noChangeArrowheads="1"/>
          </p:cNvSpPr>
          <p:nvPr/>
        </p:nvSpPr>
        <p:spPr bwMode="auto">
          <a:xfrm>
            <a:off x="962947" y="4764577"/>
            <a:ext cx="1724512" cy="917178"/>
          </a:xfrm>
          <a:prstGeom prst="roundRect">
            <a:avLst>
              <a:gd name="adj" fmla="val 16667"/>
            </a:avLst>
          </a:prstGeom>
          <a:solidFill>
            <a:srgbClr val="006A4B"/>
          </a:solidFill>
          <a:ln w="9525">
            <a:noFill/>
            <a:round/>
            <a:headEnd/>
            <a:tailEnd/>
          </a:ln>
        </p:spPr>
        <p:txBody>
          <a:bodyPr lIns="14405" tIns="7203" rIns="14405" bIns="7203" anchor="ctr"/>
          <a:lstStyle/>
          <a:p>
            <a:pPr algn="ctr"/>
            <a:r>
              <a:rPr lang="it-IT" sz="1600" dirty="0">
                <a:solidFill>
                  <a:schemeClr val="bg1"/>
                </a:solidFill>
                <a:latin typeface="Gill Sans MT" panose="020B0502020104020203" pitchFamily="34" charset="0"/>
                <a:cs typeface="Arial" pitchFamily="34" charset="0"/>
              </a:rPr>
              <a:t>Amministrazione</a:t>
            </a:r>
          </a:p>
          <a:p>
            <a:pPr algn="ctr"/>
            <a:r>
              <a:rPr lang="it-IT" sz="1600" dirty="0">
                <a:solidFill>
                  <a:schemeClr val="bg1"/>
                </a:solidFill>
                <a:latin typeface="Gill Sans MT" panose="020B0502020104020203" pitchFamily="34" charset="0"/>
                <a:cs typeface="Arial" pitchFamily="34" charset="0"/>
              </a:rPr>
              <a:t>di PIR alternativi</a:t>
            </a:r>
          </a:p>
        </p:txBody>
      </p:sp>
      <p:sp>
        <p:nvSpPr>
          <p:cNvPr id="3" name="CasellaDiTesto 13">
            <a:extLst>
              <a:ext uri="{FF2B5EF4-FFF2-40B4-BE49-F238E27FC236}">
                <a16:creationId xmlns:a16="http://schemas.microsoft.com/office/drawing/2014/main" id="{4B05E581-38D3-5DE4-8F50-99F7138507FF}"/>
              </a:ext>
            </a:extLst>
          </p:cNvPr>
          <p:cNvSpPr txBox="1">
            <a:spLocks noChangeArrowheads="1"/>
          </p:cNvSpPr>
          <p:nvPr/>
        </p:nvSpPr>
        <p:spPr bwMode="auto">
          <a:xfrm>
            <a:off x="2805577" y="4651754"/>
            <a:ext cx="6472688" cy="1277273"/>
          </a:xfrm>
          <a:prstGeom prst="rect">
            <a:avLst/>
          </a:prstGeom>
          <a:noFill/>
          <a:ln w="9525">
            <a:noFill/>
            <a:miter lim="800000"/>
            <a:headEnd/>
            <a:tailEnd/>
          </a:ln>
        </p:spPr>
        <p:txBody>
          <a:bodyPr wrap="square">
            <a:spAutoFit/>
          </a:bodyPr>
          <a:lstStyle/>
          <a:p>
            <a:pPr algn="ctr"/>
            <a:r>
              <a:rPr lang="it-IT" sz="1600" dirty="0">
                <a:solidFill>
                  <a:schemeClr val="accent1">
                    <a:lumMod val="50000"/>
                  </a:schemeClr>
                </a:solidFill>
                <a:latin typeface="Gill Sans MT" panose="020B0502020104020203" pitchFamily="34" charset="0"/>
                <a:cs typeface="Arial" pitchFamily="34" charset="0"/>
              </a:rPr>
              <a:t>Mandato di amministrazione fiduciaria (con o senza intestazione)</a:t>
            </a:r>
          </a:p>
          <a:p>
            <a:pPr algn="ctr"/>
            <a:r>
              <a:rPr lang="it-IT" sz="1600" dirty="0">
                <a:solidFill>
                  <a:schemeClr val="accent1">
                    <a:lumMod val="50000"/>
                  </a:schemeClr>
                </a:solidFill>
                <a:latin typeface="Gill Sans MT" panose="020B0502020104020203" pitchFamily="34" charset="0"/>
                <a:cs typeface="Arial" pitchFamily="34" charset="0"/>
              </a:rPr>
              <a:t>di piani individuali di risparmio totalmente esenti da imposte</a:t>
            </a:r>
            <a:endParaRPr lang="it-IT" sz="1600" u="sng" dirty="0">
              <a:solidFill>
                <a:schemeClr val="accent1">
                  <a:lumMod val="50000"/>
                </a:schemeClr>
              </a:solidFill>
              <a:latin typeface="Gill Sans MT" panose="020B0502020104020203" pitchFamily="34" charset="0"/>
              <a:cs typeface="Arial" pitchFamily="34" charset="0"/>
            </a:endParaRPr>
          </a:p>
          <a:p>
            <a:pPr algn="ctr"/>
            <a:r>
              <a:rPr lang="it-IT" sz="1600" dirty="0">
                <a:solidFill>
                  <a:schemeClr val="accent1">
                    <a:lumMod val="50000"/>
                  </a:schemeClr>
                </a:solidFill>
                <a:latin typeface="Gill Sans MT" panose="020B0502020104020203" pitchFamily="34" charset="0"/>
                <a:cs typeface="Arial" pitchFamily="34" charset="0"/>
              </a:rPr>
              <a:t>La fiduciaria garantisce il rispetto dei vincoli di composizione, concentrazione e periodo di possesso minimo</a:t>
            </a:r>
          </a:p>
          <a:p>
            <a:pPr algn="ctr"/>
            <a:endParaRPr lang="it-IT" sz="1300" b="0" dirty="0">
              <a:latin typeface="Arial" pitchFamily="34" charset="0"/>
              <a:cs typeface="Arial" pitchFamily="34" charset="0"/>
            </a:endParaRPr>
          </a:p>
        </p:txBody>
      </p:sp>
      <p:cxnSp>
        <p:nvCxnSpPr>
          <p:cNvPr id="6" name="Connettore diritto 5">
            <a:extLst>
              <a:ext uri="{FF2B5EF4-FFF2-40B4-BE49-F238E27FC236}">
                <a16:creationId xmlns:a16="http://schemas.microsoft.com/office/drawing/2014/main" id="{C4248957-382F-C6F8-6FBF-43250DF7982E}"/>
              </a:ext>
            </a:extLst>
          </p:cNvPr>
          <p:cNvCxnSpPr>
            <a:cxnSpLocks/>
          </p:cNvCxnSpPr>
          <p:nvPr/>
        </p:nvCxnSpPr>
        <p:spPr>
          <a:xfrm>
            <a:off x="2359860" y="3130873"/>
            <a:ext cx="7733819"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1266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E041F685-3947-4F3C-A2B6-632F7BA921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93" y="6167984"/>
            <a:ext cx="1399082" cy="699541"/>
          </a:xfrm>
          <a:prstGeom prst="rect">
            <a:avLst/>
          </a:prstGeom>
        </p:spPr>
      </p:pic>
      <p:cxnSp>
        <p:nvCxnSpPr>
          <p:cNvPr id="11" name="Connettore diritto 10">
            <a:extLst>
              <a:ext uri="{FF2B5EF4-FFF2-40B4-BE49-F238E27FC236}">
                <a16:creationId xmlns:a16="http://schemas.microsoft.com/office/drawing/2014/main" id="{0016C11A-1DC4-4FA3-807A-976C84638FDB}"/>
              </a:ext>
            </a:extLst>
          </p:cNvPr>
          <p:cNvCxnSpPr>
            <a:cxnSpLocks/>
          </p:cNvCxnSpPr>
          <p:nvPr/>
        </p:nvCxnSpPr>
        <p:spPr>
          <a:xfrm>
            <a:off x="0" y="6239458"/>
            <a:ext cx="12192000"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 name="oggetto 7" descr="Rettangolo beige">
            <a:extLst>
              <a:ext uri="{FF2B5EF4-FFF2-40B4-BE49-F238E27FC236}">
                <a16:creationId xmlns:a16="http://schemas.microsoft.com/office/drawing/2014/main" id="{C78F7F3A-04B5-405E-AEB6-9684B681C868}"/>
              </a:ext>
            </a:extLst>
          </p:cNvPr>
          <p:cNvSpPr/>
          <p:nvPr/>
        </p:nvSpPr>
        <p:spPr>
          <a:xfrm rot="16200000">
            <a:off x="8935568" y="2836315"/>
            <a:ext cx="6233886" cy="561279"/>
          </a:xfrm>
          <a:custGeom>
            <a:avLst/>
            <a:gdLst/>
            <a:ahLst/>
            <a:cxnLst/>
            <a:rect l="l" t="t" r="r" b="b"/>
            <a:pathLst>
              <a:path w="3935729">
                <a:moveTo>
                  <a:pt x="0" y="0"/>
                </a:moveTo>
                <a:lnTo>
                  <a:pt x="3935349" y="0"/>
                </a:lnTo>
              </a:path>
            </a:pathLst>
          </a:custGeom>
          <a:ln w="101600">
            <a:solidFill>
              <a:srgbClr val="00694A"/>
            </a:solidFill>
          </a:ln>
        </p:spPr>
        <p:txBody>
          <a:bodyPr wrap="square" lIns="0" tIns="0" rIns="0" bIns="0" rtlCol="0"/>
          <a:lstStyle/>
          <a:p>
            <a:pPr rtl="0"/>
            <a:endParaRPr lang="it-IT" dirty="0"/>
          </a:p>
        </p:txBody>
      </p:sp>
      <p:sp>
        <p:nvSpPr>
          <p:cNvPr id="5" name="oggetto 7" descr="Rettangolo beige">
            <a:extLst>
              <a:ext uri="{FF2B5EF4-FFF2-40B4-BE49-F238E27FC236}">
                <a16:creationId xmlns:a16="http://schemas.microsoft.com/office/drawing/2014/main" id="{98939D39-B7DA-4BCA-A44C-C74CDB9A4AC9}"/>
              </a:ext>
            </a:extLst>
          </p:cNvPr>
          <p:cNvSpPr/>
          <p:nvPr/>
        </p:nvSpPr>
        <p:spPr>
          <a:xfrm rot="16200000" flipV="1">
            <a:off x="7140995" y="1741748"/>
            <a:ext cx="6233898" cy="2750401"/>
          </a:xfrm>
          <a:custGeom>
            <a:avLst/>
            <a:gdLst/>
            <a:ahLst/>
            <a:cxnLst/>
            <a:rect l="l" t="t" r="r" b="b"/>
            <a:pathLst>
              <a:path w="3935729">
                <a:moveTo>
                  <a:pt x="0" y="0"/>
                </a:moveTo>
                <a:lnTo>
                  <a:pt x="3935349" y="0"/>
                </a:lnTo>
              </a:path>
            </a:pathLst>
          </a:custGeom>
          <a:ln w="98425">
            <a:solidFill>
              <a:srgbClr val="D9D9D9"/>
            </a:solidFill>
          </a:ln>
        </p:spPr>
        <p:txBody>
          <a:bodyPr wrap="square" lIns="0" tIns="0" rIns="0" bIns="0" rtlCol="0"/>
          <a:lstStyle/>
          <a:p>
            <a:pPr rtl="0"/>
            <a:endParaRPr lang="it-IT" dirty="0"/>
          </a:p>
        </p:txBody>
      </p:sp>
      <p:cxnSp>
        <p:nvCxnSpPr>
          <p:cNvPr id="8" name="Connettore diritto 7">
            <a:extLst>
              <a:ext uri="{FF2B5EF4-FFF2-40B4-BE49-F238E27FC236}">
                <a16:creationId xmlns:a16="http://schemas.microsoft.com/office/drawing/2014/main" id="{579E2FBC-E2B0-4363-A3E9-69890E408C42}"/>
              </a:ext>
            </a:extLst>
          </p:cNvPr>
          <p:cNvCxnSpPr>
            <a:cxnSpLocks/>
          </p:cNvCxnSpPr>
          <p:nvPr/>
        </p:nvCxnSpPr>
        <p:spPr>
          <a:xfrm>
            <a:off x="1266825" y="838783"/>
            <a:ext cx="10302746"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9" name="Segnaposto piè di pagina 31">
            <a:extLst>
              <a:ext uri="{FF2B5EF4-FFF2-40B4-BE49-F238E27FC236}">
                <a16:creationId xmlns:a16="http://schemas.microsoft.com/office/drawing/2014/main" id="{64AE4B51-FAC1-459A-94A5-BF07885D98AF}"/>
              </a:ext>
            </a:extLst>
          </p:cNvPr>
          <p:cNvSpPr txBox="1">
            <a:spLocks/>
          </p:cNvSpPr>
          <p:nvPr/>
        </p:nvSpPr>
        <p:spPr>
          <a:xfrm>
            <a:off x="4648199" y="6380899"/>
            <a:ext cx="28956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b="1" dirty="0">
                <a:solidFill>
                  <a:schemeClr val="accent1">
                    <a:lumMod val="50000"/>
                  </a:schemeClr>
                </a:solidFill>
                <a:latin typeface="Gill Sans MT" panose="020B0502020104020203" pitchFamily="34" charset="0"/>
              </a:rPr>
              <a:t>ACROSS GROUP</a:t>
            </a:r>
          </a:p>
        </p:txBody>
      </p:sp>
      <p:sp>
        <p:nvSpPr>
          <p:cNvPr id="20" name="_s33812">
            <a:extLst>
              <a:ext uri="{FF2B5EF4-FFF2-40B4-BE49-F238E27FC236}">
                <a16:creationId xmlns:a16="http://schemas.microsoft.com/office/drawing/2014/main" id="{C3A1DBD8-F006-4493-8EEB-F753D63D85CE}"/>
              </a:ext>
            </a:extLst>
          </p:cNvPr>
          <p:cNvSpPr>
            <a:spLocks noChangeArrowheads="1"/>
          </p:cNvSpPr>
          <p:nvPr/>
        </p:nvSpPr>
        <p:spPr bwMode="auto">
          <a:xfrm>
            <a:off x="2468614" y="614645"/>
            <a:ext cx="7254768" cy="848841"/>
          </a:xfrm>
          <a:prstGeom prst="roundRect">
            <a:avLst>
              <a:gd name="adj" fmla="val 16667"/>
            </a:avLst>
          </a:prstGeom>
          <a:noFill/>
          <a:ln w="9525">
            <a:noFill/>
            <a:round/>
            <a:headEnd/>
            <a:tailEnd/>
          </a:ln>
        </p:spPr>
        <p:txBody>
          <a:bodyPr lIns="14405" tIns="7203" rIns="14405" bIns="7203" anchor="ctr"/>
          <a:lstStyle/>
          <a:p>
            <a:pPr algn="ctr"/>
            <a:r>
              <a:rPr lang="en-US" sz="2000" b="0" i="1" dirty="0">
                <a:solidFill>
                  <a:schemeClr val="accent1">
                    <a:lumMod val="50000"/>
                  </a:schemeClr>
                </a:solidFill>
                <a:latin typeface="Gill Sans MT" panose="020B0502020104020203" pitchFamily="34" charset="0"/>
                <a:cs typeface="Arial" pitchFamily="34" charset="0"/>
              </a:rPr>
              <a:t>ALTRE TIPOLOGIE DI SERVIZIO PER CLIENTI ITALIANI</a:t>
            </a:r>
          </a:p>
        </p:txBody>
      </p:sp>
      <p:sp>
        <p:nvSpPr>
          <p:cNvPr id="21" name="_s33813">
            <a:extLst>
              <a:ext uri="{FF2B5EF4-FFF2-40B4-BE49-F238E27FC236}">
                <a16:creationId xmlns:a16="http://schemas.microsoft.com/office/drawing/2014/main" id="{017BA924-E800-4FD1-B421-50BFEAB1E8E7}"/>
              </a:ext>
            </a:extLst>
          </p:cNvPr>
          <p:cNvSpPr>
            <a:spLocks noChangeArrowheads="1"/>
          </p:cNvSpPr>
          <p:nvPr/>
        </p:nvSpPr>
        <p:spPr bwMode="auto">
          <a:xfrm>
            <a:off x="921668" y="1463486"/>
            <a:ext cx="1724511" cy="1005058"/>
          </a:xfrm>
          <a:prstGeom prst="roundRect">
            <a:avLst>
              <a:gd name="adj" fmla="val 16667"/>
            </a:avLst>
          </a:prstGeom>
          <a:solidFill>
            <a:srgbClr val="006A4B"/>
          </a:solidFill>
          <a:ln w="9525">
            <a:noFill/>
            <a:round/>
            <a:headEnd/>
            <a:tailEnd/>
          </a:ln>
        </p:spPr>
        <p:txBody>
          <a:bodyPr lIns="14405" tIns="7203" rIns="14405" bIns="7203" anchor="ctr"/>
          <a:lstStyle/>
          <a:p>
            <a:pPr algn="ctr"/>
            <a:r>
              <a:rPr lang="de-CH" sz="1600" i="1" dirty="0">
                <a:solidFill>
                  <a:schemeClr val="bg1"/>
                </a:solidFill>
                <a:latin typeface="Gill Sans MT" panose="020B0502020104020203" pitchFamily="34" charset="0"/>
                <a:cs typeface="Arial" pitchFamily="34" charset="0"/>
              </a:rPr>
              <a:t>Lending</a:t>
            </a:r>
          </a:p>
        </p:txBody>
      </p:sp>
      <p:sp>
        <p:nvSpPr>
          <p:cNvPr id="22" name="_s33815">
            <a:extLst>
              <a:ext uri="{FF2B5EF4-FFF2-40B4-BE49-F238E27FC236}">
                <a16:creationId xmlns:a16="http://schemas.microsoft.com/office/drawing/2014/main" id="{541E3E88-EC4D-47E8-ACEB-72F4735E1045}"/>
              </a:ext>
            </a:extLst>
          </p:cNvPr>
          <p:cNvSpPr>
            <a:spLocks noChangeArrowheads="1"/>
          </p:cNvSpPr>
          <p:nvPr/>
        </p:nvSpPr>
        <p:spPr bwMode="auto">
          <a:xfrm>
            <a:off x="921667" y="2668244"/>
            <a:ext cx="1724512" cy="861868"/>
          </a:xfrm>
          <a:prstGeom prst="roundRect">
            <a:avLst>
              <a:gd name="adj" fmla="val 16667"/>
            </a:avLst>
          </a:prstGeom>
          <a:solidFill>
            <a:srgbClr val="006A4B"/>
          </a:solidFill>
          <a:ln w="9525">
            <a:noFill/>
            <a:round/>
            <a:headEnd/>
            <a:tailEnd/>
          </a:ln>
        </p:spPr>
        <p:txBody>
          <a:bodyPr lIns="14405" tIns="7203" rIns="14405" bIns="7203" anchor="ctr"/>
          <a:lstStyle/>
          <a:p>
            <a:r>
              <a:rPr lang="it-IT" sz="1600" i="1" dirty="0">
                <a:solidFill>
                  <a:schemeClr val="bg1"/>
                </a:solidFill>
                <a:latin typeface="Gill Sans MT" panose="020B0502020104020203" pitchFamily="34" charset="0"/>
                <a:cs typeface="Arial" pitchFamily="34" charset="0"/>
              </a:rPr>
              <a:t>Intestazione di quote di società italiane ed estere</a:t>
            </a:r>
          </a:p>
        </p:txBody>
      </p:sp>
      <p:sp>
        <p:nvSpPr>
          <p:cNvPr id="23" name="_s33832">
            <a:extLst>
              <a:ext uri="{FF2B5EF4-FFF2-40B4-BE49-F238E27FC236}">
                <a16:creationId xmlns:a16="http://schemas.microsoft.com/office/drawing/2014/main" id="{EA14F66C-9258-4A9C-9E20-6066E68985D4}"/>
              </a:ext>
            </a:extLst>
          </p:cNvPr>
          <p:cNvSpPr>
            <a:spLocks noChangeArrowheads="1"/>
          </p:cNvSpPr>
          <p:nvPr/>
        </p:nvSpPr>
        <p:spPr bwMode="auto">
          <a:xfrm>
            <a:off x="921667" y="3780002"/>
            <a:ext cx="1687441" cy="769539"/>
          </a:xfrm>
          <a:prstGeom prst="roundRect">
            <a:avLst>
              <a:gd name="adj" fmla="val 16667"/>
            </a:avLst>
          </a:prstGeom>
          <a:solidFill>
            <a:srgbClr val="006A4B"/>
          </a:solidFill>
          <a:ln w="9525">
            <a:noFill/>
            <a:round/>
            <a:headEnd/>
            <a:tailEnd/>
          </a:ln>
        </p:spPr>
        <p:txBody>
          <a:bodyPr lIns="14405" tIns="7203" rIns="14405" bIns="7203" anchor="ctr"/>
          <a:lstStyle/>
          <a:p>
            <a:pPr algn="ctr"/>
            <a:r>
              <a:rPr lang="it-IT" sz="1600" i="1" dirty="0">
                <a:solidFill>
                  <a:schemeClr val="bg1"/>
                </a:solidFill>
                <a:latin typeface="Gill Sans MT" panose="020B0502020104020203" pitchFamily="34" charset="0"/>
                <a:cs typeface="Arial" pitchFamily="34" charset="0"/>
              </a:rPr>
              <a:t>Consolidato fiscale</a:t>
            </a:r>
          </a:p>
        </p:txBody>
      </p:sp>
      <p:sp>
        <p:nvSpPr>
          <p:cNvPr id="24" name="CasellaDiTesto 13">
            <a:extLst>
              <a:ext uri="{FF2B5EF4-FFF2-40B4-BE49-F238E27FC236}">
                <a16:creationId xmlns:a16="http://schemas.microsoft.com/office/drawing/2014/main" id="{D52876A3-F492-4DC3-80F0-A8B28E5FA3FD}"/>
              </a:ext>
            </a:extLst>
          </p:cNvPr>
          <p:cNvSpPr txBox="1">
            <a:spLocks noChangeArrowheads="1"/>
          </p:cNvSpPr>
          <p:nvPr/>
        </p:nvSpPr>
        <p:spPr bwMode="auto">
          <a:xfrm>
            <a:off x="2940823" y="1378775"/>
            <a:ext cx="6555142" cy="1077218"/>
          </a:xfrm>
          <a:prstGeom prst="rect">
            <a:avLst/>
          </a:prstGeom>
          <a:noFill/>
          <a:ln w="9525">
            <a:noFill/>
            <a:miter lim="800000"/>
            <a:headEnd/>
            <a:tailEnd/>
          </a:ln>
        </p:spPr>
        <p:txBody>
          <a:bodyPr wrap="square">
            <a:spAutoFit/>
          </a:bodyPr>
          <a:lstStyle/>
          <a:p>
            <a:pPr algn="ctr"/>
            <a:r>
              <a:rPr lang="it-IT" sz="1600" i="1" dirty="0">
                <a:solidFill>
                  <a:schemeClr val="accent1">
                    <a:lumMod val="50000"/>
                  </a:schemeClr>
                </a:solidFill>
                <a:latin typeface="Gill Sans MT" panose="020B0502020104020203" pitchFamily="34" charset="0"/>
                <a:cs typeface="Arial" pitchFamily="34" charset="0"/>
              </a:rPr>
              <a:t>Finanziamento dall’estero mediante mandato fiduciario </a:t>
            </a:r>
            <a:r>
              <a:rPr lang="it-IT" sz="1600" i="1" u="sng" dirty="0">
                <a:solidFill>
                  <a:schemeClr val="accent1">
                    <a:lumMod val="50000"/>
                  </a:schemeClr>
                </a:solidFill>
                <a:latin typeface="Gill Sans MT" panose="020B0502020104020203" pitchFamily="34" charset="0"/>
                <a:cs typeface="Arial" pitchFamily="34" charset="0"/>
              </a:rPr>
              <a:t>con intestazione. </a:t>
            </a:r>
          </a:p>
          <a:p>
            <a:pPr algn="ctr"/>
            <a:r>
              <a:rPr lang="it-IT" sz="1600" i="1" dirty="0">
                <a:solidFill>
                  <a:schemeClr val="accent1">
                    <a:lumMod val="50000"/>
                  </a:schemeClr>
                </a:solidFill>
                <a:latin typeface="Gill Sans MT" panose="020B0502020104020203" pitchFamily="34" charset="0"/>
                <a:cs typeface="Arial" pitchFamily="34" charset="0"/>
              </a:rPr>
              <a:t>E’ possibile mettere a pegno le attività finanziarie ed erogare da parte della banca una linea di credito, un anticipo fisso, un mutuo. La fiduciaria può sostituire la banca nel pagamento degli interessi al fisco italiano.</a:t>
            </a:r>
          </a:p>
        </p:txBody>
      </p:sp>
      <p:cxnSp>
        <p:nvCxnSpPr>
          <p:cNvPr id="25" name="Connettore diritto 24">
            <a:extLst>
              <a:ext uri="{FF2B5EF4-FFF2-40B4-BE49-F238E27FC236}">
                <a16:creationId xmlns:a16="http://schemas.microsoft.com/office/drawing/2014/main" id="{C4717F39-EA07-4229-97A1-F6E187631C31}"/>
              </a:ext>
            </a:extLst>
          </p:cNvPr>
          <p:cNvCxnSpPr>
            <a:cxnSpLocks/>
          </p:cNvCxnSpPr>
          <p:nvPr/>
        </p:nvCxnSpPr>
        <p:spPr>
          <a:xfrm flipV="1">
            <a:off x="2515852" y="2455993"/>
            <a:ext cx="7602473" cy="6989"/>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Connettore diritto 27">
            <a:extLst>
              <a:ext uri="{FF2B5EF4-FFF2-40B4-BE49-F238E27FC236}">
                <a16:creationId xmlns:a16="http://schemas.microsoft.com/office/drawing/2014/main" id="{4573A88A-E241-4372-A54C-9A2FCE45BDAA}"/>
              </a:ext>
            </a:extLst>
          </p:cNvPr>
          <p:cNvCxnSpPr>
            <a:cxnSpLocks/>
          </p:cNvCxnSpPr>
          <p:nvPr/>
        </p:nvCxnSpPr>
        <p:spPr>
          <a:xfrm>
            <a:off x="2515852" y="3530112"/>
            <a:ext cx="7602473"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9" name="CasellaDiTesto 13">
            <a:extLst>
              <a:ext uri="{FF2B5EF4-FFF2-40B4-BE49-F238E27FC236}">
                <a16:creationId xmlns:a16="http://schemas.microsoft.com/office/drawing/2014/main" id="{00D26A61-E953-44B7-B5BF-6F74DDEBA40D}"/>
              </a:ext>
            </a:extLst>
          </p:cNvPr>
          <p:cNvSpPr txBox="1">
            <a:spLocks noChangeArrowheads="1"/>
          </p:cNvSpPr>
          <p:nvPr/>
        </p:nvSpPr>
        <p:spPr bwMode="auto">
          <a:xfrm>
            <a:off x="2696020" y="2870714"/>
            <a:ext cx="6799945" cy="584775"/>
          </a:xfrm>
          <a:prstGeom prst="rect">
            <a:avLst/>
          </a:prstGeom>
          <a:noFill/>
          <a:ln w="9525">
            <a:noFill/>
            <a:miter lim="800000"/>
            <a:headEnd/>
            <a:tailEnd/>
          </a:ln>
        </p:spPr>
        <p:txBody>
          <a:bodyPr wrap="square">
            <a:spAutoFit/>
          </a:bodyPr>
          <a:lstStyle/>
          <a:p>
            <a:pPr algn="ctr"/>
            <a:r>
              <a:rPr lang="it-IT" sz="1600" i="1" dirty="0">
                <a:solidFill>
                  <a:schemeClr val="accent1">
                    <a:lumMod val="50000"/>
                  </a:schemeClr>
                </a:solidFill>
                <a:latin typeface="Gill Sans MT" panose="020B0502020104020203" pitchFamily="34" charset="0"/>
                <a:cs typeface="Arial" pitchFamily="34" charset="0"/>
              </a:rPr>
              <a:t>Sostituzione d’imposta (amministrato)</a:t>
            </a:r>
          </a:p>
          <a:p>
            <a:pPr algn="ctr"/>
            <a:r>
              <a:rPr lang="it-IT" sz="1600" i="1" dirty="0">
                <a:solidFill>
                  <a:schemeClr val="accent1">
                    <a:lumMod val="50000"/>
                  </a:schemeClr>
                </a:solidFill>
                <a:latin typeface="Gill Sans MT" panose="020B0502020104020203" pitchFamily="34" charset="0"/>
                <a:cs typeface="Arial" pitchFamily="34" charset="0"/>
              </a:rPr>
              <a:t>No RW</a:t>
            </a:r>
          </a:p>
        </p:txBody>
      </p:sp>
      <p:sp>
        <p:nvSpPr>
          <p:cNvPr id="27" name="CasellaDiTesto 13">
            <a:extLst>
              <a:ext uri="{FF2B5EF4-FFF2-40B4-BE49-F238E27FC236}">
                <a16:creationId xmlns:a16="http://schemas.microsoft.com/office/drawing/2014/main" id="{CF963BDB-11B4-4504-9A82-BF1D3193A4FF}"/>
              </a:ext>
            </a:extLst>
          </p:cNvPr>
          <p:cNvSpPr txBox="1">
            <a:spLocks noChangeArrowheads="1"/>
          </p:cNvSpPr>
          <p:nvPr/>
        </p:nvSpPr>
        <p:spPr bwMode="auto">
          <a:xfrm>
            <a:off x="2506049" y="3675836"/>
            <a:ext cx="7179885" cy="1031051"/>
          </a:xfrm>
          <a:prstGeom prst="rect">
            <a:avLst/>
          </a:prstGeom>
          <a:noFill/>
          <a:ln w="9525">
            <a:noFill/>
            <a:miter lim="800000"/>
            <a:headEnd/>
            <a:tailEnd/>
          </a:ln>
        </p:spPr>
        <p:txBody>
          <a:bodyPr wrap="square">
            <a:spAutoFit/>
          </a:bodyPr>
          <a:lstStyle/>
          <a:p>
            <a:pPr algn="ctr"/>
            <a:r>
              <a:rPr lang="it-IT" sz="1600" i="1" dirty="0">
                <a:solidFill>
                  <a:schemeClr val="accent1">
                    <a:lumMod val="50000"/>
                  </a:schemeClr>
                </a:solidFill>
                <a:latin typeface="Gill Sans MT" panose="020B0502020104020203" pitchFamily="34" charset="0"/>
                <a:cs typeface="Arial" pitchFamily="34" charset="0"/>
              </a:rPr>
              <a:t>Ottimizzazione della fiscalità consolidando i dati e facendo fare alla fiduciaria il classico servizio di sostituzione d’imposta con possibile compensazione di minusvalenze anche se maturate in diversi istituti di credito esteri e italiani. </a:t>
            </a:r>
          </a:p>
          <a:p>
            <a:pPr algn="ctr"/>
            <a:endParaRPr lang="it-IT" sz="1300" b="0" dirty="0">
              <a:latin typeface="Arial" pitchFamily="34" charset="0"/>
              <a:cs typeface="Arial" pitchFamily="34" charset="0"/>
            </a:endParaRPr>
          </a:p>
        </p:txBody>
      </p:sp>
      <p:cxnSp>
        <p:nvCxnSpPr>
          <p:cNvPr id="32" name="Connettore diritto 31">
            <a:extLst>
              <a:ext uri="{FF2B5EF4-FFF2-40B4-BE49-F238E27FC236}">
                <a16:creationId xmlns:a16="http://schemas.microsoft.com/office/drawing/2014/main" id="{C0DA9C3D-45C5-478E-BC61-215187AA350F}"/>
              </a:ext>
            </a:extLst>
          </p:cNvPr>
          <p:cNvCxnSpPr>
            <a:cxnSpLocks/>
          </p:cNvCxnSpPr>
          <p:nvPr/>
        </p:nvCxnSpPr>
        <p:spPr>
          <a:xfrm>
            <a:off x="2468614" y="4549541"/>
            <a:ext cx="764971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6" name="CasellaDiTesto 25">
            <a:extLst>
              <a:ext uri="{FF2B5EF4-FFF2-40B4-BE49-F238E27FC236}">
                <a16:creationId xmlns:a16="http://schemas.microsoft.com/office/drawing/2014/main" id="{5173CBBE-D4EF-491E-A01D-BE857C470484}"/>
              </a:ext>
            </a:extLst>
          </p:cNvPr>
          <p:cNvSpPr txBox="1"/>
          <p:nvPr/>
        </p:nvSpPr>
        <p:spPr>
          <a:xfrm>
            <a:off x="2609109" y="289600"/>
            <a:ext cx="6973766" cy="461665"/>
          </a:xfrm>
          <a:prstGeom prst="rect">
            <a:avLst/>
          </a:prstGeom>
          <a:noFill/>
        </p:spPr>
        <p:txBody>
          <a:bodyPr wrap="square">
            <a:spAutoFit/>
          </a:bodyPr>
          <a:lstStyle/>
          <a:p>
            <a:pPr>
              <a:defRPr/>
            </a:pPr>
            <a:r>
              <a:rPr lang="en-US" sz="2400" b="1" dirty="0">
                <a:solidFill>
                  <a:schemeClr val="accent1">
                    <a:lumMod val="50000"/>
                  </a:schemeClr>
                </a:solidFill>
                <a:latin typeface="Gill Sans MT" panose="020B0502020104020203" pitchFamily="34" charset="0"/>
              </a:rPr>
              <a:t>ALTRI SERVIZI OFFERTI DALLA FIDUCIARIA </a:t>
            </a:r>
          </a:p>
        </p:txBody>
      </p:sp>
      <p:sp>
        <p:nvSpPr>
          <p:cNvPr id="30" name="_s33832">
            <a:extLst>
              <a:ext uri="{FF2B5EF4-FFF2-40B4-BE49-F238E27FC236}">
                <a16:creationId xmlns:a16="http://schemas.microsoft.com/office/drawing/2014/main" id="{F2509450-2734-4993-93B2-4610E43AD2A1}"/>
              </a:ext>
            </a:extLst>
          </p:cNvPr>
          <p:cNvSpPr>
            <a:spLocks noChangeArrowheads="1"/>
          </p:cNvSpPr>
          <p:nvPr/>
        </p:nvSpPr>
        <p:spPr bwMode="auto">
          <a:xfrm>
            <a:off x="921668" y="4839249"/>
            <a:ext cx="1687441" cy="1104939"/>
          </a:xfrm>
          <a:prstGeom prst="roundRect">
            <a:avLst>
              <a:gd name="adj" fmla="val 16667"/>
            </a:avLst>
          </a:prstGeom>
          <a:solidFill>
            <a:srgbClr val="006A4B"/>
          </a:solidFill>
          <a:ln w="9525">
            <a:noFill/>
            <a:round/>
            <a:headEnd/>
            <a:tailEnd/>
          </a:ln>
        </p:spPr>
        <p:txBody>
          <a:bodyPr lIns="14405" tIns="7203" rIns="14405" bIns="7203" anchor="ctr"/>
          <a:lstStyle/>
          <a:p>
            <a:pPr algn="ctr"/>
            <a:r>
              <a:rPr lang="it-IT" sz="1600" i="1" dirty="0">
                <a:solidFill>
                  <a:schemeClr val="bg1"/>
                </a:solidFill>
                <a:latin typeface="Gill Sans MT" panose="020B0502020104020203" pitchFamily="34" charset="0"/>
                <a:cs typeface="Arial" pitchFamily="34" charset="0"/>
              </a:rPr>
              <a:t>Amministrazione di beni immobili e attività finanziarie  estere</a:t>
            </a:r>
          </a:p>
        </p:txBody>
      </p:sp>
      <p:sp>
        <p:nvSpPr>
          <p:cNvPr id="31" name="CasellaDiTesto 13">
            <a:extLst>
              <a:ext uri="{FF2B5EF4-FFF2-40B4-BE49-F238E27FC236}">
                <a16:creationId xmlns:a16="http://schemas.microsoft.com/office/drawing/2014/main" id="{7311ECD7-4965-4463-88DC-F7F9D8646A60}"/>
              </a:ext>
            </a:extLst>
          </p:cNvPr>
          <p:cNvSpPr txBox="1">
            <a:spLocks noChangeArrowheads="1"/>
          </p:cNvSpPr>
          <p:nvPr/>
        </p:nvSpPr>
        <p:spPr bwMode="auto">
          <a:xfrm>
            <a:off x="3791735" y="4831756"/>
            <a:ext cx="4608512" cy="1277273"/>
          </a:xfrm>
          <a:prstGeom prst="rect">
            <a:avLst/>
          </a:prstGeom>
          <a:noFill/>
          <a:ln w="9525">
            <a:noFill/>
            <a:miter lim="800000"/>
            <a:headEnd/>
            <a:tailEnd/>
          </a:ln>
        </p:spPr>
        <p:txBody>
          <a:bodyPr wrap="square">
            <a:spAutoFit/>
          </a:bodyPr>
          <a:lstStyle/>
          <a:p>
            <a:pPr algn="ctr"/>
            <a:r>
              <a:rPr lang="it-IT" sz="1600" i="1" dirty="0">
                <a:solidFill>
                  <a:schemeClr val="accent1">
                    <a:lumMod val="50000"/>
                  </a:schemeClr>
                </a:solidFill>
                <a:latin typeface="Gill Sans MT" panose="020B0502020104020203" pitchFamily="34" charset="0"/>
                <a:cs typeface="Arial" pitchFamily="34" charset="0"/>
              </a:rPr>
              <a:t>Mandato di amministrazione fiduciaria </a:t>
            </a:r>
            <a:r>
              <a:rPr lang="it-IT" sz="1600" i="1" u="sng" dirty="0">
                <a:solidFill>
                  <a:schemeClr val="accent1">
                    <a:lumMod val="50000"/>
                  </a:schemeClr>
                </a:solidFill>
                <a:latin typeface="Gill Sans MT" panose="020B0502020104020203" pitchFamily="34" charset="0"/>
                <a:cs typeface="Arial" pitchFamily="34" charset="0"/>
              </a:rPr>
              <a:t>senza intestazione</a:t>
            </a:r>
          </a:p>
          <a:p>
            <a:pPr algn="ctr"/>
            <a:r>
              <a:rPr lang="it-IT" sz="1600" i="1" dirty="0">
                <a:solidFill>
                  <a:schemeClr val="accent1">
                    <a:lumMod val="50000"/>
                  </a:schemeClr>
                </a:solidFill>
                <a:latin typeface="Gill Sans MT" panose="020B0502020104020203" pitchFamily="34" charset="0"/>
                <a:cs typeface="Arial" pitchFamily="34" charset="0"/>
              </a:rPr>
              <a:t>Pagamento imposte CH + imposte ITA (IVIE e IVAFE)</a:t>
            </a:r>
          </a:p>
          <a:p>
            <a:pPr algn="ctr"/>
            <a:r>
              <a:rPr lang="it-IT" sz="1600" i="1" dirty="0">
                <a:solidFill>
                  <a:schemeClr val="accent1">
                    <a:lumMod val="50000"/>
                  </a:schemeClr>
                </a:solidFill>
                <a:latin typeface="Gill Sans MT" panose="020B0502020104020203" pitchFamily="34" charset="0"/>
                <a:cs typeface="Arial" pitchFamily="34" charset="0"/>
              </a:rPr>
              <a:t>Pagamento rate mutuo e spese condominiali</a:t>
            </a:r>
          </a:p>
          <a:p>
            <a:pPr algn="ctr"/>
            <a:r>
              <a:rPr lang="it-IT" sz="1600" i="1" dirty="0">
                <a:solidFill>
                  <a:schemeClr val="accent1">
                    <a:lumMod val="50000"/>
                  </a:schemeClr>
                </a:solidFill>
                <a:latin typeface="Gill Sans MT" panose="020B0502020104020203" pitchFamily="34" charset="0"/>
                <a:cs typeface="Arial" pitchFamily="34" charset="0"/>
              </a:rPr>
              <a:t>No RW</a:t>
            </a:r>
          </a:p>
          <a:p>
            <a:pPr algn="ctr"/>
            <a:endParaRPr lang="it-IT" sz="1300" b="0" dirty="0">
              <a:latin typeface="Arial" pitchFamily="34" charset="0"/>
              <a:cs typeface="Arial" pitchFamily="34" charset="0"/>
            </a:endParaRPr>
          </a:p>
        </p:txBody>
      </p:sp>
      <p:cxnSp>
        <p:nvCxnSpPr>
          <p:cNvPr id="33" name="Connettore diritto 32">
            <a:extLst>
              <a:ext uri="{FF2B5EF4-FFF2-40B4-BE49-F238E27FC236}">
                <a16:creationId xmlns:a16="http://schemas.microsoft.com/office/drawing/2014/main" id="{2211BD22-1F62-457C-BFCB-DC00381BBC8F}"/>
              </a:ext>
            </a:extLst>
          </p:cNvPr>
          <p:cNvCxnSpPr>
            <a:cxnSpLocks/>
          </p:cNvCxnSpPr>
          <p:nvPr/>
        </p:nvCxnSpPr>
        <p:spPr>
          <a:xfrm>
            <a:off x="2506049" y="5927408"/>
            <a:ext cx="7649711"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6562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E041F685-3947-4F3C-A2B6-632F7BA921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93" y="6167984"/>
            <a:ext cx="1399082" cy="699541"/>
          </a:xfrm>
          <a:prstGeom prst="rect">
            <a:avLst/>
          </a:prstGeom>
        </p:spPr>
      </p:pic>
      <p:cxnSp>
        <p:nvCxnSpPr>
          <p:cNvPr id="11" name="Connettore diritto 10">
            <a:extLst>
              <a:ext uri="{FF2B5EF4-FFF2-40B4-BE49-F238E27FC236}">
                <a16:creationId xmlns:a16="http://schemas.microsoft.com/office/drawing/2014/main" id="{0016C11A-1DC4-4FA3-807A-976C84638FDB}"/>
              </a:ext>
            </a:extLst>
          </p:cNvPr>
          <p:cNvCxnSpPr>
            <a:cxnSpLocks/>
          </p:cNvCxnSpPr>
          <p:nvPr/>
        </p:nvCxnSpPr>
        <p:spPr>
          <a:xfrm>
            <a:off x="0" y="6239458"/>
            <a:ext cx="12192000"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 name="oggetto 7" descr="Rettangolo beige">
            <a:extLst>
              <a:ext uri="{FF2B5EF4-FFF2-40B4-BE49-F238E27FC236}">
                <a16:creationId xmlns:a16="http://schemas.microsoft.com/office/drawing/2014/main" id="{C78F7F3A-04B5-405E-AEB6-9684B681C868}"/>
              </a:ext>
            </a:extLst>
          </p:cNvPr>
          <p:cNvSpPr/>
          <p:nvPr/>
        </p:nvSpPr>
        <p:spPr>
          <a:xfrm rot="16200000">
            <a:off x="8935568" y="2836315"/>
            <a:ext cx="6233886" cy="561279"/>
          </a:xfrm>
          <a:custGeom>
            <a:avLst/>
            <a:gdLst/>
            <a:ahLst/>
            <a:cxnLst/>
            <a:rect l="l" t="t" r="r" b="b"/>
            <a:pathLst>
              <a:path w="3935729">
                <a:moveTo>
                  <a:pt x="0" y="0"/>
                </a:moveTo>
                <a:lnTo>
                  <a:pt x="3935349" y="0"/>
                </a:lnTo>
              </a:path>
            </a:pathLst>
          </a:custGeom>
          <a:ln w="101600">
            <a:solidFill>
              <a:srgbClr val="00694A"/>
            </a:solidFill>
          </a:ln>
        </p:spPr>
        <p:txBody>
          <a:bodyPr wrap="square" lIns="0" tIns="0" rIns="0" bIns="0" rtlCol="0"/>
          <a:lstStyle/>
          <a:p>
            <a:pPr rtl="0"/>
            <a:endParaRPr lang="it-IT" dirty="0"/>
          </a:p>
        </p:txBody>
      </p:sp>
      <p:sp>
        <p:nvSpPr>
          <p:cNvPr id="5" name="oggetto 7" descr="Rettangolo beige">
            <a:extLst>
              <a:ext uri="{FF2B5EF4-FFF2-40B4-BE49-F238E27FC236}">
                <a16:creationId xmlns:a16="http://schemas.microsoft.com/office/drawing/2014/main" id="{98939D39-B7DA-4BCA-A44C-C74CDB9A4AC9}"/>
              </a:ext>
            </a:extLst>
          </p:cNvPr>
          <p:cNvSpPr/>
          <p:nvPr/>
        </p:nvSpPr>
        <p:spPr>
          <a:xfrm rot="16200000" flipV="1">
            <a:off x="7140995" y="1741748"/>
            <a:ext cx="6233898" cy="2750401"/>
          </a:xfrm>
          <a:custGeom>
            <a:avLst/>
            <a:gdLst/>
            <a:ahLst/>
            <a:cxnLst/>
            <a:rect l="l" t="t" r="r" b="b"/>
            <a:pathLst>
              <a:path w="3935729">
                <a:moveTo>
                  <a:pt x="0" y="0"/>
                </a:moveTo>
                <a:lnTo>
                  <a:pt x="3935349" y="0"/>
                </a:lnTo>
              </a:path>
            </a:pathLst>
          </a:custGeom>
          <a:ln w="98425">
            <a:solidFill>
              <a:srgbClr val="D9D9D9"/>
            </a:solidFill>
          </a:ln>
        </p:spPr>
        <p:txBody>
          <a:bodyPr wrap="square" lIns="0" tIns="0" rIns="0" bIns="0" rtlCol="0"/>
          <a:lstStyle/>
          <a:p>
            <a:pPr rtl="0"/>
            <a:endParaRPr lang="it-IT" dirty="0"/>
          </a:p>
        </p:txBody>
      </p:sp>
      <p:cxnSp>
        <p:nvCxnSpPr>
          <p:cNvPr id="8" name="Connettore diritto 7">
            <a:extLst>
              <a:ext uri="{FF2B5EF4-FFF2-40B4-BE49-F238E27FC236}">
                <a16:creationId xmlns:a16="http://schemas.microsoft.com/office/drawing/2014/main" id="{579E2FBC-E2B0-4363-A3E9-69890E408C42}"/>
              </a:ext>
            </a:extLst>
          </p:cNvPr>
          <p:cNvCxnSpPr>
            <a:cxnSpLocks/>
          </p:cNvCxnSpPr>
          <p:nvPr/>
        </p:nvCxnSpPr>
        <p:spPr>
          <a:xfrm>
            <a:off x="1266825" y="838783"/>
            <a:ext cx="10302746"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9" name="Segnaposto piè di pagina 31">
            <a:extLst>
              <a:ext uri="{FF2B5EF4-FFF2-40B4-BE49-F238E27FC236}">
                <a16:creationId xmlns:a16="http://schemas.microsoft.com/office/drawing/2014/main" id="{64AE4B51-FAC1-459A-94A5-BF07885D98AF}"/>
              </a:ext>
            </a:extLst>
          </p:cNvPr>
          <p:cNvSpPr txBox="1">
            <a:spLocks/>
          </p:cNvSpPr>
          <p:nvPr/>
        </p:nvSpPr>
        <p:spPr>
          <a:xfrm>
            <a:off x="4648199" y="6380899"/>
            <a:ext cx="28956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b="1" dirty="0">
                <a:solidFill>
                  <a:schemeClr val="accent1">
                    <a:lumMod val="50000"/>
                  </a:schemeClr>
                </a:solidFill>
                <a:latin typeface="Gill Sans MT" panose="020B0502020104020203" pitchFamily="34" charset="0"/>
              </a:rPr>
              <a:t>ACROSS GROUP</a:t>
            </a:r>
          </a:p>
        </p:txBody>
      </p:sp>
      <p:sp>
        <p:nvSpPr>
          <p:cNvPr id="22" name="_s33815">
            <a:extLst>
              <a:ext uri="{FF2B5EF4-FFF2-40B4-BE49-F238E27FC236}">
                <a16:creationId xmlns:a16="http://schemas.microsoft.com/office/drawing/2014/main" id="{541E3E88-EC4D-47E8-ACEB-72F4735E1045}"/>
              </a:ext>
            </a:extLst>
          </p:cNvPr>
          <p:cNvSpPr>
            <a:spLocks noChangeArrowheads="1"/>
          </p:cNvSpPr>
          <p:nvPr/>
        </p:nvSpPr>
        <p:spPr bwMode="auto">
          <a:xfrm>
            <a:off x="1266825" y="887438"/>
            <a:ext cx="8066018" cy="861868"/>
          </a:xfrm>
          <a:prstGeom prst="roundRect">
            <a:avLst>
              <a:gd name="adj" fmla="val 16667"/>
            </a:avLst>
          </a:prstGeom>
          <a:solidFill>
            <a:srgbClr val="006A4B"/>
          </a:solidFill>
          <a:ln w="9525">
            <a:noFill/>
            <a:round/>
            <a:headEnd/>
            <a:tailEnd/>
          </a:ln>
        </p:spPr>
        <p:txBody>
          <a:bodyPr lIns="14405" tIns="7203" rIns="14405" bIns="7203" anchor="ctr"/>
          <a:lstStyle/>
          <a:p>
            <a:pPr algn="ctr"/>
            <a:r>
              <a:rPr lang="it-IT" sz="1600" dirty="0">
                <a:solidFill>
                  <a:schemeClr val="bg1"/>
                </a:solidFill>
                <a:latin typeface="Gill Sans MT" panose="020B0502020104020203" pitchFamily="34" charset="0"/>
                <a:cs typeface="Arial" pitchFamily="34" charset="0"/>
              </a:rPr>
              <a:t>Amministrazione di Escrow Agreement </a:t>
            </a:r>
          </a:p>
        </p:txBody>
      </p:sp>
      <p:sp>
        <p:nvSpPr>
          <p:cNvPr id="29" name="CasellaDiTesto 28">
            <a:extLst>
              <a:ext uri="{FF2B5EF4-FFF2-40B4-BE49-F238E27FC236}">
                <a16:creationId xmlns:a16="http://schemas.microsoft.com/office/drawing/2014/main" id="{84F36CB7-4BC4-4754-8756-FC26CA222104}"/>
              </a:ext>
            </a:extLst>
          </p:cNvPr>
          <p:cNvSpPr txBox="1"/>
          <p:nvPr/>
        </p:nvSpPr>
        <p:spPr>
          <a:xfrm>
            <a:off x="2609110" y="289086"/>
            <a:ext cx="6973766" cy="461665"/>
          </a:xfrm>
          <a:prstGeom prst="rect">
            <a:avLst/>
          </a:prstGeom>
          <a:noFill/>
        </p:spPr>
        <p:txBody>
          <a:bodyPr wrap="square">
            <a:spAutoFit/>
          </a:bodyPr>
          <a:lstStyle/>
          <a:p>
            <a:pPr>
              <a:defRPr/>
            </a:pPr>
            <a:r>
              <a:rPr lang="en-US" sz="2400" b="1" dirty="0">
                <a:solidFill>
                  <a:schemeClr val="accent1">
                    <a:lumMod val="50000"/>
                  </a:schemeClr>
                </a:solidFill>
                <a:latin typeface="Gill Sans MT" panose="020B0502020104020203" pitchFamily="34" charset="0"/>
              </a:rPr>
              <a:t>ALTRI SERVIZI DELLA FIDUCIARIA</a:t>
            </a:r>
          </a:p>
        </p:txBody>
      </p:sp>
      <p:sp>
        <p:nvSpPr>
          <p:cNvPr id="2" name="_s33815">
            <a:extLst>
              <a:ext uri="{FF2B5EF4-FFF2-40B4-BE49-F238E27FC236}">
                <a16:creationId xmlns:a16="http://schemas.microsoft.com/office/drawing/2014/main" id="{922984AE-26D8-52DA-4C8A-A6041537A143}"/>
              </a:ext>
            </a:extLst>
          </p:cNvPr>
          <p:cNvSpPr>
            <a:spLocks noChangeArrowheads="1"/>
          </p:cNvSpPr>
          <p:nvPr/>
        </p:nvSpPr>
        <p:spPr bwMode="auto">
          <a:xfrm>
            <a:off x="1266825" y="1802714"/>
            <a:ext cx="8066018" cy="861868"/>
          </a:xfrm>
          <a:prstGeom prst="roundRect">
            <a:avLst>
              <a:gd name="adj" fmla="val 16667"/>
            </a:avLst>
          </a:prstGeom>
          <a:solidFill>
            <a:srgbClr val="006A4B"/>
          </a:solidFill>
          <a:ln w="9525">
            <a:noFill/>
            <a:round/>
            <a:headEnd/>
            <a:tailEnd/>
          </a:ln>
        </p:spPr>
        <p:txBody>
          <a:bodyPr lIns="14405" tIns="7203" rIns="14405" bIns="7203" anchor="ctr"/>
          <a:lstStyle/>
          <a:p>
            <a:pPr algn="ctr"/>
            <a:r>
              <a:rPr lang="it-IT" sz="1600" dirty="0">
                <a:solidFill>
                  <a:schemeClr val="bg1"/>
                </a:solidFill>
                <a:latin typeface="Gill Sans MT" panose="020B0502020104020203" pitchFamily="34" charset="0"/>
                <a:cs typeface="Arial" pitchFamily="34" charset="0"/>
              </a:rPr>
              <a:t>Amministrazione di Piani di Stock Option </a:t>
            </a:r>
          </a:p>
        </p:txBody>
      </p:sp>
      <p:sp>
        <p:nvSpPr>
          <p:cNvPr id="3" name="_s33815">
            <a:extLst>
              <a:ext uri="{FF2B5EF4-FFF2-40B4-BE49-F238E27FC236}">
                <a16:creationId xmlns:a16="http://schemas.microsoft.com/office/drawing/2014/main" id="{73400B89-5FF4-D7E2-33FE-0504A3048B11}"/>
              </a:ext>
            </a:extLst>
          </p:cNvPr>
          <p:cNvSpPr>
            <a:spLocks noChangeArrowheads="1"/>
          </p:cNvSpPr>
          <p:nvPr/>
        </p:nvSpPr>
        <p:spPr bwMode="auto">
          <a:xfrm>
            <a:off x="1304930" y="2712678"/>
            <a:ext cx="8066018" cy="861868"/>
          </a:xfrm>
          <a:prstGeom prst="roundRect">
            <a:avLst>
              <a:gd name="adj" fmla="val 16667"/>
            </a:avLst>
          </a:prstGeom>
          <a:solidFill>
            <a:srgbClr val="006A4B"/>
          </a:solidFill>
          <a:ln w="9525">
            <a:noFill/>
            <a:round/>
            <a:headEnd/>
            <a:tailEnd/>
          </a:ln>
        </p:spPr>
        <p:txBody>
          <a:bodyPr lIns="14405" tIns="7203" rIns="14405" bIns="7203" anchor="ctr"/>
          <a:lstStyle/>
          <a:p>
            <a:pPr algn="ctr"/>
            <a:r>
              <a:rPr lang="it-IT" sz="1600" dirty="0">
                <a:solidFill>
                  <a:schemeClr val="bg1"/>
                </a:solidFill>
                <a:latin typeface="Gill Sans MT" panose="020B0502020104020203" pitchFamily="34" charset="0"/>
                <a:cs typeface="Arial" pitchFamily="34" charset="0"/>
              </a:rPr>
              <a:t>Amministrazione di patti di sindacato</a:t>
            </a:r>
          </a:p>
        </p:txBody>
      </p:sp>
      <p:sp>
        <p:nvSpPr>
          <p:cNvPr id="6" name="_s33815">
            <a:extLst>
              <a:ext uri="{FF2B5EF4-FFF2-40B4-BE49-F238E27FC236}">
                <a16:creationId xmlns:a16="http://schemas.microsoft.com/office/drawing/2014/main" id="{7C4BDCFA-D3BD-3C61-A947-E418E86C29CB}"/>
              </a:ext>
            </a:extLst>
          </p:cNvPr>
          <p:cNvSpPr>
            <a:spLocks noChangeArrowheads="1"/>
          </p:cNvSpPr>
          <p:nvPr/>
        </p:nvSpPr>
        <p:spPr bwMode="auto">
          <a:xfrm>
            <a:off x="1304930" y="3602387"/>
            <a:ext cx="8066018" cy="861868"/>
          </a:xfrm>
          <a:prstGeom prst="roundRect">
            <a:avLst>
              <a:gd name="adj" fmla="val 16667"/>
            </a:avLst>
          </a:prstGeom>
          <a:solidFill>
            <a:srgbClr val="006A4B"/>
          </a:solidFill>
          <a:ln w="9525">
            <a:noFill/>
            <a:round/>
            <a:headEnd/>
            <a:tailEnd/>
          </a:ln>
        </p:spPr>
        <p:txBody>
          <a:bodyPr lIns="14405" tIns="7203" rIns="14405" bIns="7203" anchor="ctr"/>
          <a:lstStyle/>
          <a:p>
            <a:pPr algn="ctr"/>
            <a:r>
              <a:rPr lang="it-IT" sz="1600" dirty="0">
                <a:solidFill>
                  <a:schemeClr val="bg1"/>
                </a:solidFill>
                <a:latin typeface="Gill Sans MT" panose="020B0502020104020203" pitchFamily="34" charset="0"/>
                <a:cs typeface="Arial" pitchFamily="34" charset="0"/>
              </a:rPr>
              <a:t>Asseverazione di Piani Economico Finanziari</a:t>
            </a:r>
          </a:p>
        </p:txBody>
      </p:sp>
      <p:sp>
        <p:nvSpPr>
          <p:cNvPr id="7" name="_s33815">
            <a:extLst>
              <a:ext uri="{FF2B5EF4-FFF2-40B4-BE49-F238E27FC236}">
                <a16:creationId xmlns:a16="http://schemas.microsoft.com/office/drawing/2014/main" id="{2CED64E5-B7CB-7E7E-CE98-F87A62749A14}"/>
              </a:ext>
            </a:extLst>
          </p:cNvPr>
          <p:cNvSpPr>
            <a:spLocks noChangeArrowheads="1"/>
          </p:cNvSpPr>
          <p:nvPr/>
        </p:nvSpPr>
        <p:spPr bwMode="auto">
          <a:xfrm>
            <a:off x="1266825" y="5372030"/>
            <a:ext cx="8066018" cy="861868"/>
          </a:xfrm>
          <a:prstGeom prst="roundRect">
            <a:avLst>
              <a:gd name="adj" fmla="val 16667"/>
            </a:avLst>
          </a:prstGeom>
          <a:solidFill>
            <a:srgbClr val="006A4B"/>
          </a:solidFill>
          <a:ln w="9525">
            <a:noFill/>
            <a:round/>
            <a:headEnd/>
            <a:tailEnd/>
          </a:ln>
        </p:spPr>
        <p:txBody>
          <a:bodyPr lIns="14405" tIns="7203" rIns="14405" bIns="7203" anchor="ctr"/>
          <a:lstStyle/>
          <a:p>
            <a:pPr algn="ctr"/>
            <a:r>
              <a:rPr lang="it-IT" sz="1600" dirty="0">
                <a:solidFill>
                  <a:schemeClr val="bg1"/>
                </a:solidFill>
                <a:latin typeface="Gill Sans MT" panose="020B0502020104020203" pitchFamily="34" charset="0"/>
                <a:cs typeface="Arial" pitchFamily="34" charset="0"/>
              </a:rPr>
              <a:t>Recupero imposta preventiva</a:t>
            </a:r>
          </a:p>
        </p:txBody>
      </p:sp>
      <p:sp>
        <p:nvSpPr>
          <p:cNvPr id="9" name="_s33815">
            <a:extLst>
              <a:ext uri="{FF2B5EF4-FFF2-40B4-BE49-F238E27FC236}">
                <a16:creationId xmlns:a16="http://schemas.microsoft.com/office/drawing/2014/main" id="{9FD9AD53-9733-5F9A-BA1D-3C744C666B9B}"/>
              </a:ext>
            </a:extLst>
          </p:cNvPr>
          <p:cNvSpPr>
            <a:spLocks noChangeArrowheads="1"/>
          </p:cNvSpPr>
          <p:nvPr/>
        </p:nvSpPr>
        <p:spPr bwMode="auto">
          <a:xfrm>
            <a:off x="1266825" y="4499992"/>
            <a:ext cx="8066018" cy="861868"/>
          </a:xfrm>
          <a:prstGeom prst="roundRect">
            <a:avLst>
              <a:gd name="adj" fmla="val 16667"/>
            </a:avLst>
          </a:prstGeom>
          <a:solidFill>
            <a:srgbClr val="006A4B"/>
          </a:solidFill>
          <a:ln w="9525">
            <a:noFill/>
            <a:round/>
            <a:headEnd/>
            <a:tailEnd/>
          </a:ln>
        </p:spPr>
        <p:txBody>
          <a:bodyPr lIns="14405" tIns="7203" rIns="14405" bIns="7203" anchor="ctr"/>
          <a:lstStyle/>
          <a:p>
            <a:pPr algn="ctr"/>
            <a:r>
              <a:rPr lang="it-IT" sz="1600" dirty="0">
                <a:solidFill>
                  <a:schemeClr val="bg1"/>
                </a:solidFill>
                <a:latin typeface="Gill Sans MT" panose="020B0502020104020203" pitchFamily="34" charset="0"/>
                <a:cs typeface="Arial" pitchFamily="34" charset="0"/>
              </a:rPr>
              <a:t>Amministrazione di Mandati Collettivi</a:t>
            </a:r>
          </a:p>
        </p:txBody>
      </p:sp>
    </p:spTree>
    <p:extLst>
      <p:ext uri="{BB962C8B-B14F-4D97-AF65-F5344CB8AC3E}">
        <p14:creationId xmlns:p14="http://schemas.microsoft.com/office/powerpoint/2010/main" val="357423666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8F52BAE4BAB943B6E169A46BC4FEAE" ma:contentTypeVersion="14" ma:contentTypeDescription="Create a new document." ma:contentTypeScope="" ma:versionID="21b0730a765929cf25f6564f840f27ce">
  <xsd:schema xmlns:xsd="http://www.w3.org/2001/XMLSchema" xmlns:xs="http://www.w3.org/2001/XMLSchema" xmlns:p="http://schemas.microsoft.com/office/2006/metadata/properties" xmlns:ns2="d9eba1f7-65d6-4e66-895e-050fbdd02229" xmlns:ns3="2090c1b1-9032-4127-bd31-41b3addcc500" targetNamespace="http://schemas.microsoft.com/office/2006/metadata/properties" ma:root="true" ma:fieldsID="12fe60de87565a008002e4435ae907e9" ns2:_="" ns3:_="">
    <xsd:import namespace="d9eba1f7-65d6-4e66-895e-050fbdd02229"/>
    <xsd:import namespace="2090c1b1-9032-4127-bd31-41b3addcc50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eba1f7-65d6-4e66-895e-050fbdd0222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7388830c-9b42-47af-87d7-3c98b6dfe02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090c1b1-9032-4127-bd31-41b3addcc50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89b6989-0a29-4a3e-a4f0-86c138bfc9c4}" ma:internalName="TaxCatchAll" ma:showField="CatchAllData" ma:web="2090c1b1-9032-4127-bd31-41b3addcc50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2090c1b1-9032-4127-bd31-41b3addcc500" xsi:nil="true"/>
    <lcf76f155ced4ddcb4097134ff3c332f xmlns="d9eba1f7-65d6-4e66-895e-050fbdd0222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DD99956-9822-4AEE-8978-CEC9CE0BAB9B}">
  <ds:schemaRefs>
    <ds:schemaRef ds:uri="http://schemas.microsoft.com/sharepoint/v3/contenttype/forms"/>
  </ds:schemaRefs>
</ds:datastoreItem>
</file>

<file path=customXml/itemProps2.xml><?xml version="1.0" encoding="utf-8"?>
<ds:datastoreItem xmlns:ds="http://schemas.openxmlformats.org/officeDocument/2006/customXml" ds:itemID="{F7641913-9CAD-4A24-91F6-39279FD82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eba1f7-65d6-4e66-895e-050fbdd02229"/>
    <ds:schemaRef ds:uri="2090c1b1-9032-4127-bd31-41b3addcc5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FF0672B-2DF5-41AB-B48F-37A71679D242}">
  <ds:schemaRefs>
    <ds:schemaRef ds:uri="http://schemas.microsoft.com/office/2006/metadata/properties"/>
    <ds:schemaRef ds:uri="http://schemas.microsoft.com/office/infopath/2007/PartnerControls"/>
    <ds:schemaRef ds:uri="2090c1b1-9032-4127-bd31-41b3addcc500"/>
    <ds:schemaRef ds:uri="d9eba1f7-65d6-4e66-895e-050fbdd02229"/>
  </ds:schemaRefs>
</ds:datastoreItem>
</file>

<file path=docProps/app.xml><?xml version="1.0" encoding="utf-8"?>
<Properties xmlns="http://schemas.openxmlformats.org/officeDocument/2006/extended-properties" xmlns:vt="http://schemas.openxmlformats.org/officeDocument/2006/docPropsVTypes">
  <TotalTime>0</TotalTime>
  <Words>714</Words>
  <Application>Microsoft Office PowerPoint</Application>
  <PresentationFormat>Widescreen</PresentationFormat>
  <Paragraphs>101</Paragraphs>
  <Slides>10</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10</vt:i4>
      </vt:variant>
    </vt:vector>
  </HeadingPairs>
  <TitlesOfParts>
    <vt:vector size="18" baseType="lpstr">
      <vt:lpstr>Arial</vt:lpstr>
      <vt:lpstr>Calibri</vt:lpstr>
      <vt:lpstr>Calibri Light</vt:lpstr>
      <vt:lpstr>Gill Sans MT</vt:lpstr>
      <vt:lpstr>Lato Light</vt:lpstr>
      <vt:lpstr>Poppins</vt:lpstr>
      <vt:lpstr>Segoe UI</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Davide Enrico Maria Cotini</dc:creator>
  <cp:lastModifiedBy>Matteo Caddeo</cp:lastModifiedBy>
  <cp:revision>6</cp:revision>
  <cp:lastPrinted>2023-01-25T15:17:08Z</cp:lastPrinted>
  <dcterms:created xsi:type="dcterms:W3CDTF">2023-01-25T13:35:42Z</dcterms:created>
  <dcterms:modified xsi:type="dcterms:W3CDTF">2023-10-30T10:00:20Z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0x010100D98F52BAE4BAB943B6E169A46BC4FEAE</vt:lpwstr>
  </property>
</Properties>
</file>