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1636" r:id="rId5"/>
    <p:sldId id="1644" r:id="rId6"/>
    <p:sldId id="1660" r:id="rId7"/>
    <p:sldId id="1663" r:id="rId8"/>
    <p:sldId id="1664" r:id="rId9"/>
    <p:sldId id="1665" r:id="rId10"/>
    <p:sldId id="1666" r:id="rId11"/>
    <p:sldId id="1667" r:id="rId12"/>
    <p:sldId id="1669" r:id="rId13"/>
    <p:sldId id="1670" r:id="rId14"/>
    <p:sldId id="1671" r:id="rId15"/>
    <p:sldId id="1673" r:id="rId16"/>
    <p:sldId id="1674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o Santi" initials="ES" lastIdx="56" clrIdx="0">
    <p:extLst>
      <p:ext uri="{19B8F6BF-5375-455C-9EA6-DF929625EA0E}">
        <p15:presenceInfo xmlns:p15="http://schemas.microsoft.com/office/powerpoint/2012/main" userId="S::enrico.santi@temporatax.com::650b3008-1879-4090-86bb-682babf5c9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577299"/>
    <a:srgbClr val="7AB655"/>
    <a:srgbClr val="F3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6"/>
    <p:restoredTop sz="95102"/>
  </p:normalViewPr>
  <p:slideViewPr>
    <p:cSldViewPr snapToGrid="0" snapToObjects="1">
      <p:cViewPr varScale="1">
        <p:scale>
          <a:sx n="91" d="100"/>
          <a:sy n="91" d="100"/>
        </p:scale>
        <p:origin x="15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4A605-BE57-C940-9592-39F62A182A46}" type="datetimeFigureOut">
              <a:rPr lang="it-IT" smtClean="0"/>
              <a:t>29/01/2024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B6165-4C84-AB4D-B604-252852F7E55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782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758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238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570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87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3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227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978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269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490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4323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B6165-4C84-AB4D-B604-252852F7E555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97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E7299D5-11E2-E95C-DC2A-584875504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4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304D42F-9F4C-E8DE-37C9-0B97514BD727}"/>
              </a:ext>
            </a:extLst>
          </p:cNvPr>
          <p:cNvSpPr/>
          <p:nvPr userDrawn="1"/>
        </p:nvSpPr>
        <p:spPr>
          <a:xfrm>
            <a:off x="1" y="0"/>
            <a:ext cx="457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141F665-9B16-78DE-2E78-58D0CC3E5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6296337"/>
            <a:ext cx="1375694" cy="3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AE72098-5319-7964-7A0F-DCD490A75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AFA2D5-3362-238C-E858-E085D9EC46F8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AD09CC9-82AB-7C4C-42AA-0DA48061E76B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3576B8-896E-BF41-AC79-9EEC2D5C8A6C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23F46702-DDA7-D5E2-3B46-5FBD22A2147E}"/>
              </a:ext>
            </a:extLst>
          </p:cNvPr>
          <p:cNvSpPr/>
          <p:nvPr userDrawn="1"/>
        </p:nvSpPr>
        <p:spPr>
          <a:xfrm>
            <a:off x="195203" y="5520653"/>
            <a:ext cx="8763602" cy="731308"/>
          </a:xfrm>
          <a:prstGeom prst="round2DiagRect">
            <a:avLst/>
          </a:prstGeom>
          <a:solidFill>
            <a:srgbClr val="577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dirty="0">
              <a:solidFill>
                <a:schemeClr val="bg1"/>
              </a:solidFill>
              <a:latin typeface="Reckless Neu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0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AE72098-5319-7964-7A0F-DCD490A75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AFA2D5-3362-238C-E858-E085D9EC46F8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AD09CC9-82AB-7C4C-42AA-0DA48061E76B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578836-1A8A-C24C-A4A3-16286F806836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D44095-37BF-F5B0-6D19-5AC8EAF23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203" y="2025569"/>
            <a:ext cx="8948797" cy="31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7335E18-1AC7-3156-415A-2DE0E299B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8403B8-E0A5-ED69-9191-9E98CCBA2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6296337"/>
            <a:ext cx="1375694" cy="3463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1B7F40E-4AFC-DE1B-768A-DF44B789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D0A747-38EF-2D4B-B76E-CC2DC82DA1F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32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89BC909-E97E-940F-185C-7842EDBD8778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C49F4B3-0CC3-8B95-76FB-E3CD6BEB6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8" r="13405"/>
          <a:stretch/>
        </p:blipFill>
        <p:spPr>
          <a:xfrm>
            <a:off x="4572000" y="0"/>
            <a:ext cx="4572000" cy="68579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D58F4B-4F5A-A9D7-5334-442E97163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6296337"/>
            <a:ext cx="1375694" cy="3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F20B157-3F6B-20A4-75C9-483AE5E7B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5" b="34591"/>
          <a:stretch/>
        </p:blipFill>
        <p:spPr>
          <a:xfrm>
            <a:off x="0" y="0"/>
            <a:ext cx="9143999" cy="429088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758AD4-3CB2-3313-518C-6BD7E7725D00}"/>
              </a:ext>
            </a:extLst>
          </p:cNvPr>
          <p:cNvSpPr/>
          <p:nvPr userDrawn="1"/>
        </p:nvSpPr>
        <p:spPr>
          <a:xfrm>
            <a:off x="0" y="4290884"/>
            <a:ext cx="9144000" cy="2567116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17EB54B-DF1D-C7C2-A2C7-95CC22705F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72" y="6337403"/>
            <a:ext cx="1375694" cy="3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EA8F1A4-C594-1F92-98C8-0EEDDD513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064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A7FA2B8-9EEF-8B4D-4F07-F734293BF221}"/>
              </a:ext>
            </a:extLst>
          </p:cNvPr>
          <p:cNvSpPr/>
          <p:nvPr userDrawn="1"/>
        </p:nvSpPr>
        <p:spPr>
          <a:xfrm>
            <a:off x="5140064" y="1"/>
            <a:ext cx="4003935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B1D9D5E-C11B-5BE6-5577-F5E091EFCE86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B140C0-F3A1-3213-D5FE-4E0D62E1AE76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F1D183E-91C5-AD71-A644-C7664C2B6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460A8CF-BE61-2456-BEE6-2E510398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726367-56E9-A64E-809F-FC875E1AB61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328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IMA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DB69ED-EEB5-F33D-C0F9-120B51C22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36" y="0"/>
            <a:ext cx="5140064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6A87471-1562-DD8D-63EE-BBE131C835CE}"/>
              </a:ext>
            </a:extLst>
          </p:cNvPr>
          <p:cNvSpPr/>
          <p:nvPr userDrawn="1"/>
        </p:nvSpPr>
        <p:spPr>
          <a:xfrm>
            <a:off x="0" y="0"/>
            <a:ext cx="4003936" cy="6858000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90263F-326C-D874-3311-EB053F297C87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1C2CE08-51A3-DCC4-EF14-75B26568CA9E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D35B1CB-F712-A95B-10B9-2186B40C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8997EF-1214-1643-9467-D647792B026E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603850-522F-39C5-6C8A-D7E215228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1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AE72098-5319-7964-7A0F-DCD490A75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AFA2D5-3362-238C-E858-E085D9EC46F8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AD09CC9-82AB-7C4C-42AA-0DA48061E76B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3576B8-896E-BF41-AC79-9EEC2D5C8A6C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23F46702-DDA7-D5E2-3B46-5FBD22A2147E}"/>
              </a:ext>
            </a:extLst>
          </p:cNvPr>
          <p:cNvSpPr/>
          <p:nvPr userDrawn="1"/>
        </p:nvSpPr>
        <p:spPr>
          <a:xfrm>
            <a:off x="195203" y="3055246"/>
            <a:ext cx="8763602" cy="731308"/>
          </a:xfrm>
          <a:prstGeom prst="round2DiagRect">
            <a:avLst/>
          </a:prstGeom>
          <a:solidFill>
            <a:srgbClr val="577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dirty="0">
              <a:solidFill>
                <a:schemeClr val="bg1"/>
              </a:solidFill>
              <a:latin typeface="Reckless Neu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5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R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AE72098-5319-7964-7A0F-DCD490A75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AFA2D5-3362-238C-E858-E085D9EC46F8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AD09CC9-82AB-7C4C-42AA-0DA48061E76B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578836-1A8A-C24C-A4A3-16286F80683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15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R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7005F57-98F5-9131-1109-D9751D4EAE1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93871EB-F402-4FF2-FEB9-6D1559C42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242F536F-C585-44B4-FBC0-2F339324FA23}"/>
              </a:ext>
            </a:extLst>
          </p:cNvPr>
          <p:cNvSpPr/>
          <p:nvPr userDrawn="1"/>
        </p:nvSpPr>
        <p:spPr>
          <a:xfrm>
            <a:off x="0" y="6449438"/>
            <a:ext cx="9144000" cy="408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0FA0580-8DFD-DDA9-6DD7-9345783B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364" y="6443651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0EFC6A-539B-AA4F-BD20-C79AFF8231C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16A7BD0-9295-7EB8-2396-E9D424B75267}"/>
              </a:ext>
            </a:extLst>
          </p:cNvPr>
          <p:cNvSpPr/>
          <p:nvPr userDrawn="1"/>
        </p:nvSpPr>
        <p:spPr>
          <a:xfrm>
            <a:off x="0" y="6449438"/>
            <a:ext cx="9143999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2023 Tempora Tax&amp;Legal</a:t>
            </a:r>
          </a:p>
        </p:txBody>
      </p:sp>
    </p:spTree>
    <p:extLst>
      <p:ext uri="{BB962C8B-B14F-4D97-AF65-F5344CB8AC3E}">
        <p14:creationId xmlns:p14="http://schemas.microsoft.com/office/powerpoint/2010/main" val="327546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0118E35-EC0D-9FE8-2BF8-D9FAAB372E7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72B9B8B-D314-A245-9ADC-CA8B43BD3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215317"/>
            <a:ext cx="545577" cy="3267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7D4BEA-FD38-1C1F-0E1E-4D1E712F3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3" y="6296337"/>
            <a:ext cx="1375694" cy="346346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4CA7C50-689D-2573-0B17-F3AE1DF1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9363" y="6449438"/>
            <a:ext cx="2234636" cy="408562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61AB35-6F51-0247-8577-272419C5D3C9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749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7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0" r:id="rId6"/>
    <p:sldLayoutId id="2147483664" r:id="rId7"/>
    <p:sldLayoutId id="2147483665" r:id="rId8"/>
    <p:sldLayoutId id="2147483668" r:id="rId9"/>
    <p:sldLayoutId id="2147483671" r:id="rId10"/>
    <p:sldLayoutId id="2147483672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ABEF340-567D-ED75-5CA9-3725BA4FA08B}"/>
              </a:ext>
            </a:extLst>
          </p:cNvPr>
          <p:cNvSpPr/>
          <p:nvPr/>
        </p:nvSpPr>
        <p:spPr>
          <a:xfrm>
            <a:off x="0" y="4267200"/>
            <a:ext cx="9144000" cy="128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- </a:t>
            </a:r>
            <a:r>
              <a:rPr lang="it-IT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endParaRPr lang="it-IT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in materia di IVIE ed IVAFE</a:t>
            </a:r>
          </a:p>
          <a:p>
            <a:pPr algn="r"/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legge di bilancio per l’anno 2024</a:t>
            </a:r>
          </a:p>
          <a:p>
            <a:pPr algn="r"/>
            <a:endParaRPr lang="it-IT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gennaio 2024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7A48DE4-FC0E-5573-5EEF-20D6694DC7CE}"/>
              </a:ext>
            </a:extLst>
          </p:cNvPr>
          <p:cNvSpPr/>
          <p:nvPr/>
        </p:nvSpPr>
        <p:spPr>
          <a:xfrm>
            <a:off x="0" y="5803900"/>
            <a:ext cx="9144000" cy="1054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Avv. Maria Pia Terracciano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– TEMPORA </a:t>
            </a:r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Tax&amp;Legal</a:t>
            </a:r>
            <a:endParaRPr lang="it-IT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mariapia.terracciano@temporatax.com</a:t>
            </a:r>
          </a:p>
        </p:txBody>
      </p:sp>
    </p:spTree>
    <p:extLst>
      <p:ext uri="{BB962C8B-B14F-4D97-AF65-F5344CB8AC3E}">
        <p14:creationId xmlns:p14="http://schemas.microsoft.com/office/powerpoint/2010/main" val="36393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214803" y="1156758"/>
            <a:ext cx="87126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chi interessa?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(presupposti soggettivi e oggettivi dell’imposta)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 fisiche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 non commerciali (tra cui trust e fondazioni)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 semplici ed enti alle stesse equiparati (art. 5 del Tuir)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 in Italia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(!)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detentori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 finanziari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Paesi BL (D.M. 04.05.1999)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16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it-IT" sz="1200" b="0" i="0" u="none" strike="noStrike" baseline="0" dirty="0" err="1">
                <a:solidFill>
                  <a:srgbClr val="000000"/>
                </a:solidFill>
                <a:latin typeface="Verdana" panose="020B0604030504040204" pitchFamily="34" charset="0"/>
              </a:rPr>
              <a:t>Alderney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; Andorra; Anguilla; Antigua e Barbuda; Antille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Olandesi; Aruba; Bahama; Bahrein; Barbados ;Belize; Bermuda; Brunei; Costa Rica; Dominica; </a:t>
            </a:r>
            <a:r>
              <a:rPr lang="it-IT" sz="1200" b="1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Emirati Arabi Uniti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; </a:t>
            </a:r>
            <a:r>
              <a:rPr lang="it-IT" sz="1200" b="1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Ecuador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; Filippine; Gibilterra; Gibuti; Grenada; Guernsey; </a:t>
            </a:r>
            <a:r>
              <a:rPr lang="it-IT" sz="1200" b="1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Hong Kong</a:t>
            </a:r>
            <a:r>
              <a:rPr lang="it-IT" sz="12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; Isola di Man; Isole Cayman; Isole Cook; Isole Marshall; Isole Vergini Britanniche; 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Jersey; Libano; Liberia; </a:t>
            </a:r>
            <a:r>
              <a:rPr lang="it-IT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Liechtenstein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; Macao; Malaysia; Maldive; Maurizio (Republic of Mauritius); Monserrat; Nauru; Niue; Oman; </a:t>
            </a:r>
            <a:r>
              <a:rPr lang="it-IT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Panama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; Polinesia Francese; </a:t>
            </a:r>
            <a:r>
              <a:rPr lang="it-IT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Monaco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; Sark; Seicelle; </a:t>
            </a:r>
            <a:r>
              <a:rPr lang="it-IT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Singapore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; Saint Kitts e Nevis; Saint Lucia; Saint Vincent e Grenadine; Taiwan; Tonga; Turks e Caicos; Tuvalu; Uruguay; Vanuatu; Samoa</a:t>
            </a:r>
          </a:p>
          <a:p>
            <a:pPr algn="just"/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</a:rPr>
              <a:t> 	</a:t>
            </a:r>
          </a:p>
          <a:p>
            <a:pPr algn="just"/>
            <a:r>
              <a:rPr lang="it-IT" sz="1200" b="1" dirty="0">
                <a:solidFill>
                  <a:srgbClr val="C00000"/>
                </a:solidFill>
                <a:latin typeface="Verdana" panose="020B0604030504040204" pitchFamily="34" charset="0"/>
              </a:rPr>
              <a:t>(!) Svizzera fuori dalla BL dal 2024 (DM 20.07.2023)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SULL’IVAFE</a:t>
            </a:r>
          </a:p>
        </p:txBody>
      </p:sp>
    </p:spTree>
    <p:extLst>
      <p:ext uri="{BB962C8B-B14F-4D97-AF65-F5344CB8AC3E}">
        <p14:creationId xmlns:p14="http://schemas.microsoft.com/office/powerpoint/2010/main" val="31223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259492" y="1925643"/>
            <a:ext cx="862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 finanziari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intendono: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strumenti finanziari (ossia, l'insieme dei valori mobiliari, gli strumenti del mercato monetario, le quote di OICR e le varie tipologie di contratti a termine e derivati connessi ad attività finanziarie, merci, indici finanziari e non finanziari, polizze stipulate con compagnie di assicurazione estere ecc.); e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altra forma di investimento di natura finanziaria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(!)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definizione di prodotti finanziari non rientrano le cripto-attività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415858" y="958621"/>
            <a:ext cx="86250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chi interessa?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(Circ. Ade n. 28/2012 par. 2.2)</a:t>
            </a:r>
          </a:p>
          <a:p>
            <a:pPr algn="ctr"/>
            <a:endParaRPr lang="it-IT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SULL’IVAFE</a:t>
            </a:r>
          </a:p>
        </p:txBody>
      </p:sp>
    </p:spTree>
    <p:extLst>
      <p:ext uri="{BB962C8B-B14F-4D97-AF65-F5344CB8AC3E}">
        <p14:creationId xmlns:p14="http://schemas.microsoft.com/office/powerpoint/2010/main" val="267710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341412" y="848350"/>
            <a:ext cx="87126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«impatta»?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(analisi delle possibili variabili)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SULL’IVAFE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9FBDA4C-C544-015E-458A-D6C5BF7B936D}"/>
              </a:ext>
            </a:extLst>
          </p:cNvPr>
          <p:cNvSpPr/>
          <p:nvPr/>
        </p:nvSpPr>
        <p:spPr>
          <a:xfrm>
            <a:off x="2781554" y="1930301"/>
            <a:ext cx="909319" cy="4318000"/>
          </a:xfrm>
          <a:custGeom>
            <a:avLst/>
            <a:gdLst/>
            <a:ahLst/>
            <a:cxnLst/>
            <a:rect l="l" t="t" r="r" b="b"/>
            <a:pathLst>
              <a:path w="909320" h="4318000">
                <a:moveTo>
                  <a:pt x="15239" y="0"/>
                </a:moveTo>
                <a:lnTo>
                  <a:pt x="49287" y="34596"/>
                </a:lnTo>
                <a:lnTo>
                  <a:pt x="82673" y="69596"/>
                </a:lnTo>
                <a:lnTo>
                  <a:pt x="115398" y="104991"/>
                </a:lnTo>
                <a:lnTo>
                  <a:pt x="147462" y="140772"/>
                </a:lnTo>
                <a:lnTo>
                  <a:pt x="178865" y="176934"/>
                </a:lnTo>
                <a:lnTo>
                  <a:pt x="209607" y="213466"/>
                </a:lnTo>
                <a:lnTo>
                  <a:pt x="239688" y="250362"/>
                </a:lnTo>
                <a:lnTo>
                  <a:pt x="269107" y="287614"/>
                </a:lnTo>
                <a:lnTo>
                  <a:pt x="297866" y="325213"/>
                </a:lnTo>
                <a:lnTo>
                  <a:pt x="325963" y="363152"/>
                </a:lnTo>
                <a:lnTo>
                  <a:pt x="353399" y="401423"/>
                </a:lnTo>
                <a:lnTo>
                  <a:pt x="380174" y="440018"/>
                </a:lnTo>
                <a:lnTo>
                  <a:pt x="406288" y="478928"/>
                </a:lnTo>
                <a:lnTo>
                  <a:pt x="431741" y="518147"/>
                </a:lnTo>
                <a:lnTo>
                  <a:pt x="456533" y="557667"/>
                </a:lnTo>
                <a:lnTo>
                  <a:pt x="480664" y="597478"/>
                </a:lnTo>
                <a:lnTo>
                  <a:pt x="504133" y="637574"/>
                </a:lnTo>
                <a:lnTo>
                  <a:pt x="526942" y="677947"/>
                </a:lnTo>
                <a:lnTo>
                  <a:pt x="549089" y="718588"/>
                </a:lnTo>
                <a:lnTo>
                  <a:pt x="570575" y="759490"/>
                </a:lnTo>
                <a:lnTo>
                  <a:pt x="591400" y="800645"/>
                </a:lnTo>
                <a:lnTo>
                  <a:pt x="611564" y="842045"/>
                </a:lnTo>
                <a:lnTo>
                  <a:pt x="631067" y="883682"/>
                </a:lnTo>
                <a:lnTo>
                  <a:pt x="649909" y="925548"/>
                </a:lnTo>
                <a:lnTo>
                  <a:pt x="668089" y="967635"/>
                </a:lnTo>
                <a:lnTo>
                  <a:pt x="685609" y="1009935"/>
                </a:lnTo>
                <a:lnTo>
                  <a:pt x="702467" y="1052441"/>
                </a:lnTo>
                <a:lnTo>
                  <a:pt x="718665" y="1095145"/>
                </a:lnTo>
                <a:lnTo>
                  <a:pt x="734201" y="1138038"/>
                </a:lnTo>
                <a:lnTo>
                  <a:pt x="749076" y="1181113"/>
                </a:lnTo>
                <a:lnTo>
                  <a:pt x="763290" y="1224362"/>
                </a:lnTo>
                <a:lnTo>
                  <a:pt x="776843" y="1267776"/>
                </a:lnTo>
                <a:lnTo>
                  <a:pt x="789734" y="1311349"/>
                </a:lnTo>
                <a:lnTo>
                  <a:pt x="801965" y="1355072"/>
                </a:lnTo>
                <a:lnTo>
                  <a:pt x="813535" y="1398937"/>
                </a:lnTo>
                <a:lnTo>
                  <a:pt x="824443" y="1442936"/>
                </a:lnTo>
                <a:lnTo>
                  <a:pt x="834690" y="1487062"/>
                </a:lnTo>
                <a:lnTo>
                  <a:pt x="844276" y="1531306"/>
                </a:lnTo>
                <a:lnTo>
                  <a:pt x="853201" y="1575661"/>
                </a:lnTo>
                <a:lnTo>
                  <a:pt x="861465" y="1620119"/>
                </a:lnTo>
                <a:lnTo>
                  <a:pt x="869068" y="1664672"/>
                </a:lnTo>
                <a:lnTo>
                  <a:pt x="876010" y="1709311"/>
                </a:lnTo>
                <a:lnTo>
                  <a:pt x="882290" y="1754029"/>
                </a:lnTo>
                <a:lnTo>
                  <a:pt x="887910" y="1798819"/>
                </a:lnTo>
                <a:lnTo>
                  <a:pt x="892868" y="1843672"/>
                </a:lnTo>
                <a:lnTo>
                  <a:pt x="897165" y="1888580"/>
                </a:lnTo>
                <a:lnTo>
                  <a:pt x="900802" y="1933535"/>
                </a:lnTo>
                <a:lnTo>
                  <a:pt x="903777" y="1978530"/>
                </a:lnTo>
                <a:lnTo>
                  <a:pt x="906090" y="2023557"/>
                </a:lnTo>
                <a:lnTo>
                  <a:pt x="907743" y="2068607"/>
                </a:lnTo>
                <a:lnTo>
                  <a:pt x="908735" y="2113673"/>
                </a:lnTo>
                <a:lnTo>
                  <a:pt x="909065" y="2158747"/>
                </a:lnTo>
                <a:lnTo>
                  <a:pt x="908735" y="2203821"/>
                </a:lnTo>
                <a:lnTo>
                  <a:pt x="907743" y="2248887"/>
                </a:lnTo>
                <a:lnTo>
                  <a:pt x="906090" y="2293938"/>
                </a:lnTo>
                <a:lnTo>
                  <a:pt x="903777" y="2338964"/>
                </a:lnTo>
                <a:lnTo>
                  <a:pt x="900802" y="2383959"/>
                </a:lnTo>
                <a:lnTo>
                  <a:pt x="897165" y="2428915"/>
                </a:lnTo>
                <a:lnTo>
                  <a:pt x="892868" y="2473823"/>
                </a:lnTo>
                <a:lnTo>
                  <a:pt x="887910" y="2518676"/>
                </a:lnTo>
                <a:lnTo>
                  <a:pt x="882290" y="2563465"/>
                </a:lnTo>
                <a:lnTo>
                  <a:pt x="876010" y="2608184"/>
                </a:lnTo>
                <a:lnTo>
                  <a:pt x="869068" y="2652823"/>
                </a:lnTo>
                <a:lnTo>
                  <a:pt x="861465" y="2697376"/>
                </a:lnTo>
                <a:lnTo>
                  <a:pt x="853201" y="2741833"/>
                </a:lnTo>
                <a:lnTo>
                  <a:pt x="844276" y="2786188"/>
                </a:lnTo>
                <a:lnTo>
                  <a:pt x="834690" y="2830433"/>
                </a:lnTo>
                <a:lnTo>
                  <a:pt x="824443" y="2874559"/>
                </a:lnTo>
                <a:lnTo>
                  <a:pt x="813535" y="2918558"/>
                </a:lnTo>
                <a:lnTo>
                  <a:pt x="801965" y="2962423"/>
                </a:lnTo>
                <a:lnTo>
                  <a:pt x="789734" y="3006146"/>
                </a:lnTo>
                <a:lnTo>
                  <a:pt x="776843" y="3049719"/>
                </a:lnTo>
                <a:lnTo>
                  <a:pt x="763290" y="3093134"/>
                </a:lnTo>
                <a:lnTo>
                  <a:pt x="749076" y="3136383"/>
                </a:lnTo>
                <a:lnTo>
                  <a:pt x="734201" y="3179458"/>
                </a:lnTo>
                <a:lnTo>
                  <a:pt x="718665" y="3222351"/>
                </a:lnTo>
                <a:lnTo>
                  <a:pt x="702467" y="3265055"/>
                </a:lnTo>
                <a:lnTo>
                  <a:pt x="685609" y="3307561"/>
                </a:lnTo>
                <a:lnTo>
                  <a:pt x="668089" y="3349862"/>
                </a:lnTo>
                <a:lnTo>
                  <a:pt x="649909" y="3391949"/>
                </a:lnTo>
                <a:lnTo>
                  <a:pt x="631067" y="3433815"/>
                </a:lnTo>
                <a:lnTo>
                  <a:pt x="611564" y="3475452"/>
                </a:lnTo>
                <a:lnTo>
                  <a:pt x="591400" y="3516852"/>
                </a:lnTo>
                <a:lnTo>
                  <a:pt x="570575" y="3558008"/>
                </a:lnTo>
                <a:lnTo>
                  <a:pt x="549089" y="3598910"/>
                </a:lnTo>
                <a:lnTo>
                  <a:pt x="526942" y="3639551"/>
                </a:lnTo>
                <a:lnTo>
                  <a:pt x="504133" y="3679924"/>
                </a:lnTo>
                <a:lnTo>
                  <a:pt x="480664" y="3720020"/>
                </a:lnTo>
                <a:lnTo>
                  <a:pt x="456533" y="3759832"/>
                </a:lnTo>
                <a:lnTo>
                  <a:pt x="431741" y="3799352"/>
                </a:lnTo>
                <a:lnTo>
                  <a:pt x="406288" y="3838571"/>
                </a:lnTo>
                <a:lnTo>
                  <a:pt x="380174" y="3877482"/>
                </a:lnTo>
                <a:lnTo>
                  <a:pt x="353399" y="3916077"/>
                </a:lnTo>
                <a:lnTo>
                  <a:pt x="325963" y="3954348"/>
                </a:lnTo>
                <a:lnTo>
                  <a:pt x="297866" y="3992288"/>
                </a:lnTo>
                <a:lnTo>
                  <a:pt x="269107" y="4029887"/>
                </a:lnTo>
                <a:lnTo>
                  <a:pt x="239688" y="4067139"/>
                </a:lnTo>
                <a:lnTo>
                  <a:pt x="209607" y="4104035"/>
                </a:lnTo>
                <a:lnTo>
                  <a:pt x="178865" y="4140568"/>
                </a:lnTo>
                <a:lnTo>
                  <a:pt x="147462" y="4176730"/>
                </a:lnTo>
                <a:lnTo>
                  <a:pt x="115398" y="4212512"/>
                </a:lnTo>
                <a:lnTo>
                  <a:pt x="82673" y="4247907"/>
                </a:lnTo>
                <a:lnTo>
                  <a:pt x="49287" y="4282907"/>
                </a:lnTo>
                <a:lnTo>
                  <a:pt x="15239" y="4317504"/>
                </a:lnTo>
                <a:lnTo>
                  <a:pt x="0" y="4302226"/>
                </a:lnTo>
                <a:lnTo>
                  <a:pt x="33804" y="4267873"/>
                </a:lnTo>
                <a:lnTo>
                  <a:pt x="66952" y="4233121"/>
                </a:lnTo>
                <a:lnTo>
                  <a:pt x="99443" y="4197976"/>
                </a:lnTo>
                <a:lnTo>
                  <a:pt x="131278" y="4162446"/>
                </a:lnTo>
                <a:lnTo>
                  <a:pt x="162457" y="4126540"/>
                </a:lnTo>
                <a:lnTo>
                  <a:pt x="192979" y="4090265"/>
                </a:lnTo>
                <a:lnTo>
                  <a:pt x="222845" y="4053630"/>
                </a:lnTo>
                <a:lnTo>
                  <a:pt x="252055" y="4016641"/>
                </a:lnTo>
                <a:lnTo>
                  <a:pt x="280608" y="3979308"/>
                </a:lnTo>
                <a:lnTo>
                  <a:pt x="308505" y="3941637"/>
                </a:lnTo>
                <a:lnTo>
                  <a:pt x="335745" y="3903636"/>
                </a:lnTo>
                <a:lnTo>
                  <a:pt x="362329" y="3865314"/>
                </a:lnTo>
                <a:lnTo>
                  <a:pt x="388256" y="3826678"/>
                </a:lnTo>
                <a:lnTo>
                  <a:pt x="413528" y="3787736"/>
                </a:lnTo>
                <a:lnTo>
                  <a:pt x="438142" y="3748496"/>
                </a:lnTo>
                <a:lnTo>
                  <a:pt x="462101" y="3708966"/>
                </a:lnTo>
                <a:lnTo>
                  <a:pt x="485403" y="3669153"/>
                </a:lnTo>
                <a:lnTo>
                  <a:pt x="508048" y="3629066"/>
                </a:lnTo>
                <a:lnTo>
                  <a:pt x="530037" y="3588712"/>
                </a:lnTo>
                <a:lnTo>
                  <a:pt x="551370" y="3548099"/>
                </a:lnTo>
                <a:lnTo>
                  <a:pt x="572047" y="3507235"/>
                </a:lnTo>
                <a:lnTo>
                  <a:pt x="592067" y="3466128"/>
                </a:lnTo>
                <a:lnTo>
                  <a:pt x="611430" y="3424786"/>
                </a:lnTo>
                <a:lnTo>
                  <a:pt x="630137" y="3383216"/>
                </a:lnTo>
                <a:lnTo>
                  <a:pt x="648188" y="3341426"/>
                </a:lnTo>
                <a:lnTo>
                  <a:pt x="665583" y="3299425"/>
                </a:lnTo>
                <a:lnTo>
                  <a:pt x="682321" y="3257220"/>
                </a:lnTo>
                <a:lnTo>
                  <a:pt x="698402" y="3214818"/>
                </a:lnTo>
                <a:lnTo>
                  <a:pt x="713828" y="3172228"/>
                </a:lnTo>
                <a:lnTo>
                  <a:pt x="728596" y="3129458"/>
                </a:lnTo>
                <a:lnTo>
                  <a:pt x="742709" y="3086515"/>
                </a:lnTo>
                <a:lnTo>
                  <a:pt x="756165" y="3043408"/>
                </a:lnTo>
                <a:lnTo>
                  <a:pt x="768965" y="3000144"/>
                </a:lnTo>
                <a:lnTo>
                  <a:pt x="781108" y="2956730"/>
                </a:lnTo>
                <a:lnTo>
                  <a:pt x="792595" y="2913175"/>
                </a:lnTo>
                <a:lnTo>
                  <a:pt x="803425" y="2869487"/>
                </a:lnTo>
                <a:lnTo>
                  <a:pt x="813599" y="2825674"/>
                </a:lnTo>
                <a:lnTo>
                  <a:pt x="823117" y="2781743"/>
                </a:lnTo>
                <a:lnTo>
                  <a:pt x="831978" y="2737702"/>
                </a:lnTo>
                <a:lnTo>
                  <a:pt x="840183" y="2693558"/>
                </a:lnTo>
                <a:lnTo>
                  <a:pt x="847732" y="2649321"/>
                </a:lnTo>
                <a:lnTo>
                  <a:pt x="854624" y="2604998"/>
                </a:lnTo>
                <a:lnTo>
                  <a:pt x="860860" y="2560596"/>
                </a:lnTo>
                <a:lnTo>
                  <a:pt x="866439" y="2516123"/>
                </a:lnTo>
                <a:lnTo>
                  <a:pt x="871362" y="2471588"/>
                </a:lnTo>
                <a:lnTo>
                  <a:pt x="875629" y="2426998"/>
                </a:lnTo>
                <a:lnTo>
                  <a:pt x="879239" y="2382360"/>
                </a:lnTo>
                <a:lnTo>
                  <a:pt x="882193" y="2337684"/>
                </a:lnTo>
                <a:lnTo>
                  <a:pt x="884490" y="2292976"/>
                </a:lnTo>
                <a:lnTo>
                  <a:pt x="886131" y="2248245"/>
                </a:lnTo>
                <a:lnTo>
                  <a:pt x="887116" y="2203497"/>
                </a:lnTo>
                <a:lnTo>
                  <a:pt x="887444" y="2158742"/>
                </a:lnTo>
                <a:lnTo>
                  <a:pt x="887116" y="2113987"/>
                </a:lnTo>
                <a:lnTo>
                  <a:pt x="886131" y="2069240"/>
                </a:lnTo>
                <a:lnTo>
                  <a:pt x="884490" y="2024509"/>
                </a:lnTo>
                <a:lnTo>
                  <a:pt x="882193" y="1979801"/>
                </a:lnTo>
                <a:lnTo>
                  <a:pt x="879239" y="1935124"/>
                </a:lnTo>
                <a:lnTo>
                  <a:pt x="875629" y="1890487"/>
                </a:lnTo>
                <a:lnTo>
                  <a:pt x="871362" y="1845896"/>
                </a:lnTo>
                <a:lnTo>
                  <a:pt x="866439" y="1801361"/>
                </a:lnTo>
                <a:lnTo>
                  <a:pt x="860860" y="1756888"/>
                </a:lnTo>
                <a:lnTo>
                  <a:pt x="854624" y="1712486"/>
                </a:lnTo>
                <a:lnTo>
                  <a:pt x="847732" y="1668163"/>
                </a:lnTo>
                <a:lnTo>
                  <a:pt x="840183" y="1623925"/>
                </a:lnTo>
                <a:lnTo>
                  <a:pt x="831978" y="1579782"/>
                </a:lnTo>
                <a:lnTo>
                  <a:pt x="823117" y="1535741"/>
                </a:lnTo>
                <a:lnTo>
                  <a:pt x="813599" y="1491809"/>
                </a:lnTo>
                <a:lnTo>
                  <a:pt x="803425" y="1447995"/>
                </a:lnTo>
                <a:lnTo>
                  <a:pt x="792595" y="1404307"/>
                </a:lnTo>
                <a:lnTo>
                  <a:pt x="781108" y="1360752"/>
                </a:lnTo>
                <a:lnTo>
                  <a:pt x="768965" y="1317339"/>
                </a:lnTo>
                <a:lnTo>
                  <a:pt x="756165" y="1274074"/>
                </a:lnTo>
                <a:lnTo>
                  <a:pt x="742709" y="1230966"/>
                </a:lnTo>
                <a:lnTo>
                  <a:pt x="728596" y="1188023"/>
                </a:lnTo>
                <a:lnTo>
                  <a:pt x="713828" y="1145253"/>
                </a:lnTo>
                <a:lnTo>
                  <a:pt x="698402" y="1102662"/>
                </a:lnTo>
                <a:lnTo>
                  <a:pt x="682321" y="1060261"/>
                </a:lnTo>
                <a:lnTo>
                  <a:pt x="665583" y="1018055"/>
                </a:lnTo>
                <a:lnTo>
                  <a:pt x="648188" y="976053"/>
                </a:lnTo>
                <a:lnTo>
                  <a:pt x="630137" y="934263"/>
                </a:lnTo>
                <a:lnTo>
                  <a:pt x="611430" y="892693"/>
                </a:lnTo>
                <a:lnTo>
                  <a:pt x="592067" y="851350"/>
                </a:lnTo>
                <a:lnTo>
                  <a:pt x="572047" y="810243"/>
                </a:lnTo>
                <a:lnTo>
                  <a:pt x="551370" y="769378"/>
                </a:lnTo>
                <a:lnTo>
                  <a:pt x="530037" y="728765"/>
                </a:lnTo>
                <a:lnTo>
                  <a:pt x="508048" y="688411"/>
                </a:lnTo>
                <a:lnTo>
                  <a:pt x="485403" y="648323"/>
                </a:lnTo>
                <a:lnTo>
                  <a:pt x="462101" y="608510"/>
                </a:lnTo>
                <a:lnTo>
                  <a:pt x="438142" y="568979"/>
                </a:lnTo>
                <a:lnTo>
                  <a:pt x="413528" y="529738"/>
                </a:lnTo>
                <a:lnTo>
                  <a:pt x="388256" y="490796"/>
                </a:lnTo>
                <a:lnTo>
                  <a:pt x="362329" y="452159"/>
                </a:lnTo>
                <a:lnTo>
                  <a:pt x="335745" y="413837"/>
                </a:lnTo>
                <a:lnTo>
                  <a:pt x="308505" y="375836"/>
                </a:lnTo>
                <a:lnTo>
                  <a:pt x="280608" y="338164"/>
                </a:lnTo>
                <a:lnTo>
                  <a:pt x="252055" y="300830"/>
                </a:lnTo>
                <a:lnTo>
                  <a:pt x="222845" y="263840"/>
                </a:lnTo>
                <a:lnTo>
                  <a:pt x="192979" y="227204"/>
                </a:lnTo>
                <a:lnTo>
                  <a:pt x="162457" y="190929"/>
                </a:lnTo>
                <a:lnTo>
                  <a:pt x="131278" y="155022"/>
                </a:lnTo>
                <a:lnTo>
                  <a:pt x="99443" y="119492"/>
                </a:lnTo>
                <a:lnTo>
                  <a:pt x="66952" y="84346"/>
                </a:lnTo>
                <a:lnTo>
                  <a:pt x="33804" y="49593"/>
                </a:lnTo>
                <a:lnTo>
                  <a:pt x="0" y="15239"/>
                </a:lnTo>
                <a:lnTo>
                  <a:pt x="15239" y="0"/>
                </a:lnTo>
                <a:close/>
              </a:path>
            </a:pathLst>
          </a:custGeom>
          <a:ln w="12700">
            <a:solidFill>
              <a:srgbClr val="5772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18">
            <a:extLst>
              <a:ext uri="{FF2B5EF4-FFF2-40B4-BE49-F238E27FC236}">
                <a16:creationId xmlns:a16="http://schemas.microsoft.com/office/drawing/2014/main" id="{1A1A299B-8788-E4A9-27D7-D818517AC5C6}"/>
              </a:ext>
            </a:extLst>
          </p:cNvPr>
          <p:cNvGrpSpPr/>
          <p:nvPr/>
        </p:nvGrpSpPr>
        <p:grpSpPr>
          <a:xfrm>
            <a:off x="2319848" y="5056498"/>
            <a:ext cx="1567272" cy="1401298"/>
            <a:chOff x="2768854" y="4682997"/>
            <a:chExt cx="1146810" cy="1146810"/>
          </a:xfrm>
        </p:grpSpPr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59EC3508-CB89-2835-F77F-F16B186119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566928" y="0"/>
                  </a:moveTo>
                  <a:lnTo>
                    <a:pt x="518018" y="2081"/>
                  </a:lnTo>
                  <a:lnTo>
                    <a:pt x="470262" y="8211"/>
                  </a:lnTo>
                  <a:lnTo>
                    <a:pt x="423831" y="18221"/>
                  </a:lnTo>
                  <a:lnTo>
                    <a:pt x="378894" y="31939"/>
                  </a:lnTo>
                  <a:lnTo>
                    <a:pt x="335622" y="49195"/>
                  </a:lnTo>
                  <a:lnTo>
                    <a:pt x="294186" y="69819"/>
                  </a:lnTo>
                  <a:lnTo>
                    <a:pt x="254754" y="93641"/>
                  </a:lnTo>
                  <a:lnTo>
                    <a:pt x="217499" y="120490"/>
                  </a:lnTo>
                  <a:lnTo>
                    <a:pt x="182590" y="150197"/>
                  </a:lnTo>
                  <a:lnTo>
                    <a:pt x="150197" y="182590"/>
                  </a:lnTo>
                  <a:lnTo>
                    <a:pt x="120490" y="217499"/>
                  </a:lnTo>
                  <a:lnTo>
                    <a:pt x="93641" y="254754"/>
                  </a:lnTo>
                  <a:lnTo>
                    <a:pt x="69819" y="294186"/>
                  </a:lnTo>
                  <a:lnTo>
                    <a:pt x="49195" y="335622"/>
                  </a:lnTo>
                  <a:lnTo>
                    <a:pt x="31939" y="378894"/>
                  </a:lnTo>
                  <a:lnTo>
                    <a:pt x="18221" y="423831"/>
                  </a:lnTo>
                  <a:lnTo>
                    <a:pt x="8211" y="470262"/>
                  </a:lnTo>
                  <a:lnTo>
                    <a:pt x="2081" y="518018"/>
                  </a:lnTo>
                  <a:lnTo>
                    <a:pt x="0" y="566927"/>
                  </a:lnTo>
                  <a:lnTo>
                    <a:pt x="2081" y="615837"/>
                  </a:lnTo>
                  <a:lnTo>
                    <a:pt x="8211" y="663593"/>
                  </a:lnTo>
                  <a:lnTo>
                    <a:pt x="18221" y="710024"/>
                  </a:lnTo>
                  <a:lnTo>
                    <a:pt x="31939" y="754961"/>
                  </a:lnTo>
                  <a:lnTo>
                    <a:pt x="49195" y="798233"/>
                  </a:lnTo>
                  <a:lnTo>
                    <a:pt x="69819" y="839669"/>
                  </a:lnTo>
                  <a:lnTo>
                    <a:pt x="93641" y="879101"/>
                  </a:lnTo>
                  <a:lnTo>
                    <a:pt x="120490" y="916356"/>
                  </a:lnTo>
                  <a:lnTo>
                    <a:pt x="150197" y="951265"/>
                  </a:lnTo>
                  <a:lnTo>
                    <a:pt x="182590" y="983658"/>
                  </a:lnTo>
                  <a:lnTo>
                    <a:pt x="217499" y="1013365"/>
                  </a:lnTo>
                  <a:lnTo>
                    <a:pt x="254754" y="1040214"/>
                  </a:lnTo>
                  <a:lnTo>
                    <a:pt x="294186" y="1064036"/>
                  </a:lnTo>
                  <a:lnTo>
                    <a:pt x="335622" y="1084660"/>
                  </a:lnTo>
                  <a:lnTo>
                    <a:pt x="378894" y="1101916"/>
                  </a:lnTo>
                  <a:lnTo>
                    <a:pt x="423831" y="1115634"/>
                  </a:lnTo>
                  <a:lnTo>
                    <a:pt x="470262" y="1125644"/>
                  </a:lnTo>
                  <a:lnTo>
                    <a:pt x="518018" y="1131774"/>
                  </a:lnTo>
                  <a:lnTo>
                    <a:pt x="566928" y="1133855"/>
                  </a:lnTo>
                  <a:lnTo>
                    <a:pt x="615837" y="1131774"/>
                  </a:lnTo>
                  <a:lnTo>
                    <a:pt x="663593" y="1125644"/>
                  </a:lnTo>
                  <a:lnTo>
                    <a:pt x="710024" y="1115634"/>
                  </a:lnTo>
                  <a:lnTo>
                    <a:pt x="754961" y="1101916"/>
                  </a:lnTo>
                  <a:lnTo>
                    <a:pt x="798233" y="1084660"/>
                  </a:lnTo>
                  <a:lnTo>
                    <a:pt x="839669" y="1064036"/>
                  </a:lnTo>
                  <a:lnTo>
                    <a:pt x="879101" y="1040214"/>
                  </a:lnTo>
                  <a:lnTo>
                    <a:pt x="916356" y="1013365"/>
                  </a:lnTo>
                  <a:lnTo>
                    <a:pt x="951265" y="983658"/>
                  </a:lnTo>
                  <a:lnTo>
                    <a:pt x="983658" y="951265"/>
                  </a:lnTo>
                  <a:lnTo>
                    <a:pt x="1013365" y="916356"/>
                  </a:lnTo>
                  <a:lnTo>
                    <a:pt x="1040214" y="879101"/>
                  </a:lnTo>
                  <a:lnTo>
                    <a:pt x="1064036" y="839669"/>
                  </a:lnTo>
                  <a:lnTo>
                    <a:pt x="1084660" y="798233"/>
                  </a:lnTo>
                  <a:lnTo>
                    <a:pt x="1101916" y="754961"/>
                  </a:lnTo>
                  <a:lnTo>
                    <a:pt x="1115634" y="710024"/>
                  </a:lnTo>
                  <a:lnTo>
                    <a:pt x="1125644" y="663593"/>
                  </a:lnTo>
                  <a:lnTo>
                    <a:pt x="1131774" y="615837"/>
                  </a:lnTo>
                  <a:lnTo>
                    <a:pt x="1133856" y="566927"/>
                  </a:lnTo>
                  <a:lnTo>
                    <a:pt x="1131774" y="518018"/>
                  </a:lnTo>
                  <a:lnTo>
                    <a:pt x="1125644" y="470262"/>
                  </a:lnTo>
                  <a:lnTo>
                    <a:pt x="1115634" y="423831"/>
                  </a:lnTo>
                  <a:lnTo>
                    <a:pt x="1101916" y="378894"/>
                  </a:lnTo>
                  <a:lnTo>
                    <a:pt x="1084660" y="335622"/>
                  </a:lnTo>
                  <a:lnTo>
                    <a:pt x="1064036" y="294186"/>
                  </a:lnTo>
                  <a:lnTo>
                    <a:pt x="1040214" y="254754"/>
                  </a:lnTo>
                  <a:lnTo>
                    <a:pt x="1013365" y="217499"/>
                  </a:lnTo>
                  <a:lnTo>
                    <a:pt x="983658" y="182590"/>
                  </a:lnTo>
                  <a:lnTo>
                    <a:pt x="951265" y="150197"/>
                  </a:lnTo>
                  <a:lnTo>
                    <a:pt x="916356" y="120490"/>
                  </a:lnTo>
                  <a:lnTo>
                    <a:pt x="879101" y="93641"/>
                  </a:lnTo>
                  <a:lnTo>
                    <a:pt x="839669" y="69819"/>
                  </a:lnTo>
                  <a:lnTo>
                    <a:pt x="798233" y="49195"/>
                  </a:lnTo>
                  <a:lnTo>
                    <a:pt x="754961" y="31939"/>
                  </a:lnTo>
                  <a:lnTo>
                    <a:pt x="710024" y="18221"/>
                  </a:lnTo>
                  <a:lnTo>
                    <a:pt x="663593" y="8211"/>
                  </a:lnTo>
                  <a:lnTo>
                    <a:pt x="615837" y="2081"/>
                  </a:lnTo>
                  <a:lnTo>
                    <a:pt x="5669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PERIODO DI POSSESSO</a:t>
              </a: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117C9965-1EFD-6FEF-1D33-87EAAEBCEEBB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6927"/>
                  </a:moveTo>
                  <a:lnTo>
                    <a:pt x="2081" y="518018"/>
                  </a:lnTo>
                  <a:lnTo>
                    <a:pt x="8211" y="470262"/>
                  </a:lnTo>
                  <a:lnTo>
                    <a:pt x="18221" y="423831"/>
                  </a:lnTo>
                  <a:lnTo>
                    <a:pt x="31939" y="378894"/>
                  </a:lnTo>
                  <a:lnTo>
                    <a:pt x="49195" y="335622"/>
                  </a:lnTo>
                  <a:lnTo>
                    <a:pt x="69819" y="294186"/>
                  </a:lnTo>
                  <a:lnTo>
                    <a:pt x="93641" y="254754"/>
                  </a:lnTo>
                  <a:lnTo>
                    <a:pt x="120490" y="217499"/>
                  </a:lnTo>
                  <a:lnTo>
                    <a:pt x="150197" y="182590"/>
                  </a:lnTo>
                  <a:lnTo>
                    <a:pt x="182590" y="150197"/>
                  </a:lnTo>
                  <a:lnTo>
                    <a:pt x="217499" y="120490"/>
                  </a:lnTo>
                  <a:lnTo>
                    <a:pt x="254754" y="93641"/>
                  </a:lnTo>
                  <a:lnTo>
                    <a:pt x="294186" y="69819"/>
                  </a:lnTo>
                  <a:lnTo>
                    <a:pt x="335622" y="49195"/>
                  </a:lnTo>
                  <a:lnTo>
                    <a:pt x="378894" y="31939"/>
                  </a:lnTo>
                  <a:lnTo>
                    <a:pt x="423831" y="18221"/>
                  </a:lnTo>
                  <a:lnTo>
                    <a:pt x="470262" y="8211"/>
                  </a:lnTo>
                  <a:lnTo>
                    <a:pt x="518018" y="2081"/>
                  </a:lnTo>
                  <a:lnTo>
                    <a:pt x="566928" y="0"/>
                  </a:lnTo>
                  <a:lnTo>
                    <a:pt x="615837" y="2081"/>
                  </a:lnTo>
                  <a:lnTo>
                    <a:pt x="663593" y="8211"/>
                  </a:lnTo>
                  <a:lnTo>
                    <a:pt x="710024" y="18221"/>
                  </a:lnTo>
                  <a:lnTo>
                    <a:pt x="754961" y="31939"/>
                  </a:lnTo>
                  <a:lnTo>
                    <a:pt x="798233" y="49195"/>
                  </a:lnTo>
                  <a:lnTo>
                    <a:pt x="839669" y="69819"/>
                  </a:lnTo>
                  <a:lnTo>
                    <a:pt x="879101" y="93641"/>
                  </a:lnTo>
                  <a:lnTo>
                    <a:pt x="916356" y="120490"/>
                  </a:lnTo>
                  <a:lnTo>
                    <a:pt x="951265" y="150197"/>
                  </a:lnTo>
                  <a:lnTo>
                    <a:pt x="983658" y="182590"/>
                  </a:lnTo>
                  <a:lnTo>
                    <a:pt x="1013365" y="217499"/>
                  </a:lnTo>
                  <a:lnTo>
                    <a:pt x="1040214" y="254754"/>
                  </a:lnTo>
                  <a:lnTo>
                    <a:pt x="1064036" y="294186"/>
                  </a:lnTo>
                  <a:lnTo>
                    <a:pt x="1084660" y="335622"/>
                  </a:lnTo>
                  <a:lnTo>
                    <a:pt x="1101916" y="378894"/>
                  </a:lnTo>
                  <a:lnTo>
                    <a:pt x="1115634" y="423831"/>
                  </a:lnTo>
                  <a:lnTo>
                    <a:pt x="1125644" y="470262"/>
                  </a:lnTo>
                  <a:lnTo>
                    <a:pt x="1131774" y="518018"/>
                  </a:lnTo>
                  <a:lnTo>
                    <a:pt x="1133856" y="566927"/>
                  </a:lnTo>
                  <a:lnTo>
                    <a:pt x="1131774" y="615837"/>
                  </a:lnTo>
                  <a:lnTo>
                    <a:pt x="1125644" y="663593"/>
                  </a:lnTo>
                  <a:lnTo>
                    <a:pt x="1115634" y="710024"/>
                  </a:lnTo>
                  <a:lnTo>
                    <a:pt x="1101916" y="754961"/>
                  </a:lnTo>
                  <a:lnTo>
                    <a:pt x="1084660" y="798233"/>
                  </a:lnTo>
                  <a:lnTo>
                    <a:pt x="1064036" y="839669"/>
                  </a:lnTo>
                  <a:lnTo>
                    <a:pt x="1040214" y="879101"/>
                  </a:lnTo>
                  <a:lnTo>
                    <a:pt x="1013365" y="916356"/>
                  </a:lnTo>
                  <a:lnTo>
                    <a:pt x="983658" y="951265"/>
                  </a:lnTo>
                  <a:lnTo>
                    <a:pt x="951265" y="983658"/>
                  </a:lnTo>
                  <a:lnTo>
                    <a:pt x="916356" y="1013365"/>
                  </a:lnTo>
                  <a:lnTo>
                    <a:pt x="879101" y="1040214"/>
                  </a:lnTo>
                  <a:lnTo>
                    <a:pt x="839669" y="1064036"/>
                  </a:lnTo>
                  <a:lnTo>
                    <a:pt x="798233" y="1084660"/>
                  </a:lnTo>
                  <a:lnTo>
                    <a:pt x="754961" y="1101916"/>
                  </a:lnTo>
                  <a:lnTo>
                    <a:pt x="710024" y="1115634"/>
                  </a:lnTo>
                  <a:lnTo>
                    <a:pt x="663593" y="1125644"/>
                  </a:lnTo>
                  <a:lnTo>
                    <a:pt x="615837" y="1131774"/>
                  </a:lnTo>
                  <a:lnTo>
                    <a:pt x="566928" y="1133855"/>
                  </a:lnTo>
                  <a:lnTo>
                    <a:pt x="518018" y="1131774"/>
                  </a:lnTo>
                  <a:lnTo>
                    <a:pt x="470262" y="1125644"/>
                  </a:lnTo>
                  <a:lnTo>
                    <a:pt x="423831" y="1115634"/>
                  </a:lnTo>
                  <a:lnTo>
                    <a:pt x="378894" y="1101916"/>
                  </a:lnTo>
                  <a:lnTo>
                    <a:pt x="335622" y="1084660"/>
                  </a:lnTo>
                  <a:lnTo>
                    <a:pt x="294186" y="1064036"/>
                  </a:lnTo>
                  <a:lnTo>
                    <a:pt x="254754" y="1040214"/>
                  </a:lnTo>
                  <a:lnTo>
                    <a:pt x="217499" y="1013365"/>
                  </a:lnTo>
                  <a:lnTo>
                    <a:pt x="182590" y="983658"/>
                  </a:lnTo>
                  <a:lnTo>
                    <a:pt x="150197" y="951265"/>
                  </a:lnTo>
                  <a:lnTo>
                    <a:pt x="120490" y="916356"/>
                  </a:lnTo>
                  <a:lnTo>
                    <a:pt x="93641" y="879101"/>
                  </a:lnTo>
                  <a:lnTo>
                    <a:pt x="69819" y="839669"/>
                  </a:lnTo>
                  <a:lnTo>
                    <a:pt x="49195" y="798233"/>
                  </a:lnTo>
                  <a:lnTo>
                    <a:pt x="31939" y="754961"/>
                  </a:lnTo>
                  <a:lnTo>
                    <a:pt x="18221" y="710024"/>
                  </a:lnTo>
                  <a:lnTo>
                    <a:pt x="8211" y="663593"/>
                  </a:lnTo>
                  <a:lnTo>
                    <a:pt x="2081" y="615837"/>
                  </a:lnTo>
                  <a:lnTo>
                    <a:pt x="0" y="566927"/>
                  </a:lnTo>
                  <a:close/>
                </a:path>
              </a:pathLst>
            </a:custGeom>
            <a:ln w="12700"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DBEBBCE4-B097-5783-EB6E-FC4F2D87F36B}"/>
              </a:ext>
            </a:extLst>
          </p:cNvPr>
          <p:cNvSpPr/>
          <p:nvPr/>
        </p:nvSpPr>
        <p:spPr>
          <a:xfrm>
            <a:off x="402058" y="3094883"/>
            <a:ext cx="2457322" cy="1919416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04F9CA4C-B1C6-2730-675A-30EF7B6146B4}"/>
              </a:ext>
            </a:extLst>
          </p:cNvPr>
          <p:cNvSpPr txBox="1"/>
          <p:nvPr/>
        </p:nvSpPr>
        <p:spPr>
          <a:xfrm>
            <a:off x="402058" y="3903676"/>
            <a:ext cx="193251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3340" algn="ctr">
              <a:lnSpc>
                <a:spcPct val="100000"/>
              </a:lnSpc>
              <a:spcBef>
                <a:spcPts val="105"/>
              </a:spcBef>
            </a:pPr>
            <a:r>
              <a:rPr lang="it-IT" sz="2000" b="1" dirty="0">
                <a:solidFill>
                  <a:schemeClr val="bg1"/>
                </a:solidFill>
                <a:latin typeface="Reckless Neue Book" charset="0"/>
              </a:rPr>
              <a:t>LE VARIABILI</a:t>
            </a:r>
            <a:endParaRPr sz="2000" b="1" dirty="0">
              <a:solidFill>
                <a:schemeClr val="bg1"/>
              </a:solidFill>
              <a:latin typeface="Reckless Neue Book" charset="0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9C54591F-75BB-C7E7-A77D-1234C6F9617C}"/>
              </a:ext>
            </a:extLst>
          </p:cNvPr>
          <p:cNvGrpSpPr/>
          <p:nvPr/>
        </p:nvGrpSpPr>
        <p:grpSpPr>
          <a:xfrm>
            <a:off x="2442001" y="1788656"/>
            <a:ext cx="1567272" cy="1401298"/>
            <a:chOff x="2768854" y="4682997"/>
            <a:chExt cx="1146810" cy="1146810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8A612F7B-A85C-5092-66B0-FB3CE9EA848D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566928" y="0"/>
                  </a:moveTo>
                  <a:lnTo>
                    <a:pt x="518018" y="2081"/>
                  </a:lnTo>
                  <a:lnTo>
                    <a:pt x="470262" y="8211"/>
                  </a:lnTo>
                  <a:lnTo>
                    <a:pt x="423831" y="18221"/>
                  </a:lnTo>
                  <a:lnTo>
                    <a:pt x="378894" y="31939"/>
                  </a:lnTo>
                  <a:lnTo>
                    <a:pt x="335622" y="49195"/>
                  </a:lnTo>
                  <a:lnTo>
                    <a:pt x="294186" y="69819"/>
                  </a:lnTo>
                  <a:lnTo>
                    <a:pt x="254754" y="93641"/>
                  </a:lnTo>
                  <a:lnTo>
                    <a:pt x="217499" y="120490"/>
                  </a:lnTo>
                  <a:lnTo>
                    <a:pt x="182590" y="150197"/>
                  </a:lnTo>
                  <a:lnTo>
                    <a:pt x="150197" y="182590"/>
                  </a:lnTo>
                  <a:lnTo>
                    <a:pt x="120490" y="217499"/>
                  </a:lnTo>
                  <a:lnTo>
                    <a:pt x="93641" y="254754"/>
                  </a:lnTo>
                  <a:lnTo>
                    <a:pt x="69819" y="294186"/>
                  </a:lnTo>
                  <a:lnTo>
                    <a:pt x="49195" y="335622"/>
                  </a:lnTo>
                  <a:lnTo>
                    <a:pt x="31939" y="378894"/>
                  </a:lnTo>
                  <a:lnTo>
                    <a:pt x="18221" y="423831"/>
                  </a:lnTo>
                  <a:lnTo>
                    <a:pt x="8211" y="470262"/>
                  </a:lnTo>
                  <a:lnTo>
                    <a:pt x="2081" y="518018"/>
                  </a:lnTo>
                  <a:lnTo>
                    <a:pt x="0" y="566927"/>
                  </a:lnTo>
                  <a:lnTo>
                    <a:pt x="2081" y="615837"/>
                  </a:lnTo>
                  <a:lnTo>
                    <a:pt x="8211" y="663593"/>
                  </a:lnTo>
                  <a:lnTo>
                    <a:pt x="18221" y="710024"/>
                  </a:lnTo>
                  <a:lnTo>
                    <a:pt x="31939" y="754961"/>
                  </a:lnTo>
                  <a:lnTo>
                    <a:pt x="49195" y="798233"/>
                  </a:lnTo>
                  <a:lnTo>
                    <a:pt x="69819" y="839669"/>
                  </a:lnTo>
                  <a:lnTo>
                    <a:pt x="93641" y="879101"/>
                  </a:lnTo>
                  <a:lnTo>
                    <a:pt x="120490" y="916356"/>
                  </a:lnTo>
                  <a:lnTo>
                    <a:pt x="150197" y="951265"/>
                  </a:lnTo>
                  <a:lnTo>
                    <a:pt x="182590" y="983658"/>
                  </a:lnTo>
                  <a:lnTo>
                    <a:pt x="217499" y="1013365"/>
                  </a:lnTo>
                  <a:lnTo>
                    <a:pt x="254754" y="1040214"/>
                  </a:lnTo>
                  <a:lnTo>
                    <a:pt x="294186" y="1064036"/>
                  </a:lnTo>
                  <a:lnTo>
                    <a:pt x="335622" y="1084660"/>
                  </a:lnTo>
                  <a:lnTo>
                    <a:pt x="378894" y="1101916"/>
                  </a:lnTo>
                  <a:lnTo>
                    <a:pt x="423831" y="1115634"/>
                  </a:lnTo>
                  <a:lnTo>
                    <a:pt x="470262" y="1125644"/>
                  </a:lnTo>
                  <a:lnTo>
                    <a:pt x="518018" y="1131774"/>
                  </a:lnTo>
                  <a:lnTo>
                    <a:pt x="566928" y="1133855"/>
                  </a:lnTo>
                  <a:lnTo>
                    <a:pt x="615837" y="1131774"/>
                  </a:lnTo>
                  <a:lnTo>
                    <a:pt x="663593" y="1125644"/>
                  </a:lnTo>
                  <a:lnTo>
                    <a:pt x="710024" y="1115634"/>
                  </a:lnTo>
                  <a:lnTo>
                    <a:pt x="754961" y="1101916"/>
                  </a:lnTo>
                  <a:lnTo>
                    <a:pt x="798233" y="1084660"/>
                  </a:lnTo>
                  <a:lnTo>
                    <a:pt x="839669" y="1064036"/>
                  </a:lnTo>
                  <a:lnTo>
                    <a:pt x="879101" y="1040214"/>
                  </a:lnTo>
                  <a:lnTo>
                    <a:pt x="916356" y="1013365"/>
                  </a:lnTo>
                  <a:lnTo>
                    <a:pt x="951265" y="983658"/>
                  </a:lnTo>
                  <a:lnTo>
                    <a:pt x="983658" y="951265"/>
                  </a:lnTo>
                  <a:lnTo>
                    <a:pt x="1013365" y="916356"/>
                  </a:lnTo>
                  <a:lnTo>
                    <a:pt x="1040214" y="879101"/>
                  </a:lnTo>
                  <a:lnTo>
                    <a:pt x="1064036" y="839669"/>
                  </a:lnTo>
                  <a:lnTo>
                    <a:pt x="1084660" y="798233"/>
                  </a:lnTo>
                  <a:lnTo>
                    <a:pt x="1101916" y="754961"/>
                  </a:lnTo>
                  <a:lnTo>
                    <a:pt x="1115634" y="710024"/>
                  </a:lnTo>
                  <a:lnTo>
                    <a:pt x="1125644" y="663593"/>
                  </a:lnTo>
                  <a:lnTo>
                    <a:pt x="1131774" y="615837"/>
                  </a:lnTo>
                  <a:lnTo>
                    <a:pt x="1133856" y="566927"/>
                  </a:lnTo>
                  <a:lnTo>
                    <a:pt x="1131774" y="518018"/>
                  </a:lnTo>
                  <a:lnTo>
                    <a:pt x="1125644" y="470262"/>
                  </a:lnTo>
                  <a:lnTo>
                    <a:pt x="1115634" y="423831"/>
                  </a:lnTo>
                  <a:lnTo>
                    <a:pt x="1101916" y="378894"/>
                  </a:lnTo>
                  <a:lnTo>
                    <a:pt x="1084660" y="335622"/>
                  </a:lnTo>
                  <a:lnTo>
                    <a:pt x="1064036" y="294186"/>
                  </a:lnTo>
                  <a:lnTo>
                    <a:pt x="1040214" y="254754"/>
                  </a:lnTo>
                  <a:lnTo>
                    <a:pt x="1013365" y="217499"/>
                  </a:lnTo>
                  <a:lnTo>
                    <a:pt x="983658" y="182590"/>
                  </a:lnTo>
                  <a:lnTo>
                    <a:pt x="951265" y="150197"/>
                  </a:lnTo>
                  <a:lnTo>
                    <a:pt x="916356" y="120490"/>
                  </a:lnTo>
                  <a:lnTo>
                    <a:pt x="879101" y="93641"/>
                  </a:lnTo>
                  <a:lnTo>
                    <a:pt x="839669" y="69819"/>
                  </a:lnTo>
                  <a:lnTo>
                    <a:pt x="798233" y="49195"/>
                  </a:lnTo>
                  <a:lnTo>
                    <a:pt x="754961" y="31939"/>
                  </a:lnTo>
                  <a:lnTo>
                    <a:pt x="710024" y="18221"/>
                  </a:lnTo>
                  <a:lnTo>
                    <a:pt x="663593" y="8211"/>
                  </a:lnTo>
                  <a:lnTo>
                    <a:pt x="615837" y="2081"/>
                  </a:lnTo>
                  <a:lnTo>
                    <a:pt x="5669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MODALITA’</a:t>
              </a: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</a:t>
              </a: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DETENZIONE</a:t>
              </a:r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3C433B14-6B76-FA21-ACDA-4469038E6163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6927"/>
                  </a:moveTo>
                  <a:lnTo>
                    <a:pt x="2081" y="518018"/>
                  </a:lnTo>
                  <a:lnTo>
                    <a:pt x="8211" y="470262"/>
                  </a:lnTo>
                  <a:lnTo>
                    <a:pt x="18221" y="423831"/>
                  </a:lnTo>
                  <a:lnTo>
                    <a:pt x="31939" y="378894"/>
                  </a:lnTo>
                  <a:lnTo>
                    <a:pt x="49195" y="335622"/>
                  </a:lnTo>
                  <a:lnTo>
                    <a:pt x="69819" y="294186"/>
                  </a:lnTo>
                  <a:lnTo>
                    <a:pt x="93641" y="254754"/>
                  </a:lnTo>
                  <a:lnTo>
                    <a:pt x="120490" y="217499"/>
                  </a:lnTo>
                  <a:lnTo>
                    <a:pt x="150197" y="182590"/>
                  </a:lnTo>
                  <a:lnTo>
                    <a:pt x="182590" y="150197"/>
                  </a:lnTo>
                  <a:lnTo>
                    <a:pt x="217499" y="120490"/>
                  </a:lnTo>
                  <a:lnTo>
                    <a:pt x="254754" y="93641"/>
                  </a:lnTo>
                  <a:lnTo>
                    <a:pt x="294186" y="69819"/>
                  </a:lnTo>
                  <a:lnTo>
                    <a:pt x="335622" y="49195"/>
                  </a:lnTo>
                  <a:lnTo>
                    <a:pt x="378894" y="31939"/>
                  </a:lnTo>
                  <a:lnTo>
                    <a:pt x="423831" y="18221"/>
                  </a:lnTo>
                  <a:lnTo>
                    <a:pt x="470262" y="8211"/>
                  </a:lnTo>
                  <a:lnTo>
                    <a:pt x="518018" y="2081"/>
                  </a:lnTo>
                  <a:lnTo>
                    <a:pt x="566928" y="0"/>
                  </a:lnTo>
                  <a:lnTo>
                    <a:pt x="615837" y="2081"/>
                  </a:lnTo>
                  <a:lnTo>
                    <a:pt x="663593" y="8211"/>
                  </a:lnTo>
                  <a:lnTo>
                    <a:pt x="710024" y="18221"/>
                  </a:lnTo>
                  <a:lnTo>
                    <a:pt x="754961" y="31939"/>
                  </a:lnTo>
                  <a:lnTo>
                    <a:pt x="798233" y="49195"/>
                  </a:lnTo>
                  <a:lnTo>
                    <a:pt x="839669" y="69819"/>
                  </a:lnTo>
                  <a:lnTo>
                    <a:pt x="879101" y="93641"/>
                  </a:lnTo>
                  <a:lnTo>
                    <a:pt x="916356" y="120490"/>
                  </a:lnTo>
                  <a:lnTo>
                    <a:pt x="951265" y="150197"/>
                  </a:lnTo>
                  <a:lnTo>
                    <a:pt x="983658" y="182590"/>
                  </a:lnTo>
                  <a:lnTo>
                    <a:pt x="1013365" y="217499"/>
                  </a:lnTo>
                  <a:lnTo>
                    <a:pt x="1040214" y="254754"/>
                  </a:lnTo>
                  <a:lnTo>
                    <a:pt x="1064036" y="294186"/>
                  </a:lnTo>
                  <a:lnTo>
                    <a:pt x="1084660" y="335622"/>
                  </a:lnTo>
                  <a:lnTo>
                    <a:pt x="1101916" y="378894"/>
                  </a:lnTo>
                  <a:lnTo>
                    <a:pt x="1115634" y="423831"/>
                  </a:lnTo>
                  <a:lnTo>
                    <a:pt x="1125644" y="470262"/>
                  </a:lnTo>
                  <a:lnTo>
                    <a:pt x="1131774" y="518018"/>
                  </a:lnTo>
                  <a:lnTo>
                    <a:pt x="1133856" y="566927"/>
                  </a:lnTo>
                  <a:lnTo>
                    <a:pt x="1131774" y="615837"/>
                  </a:lnTo>
                  <a:lnTo>
                    <a:pt x="1125644" y="663593"/>
                  </a:lnTo>
                  <a:lnTo>
                    <a:pt x="1115634" y="710024"/>
                  </a:lnTo>
                  <a:lnTo>
                    <a:pt x="1101916" y="754961"/>
                  </a:lnTo>
                  <a:lnTo>
                    <a:pt x="1084660" y="798233"/>
                  </a:lnTo>
                  <a:lnTo>
                    <a:pt x="1064036" y="839669"/>
                  </a:lnTo>
                  <a:lnTo>
                    <a:pt x="1040214" y="879101"/>
                  </a:lnTo>
                  <a:lnTo>
                    <a:pt x="1013365" y="916356"/>
                  </a:lnTo>
                  <a:lnTo>
                    <a:pt x="983658" y="951265"/>
                  </a:lnTo>
                  <a:lnTo>
                    <a:pt x="951265" y="983658"/>
                  </a:lnTo>
                  <a:lnTo>
                    <a:pt x="916356" y="1013365"/>
                  </a:lnTo>
                  <a:lnTo>
                    <a:pt x="879101" y="1040214"/>
                  </a:lnTo>
                  <a:lnTo>
                    <a:pt x="839669" y="1064036"/>
                  </a:lnTo>
                  <a:lnTo>
                    <a:pt x="798233" y="1084660"/>
                  </a:lnTo>
                  <a:lnTo>
                    <a:pt x="754961" y="1101916"/>
                  </a:lnTo>
                  <a:lnTo>
                    <a:pt x="710024" y="1115634"/>
                  </a:lnTo>
                  <a:lnTo>
                    <a:pt x="663593" y="1125644"/>
                  </a:lnTo>
                  <a:lnTo>
                    <a:pt x="615837" y="1131774"/>
                  </a:lnTo>
                  <a:lnTo>
                    <a:pt x="566928" y="1133855"/>
                  </a:lnTo>
                  <a:lnTo>
                    <a:pt x="518018" y="1131774"/>
                  </a:lnTo>
                  <a:lnTo>
                    <a:pt x="470262" y="1125644"/>
                  </a:lnTo>
                  <a:lnTo>
                    <a:pt x="423831" y="1115634"/>
                  </a:lnTo>
                  <a:lnTo>
                    <a:pt x="378894" y="1101916"/>
                  </a:lnTo>
                  <a:lnTo>
                    <a:pt x="335622" y="1084660"/>
                  </a:lnTo>
                  <a:lnTo>
                    <a:pt x="294186" y="1064036"/>
                  </a:lnTo>
                  <a:lnTo>
                    <a:pt x="254754" y="1040214"/>
                  </a:lnTo>
                  <a:lnTo>
                    <a:pt x="217499" y="1013365"/>
                  </a:lnTo>
                  <a:lnTo>
                    <a:pt x="182590" y="983658"/>
                  </a:lnTo>
                  <a:lnTo>
                    <a:pt x="150197" y="951265"/>
                  </a:lnTo>
                  <a:lnTo>
                    <a:pt x="120490" y="916356"/>
                  </a:lnTo>
                  <a:lnTo>
                    <a:pt x="93641" y="879101"/>
                  </a:lnTo>
                  <a:lnTo>
                    <a:pt x="69819" y="839669"/>
                  </a:lnTo>
                  <a:lnTo>
                    <a:pt x="49195" y="798233"/>
                  </a:lnTo>
                  <a:lnTo>
                    <a:pt x="31939" y="754961"/>
                  </a:lnTo>
                  <a:lnTo>
                    <a:pt x="18221" y="710024"/>
                  </a:lnTo>
                  <a:lnTo>
                    <a:pt x="8211" y="663593"/>
                  </a:lnTo>
                  <a:lnTo>
                    <a:pt x="2081" y="615837"/>
                  </a:lnTo>
                  <a:lnTo>
                    <a:pt x="0" y="566927"/>
                  </a:lnTo>
                  <a:close/>
                </a:path>
              </a:pathLst>
            </a:custGeom>
            <a:ln w="12700"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19">
            <a:extLst>
              <a:ext uri="{FF2B5EF4-FFF2-40B4-BE49-F238E27FC236}">
                <a16:creationId xmlns:a16="http://schemas.microsoft.com/office/drawing/2014/main" id="{9B04579C-C7D0-55A0-2571-429A5BCEA280}"/>
              </a:ext>
            </a:extLst>
          </p:cNvPr>
          <p:cNvSpPr/>
          <p:nvPr/>
        </p:nvSpPr>
        <p:spPr>
          <a:xfrm>
            <a:off x="2903654" y="3561826"/>
            <a:ext cx="1549916" cy="1385780"/>
          </a:xfrm>
          <a:custGeom>
            <a:avLst/>
            <a:gdLst/>
            <a:ahLst/>
            <a:cxnLst/>
            <a:rect l="l" t="t" r="r" b="b"/>
            <a:pathLst>
              <a:path w="1134110" h="1134110">
                <a:moveTo>
                  <a:pt x="566928" y="0"/>
                </a:moveTo>
                <a:lnTo>
                  <a:pt x="518018" y="2081"/>
                </a:lnTo>
                <a:lnTo>
                  <a:pt x="470262" y="8211"/>
                </a:lnTo>
                <a:lnTo>
                  <a:pt x="423831" y="18221"/>
                </a:lnTo>
                <a:lnTo>
                  <a:pt x="378894" y="31939"/>
                </a:lnTo>
                <a:lnTo>
                  <a:pt x="335622" y="49195"/>
                </a:lnTo>
                <a:lnTo>
                  <a:pt x="294186" y="69819"/>
                </a:lnTo>
                <a:lnTo>
                  <a:pt x="254754" y="93641"/>
                </a:lnTo>
                <a:lnTo>
                  <a:pt x="217499" y="120490"/>
                </a:lnTo>
                <a:lnTo>
                  <a:pt x="182590" y="150197"/>
                </a:lnTo>
                <a:lnTo>
                  <a:pt x="150197" y="182590"/>
                </a:lnTo>
                <a:lnTo>
                  <a:pt x="120490" y="217499"/>
                </a:lnTo>
                <a:lnTo>
                  <a:pt x="93641" y="254754"/>
                </a:lnTo>
                <a:lnTo>
                  <a:pt x="69819" y="294186"/>
                </a:lnTo>
                <a:lnTo>
                  <a:pt x="49195" y="335622"/>
                </a:lnTo>
                <a:lnTo>
                  <a:pt x="31939" y="378894"/>
                </a:lnTo>
                <a:lnTo>
                  <a:pt x="18221" y="423831"/>
                </a:lnTo>
                <a:lnTo>
                  <a:pt x="8211" y="470262"/>
                </a:lnTo>
                <a:lnTo>
                  <a:pt x="2081" y="518018"/>
                </a:lnTo>
                <a:lnTo>
                  <a:pt x="0" y="566927"/>
                </a:lnTo>
                <a:lnTo>
                  <a:pt x="2081" y="615837"/>
                </a:lnTo>
                <a:lnTo>
                  <a:pt x="8211" y="663593"/>
                </a:lnTo>
                <a:lnTo>
                  <a:pt x="18221" y="710024"/>
                </a:lnTo>
                <a:lnTo>
                  <a:pt x="31939" y="754961"/>
                </a:lnTo>
                <a:lnTo>
                  <a:pt x="49195" y="798233"/>
                </a:lnTo>
                <a:lnTo>
                  <a:pt x="69819" y="839669"/>
                </a:lnTo>
                <a:lnTo>
                  <a:pt x="93641" y="879101"/>
                </a:lnTo>
                <a:lnTo>
                  <a:pt x="120490" y="916356"/>
                </a:lnTo>
                <a:lnTo>
                  <a:pt x="150197" y="951265"/>
                </a:lnTo>
                <a:lnTo>
                  <a:pt x="182590" y="983658"/>
                </a:lnTo>
                <a:lnTo>
                  <a:pt x="217499" y="1013365"/>
                </a:lnTo>
                <a:lnTo>
                  <a:pt x="254754" y="1040214"/>
                </a:lnTo>
                <a:lnTo>
                  <a:pt x="294186" y="1064036"/>
                </a:lnTo>
                <a:lnTo>
                  <a:pt x="335622" y="1084660"/>
                </a:lnTo>
                <a:lnTo>
                  <a:pt x="378894" y="1101916"/>
                </a:lnTo>
                <a:lnTo>
                  <a:pt x="423831" y="1115634"/>
                </a:lnTo>
                <a:lnTo>
                  <a:pt x="470262" y="1125644"/>
                </a:lnTo>
                <a:lnTo>
                  <a:pt x="518018" y="1131774"/>
                </a:lnTo>
                <a:lnTo>
                  <a:pt x="566928" y="1133855"/>
                </a:lnTo>
                <a:lnTo>
                  <a:pt x="615837" y="1131774"/>
                </a:lnTo>
                <a:lnTo>
                  <a:pt x="663593" y="1125644"/>
                </a:lnTo>
                <a:lnTo>
                  <a:pt x="710024" y="1115634"/>
                </a:lnTo>
                <a:lnTo>
                  <a:pt x="754961" y="1101916"/>
                </a:lnTo>
                <a:lnTo>
                  <a:pt x="798233" y="1084660"/>
                </a:lnTo>
                <a:lnTo>
                  <a:pt x="839669" y="1064036"/>
                </a:lnTo>
                <a:lnTo>
                  <a:pt x="879101" y="1040214"/>
                </a:lnTo>
                <a:lnTo>
                  <a:pt x="916356" y="1013365"/>
                </a:lnTo>
                <a:lnTo>
                  <a:pt x="951265" y="983658"/>
                </a:lnTo>
                <a:lnTo>
                  <a:pt x="983658" y="951265"/>
                </a:lnTo>
                <a:lnTo>
                  <a:pt x="1013365" y="916356"/>
                </a:lnTo>
                <a:lnTo>
                  <a:pt x="1040214" y="879101"/>
                </a:lnTo>
                <a:lnTo>
                  <a:pt x="1064036" y="839669"/>
                </a:lnTo>
                <a:lnTo>
                  <a:pt x="1084660" y="798233"/>
                </a:lnTo>
                <a:lnTo>
                  <a:pt x="1101916" y="754961"/>
                </a:lnTo>
                <a:lnTo>
                  <a:pt x="1115634" y="710024"/>
                </a:lnTo>
                <a:lnTo>
                  <a:pt x="1125644" y="663593"/>
                </a:lnTo>
                <a:lnTo>
                  <a:pt x="1131774" y="615837"/>
                </a:lnTo>
                <a:lnTo>
                  <a:pt x="1133856" y="566927"/>
                </a:lnTo>
                <a:lnTo>
                  <a:pt x="1131774" y="518018"/>
                </a:lnTo>
                <a:lnTo>
                  <a:pt x="1125644" y="470262"/>
                </a:lnTo>
                <a:lnTo>
                  <a:pt x="1115634" y="423831"/>
                </a:lnTo>
                <a:lnTo>
                  <a:pt x="1101916" y="378894"/>
                </a:lnTo>
                <a:lnTo>
                  <a:pt x="1084660" y="335622"/>
                </a:lnTo>
                <a:lnTo>
                  <a:pt x="1064036" y="294186"/>
                </a:lnTo>
                <a:lnTo>
                  <a:pt x="1040214" y="254754"/>
                </a:lnTo>
                <a:lnTo>
                  <a:pt x="1013365" y="217499"/>
                </a:lnTo>
                <a:lnTo>
                  <a:pt x="983658" y="182590"/>
                </a:lnTo>
                <a:lnTo>
                  <a:pt x="951265" y="150197"/>
                </a:lnTo>
                <a:lnTo>
                  <a:pt x="916356" y="120490"/>
                </a:lnTo>
                <a:lnTo>
                  <a:pt x="879101" y="93641"/>
                </a:lnTo>
                <a:lnTo>
                  <a:pt x="839669" y="69819"/>
                </a:lnTo>
                <a:lnTo>
                  <a:pt x="798233" y="49195"/>
                </a:lnTo>
                <a:lnTo>
                  <a:pt x="754961" y="31939"/>
                </a:lnTo>
                <a:lnTo>
                  <a:pt x="710024" y="18221"/>
                </a:lnTo>
                <a:lnTo>
                  <a:pt x="663593" y="8211"/>
                </a:lnTo>
                <a:lnTo>
                  <a:pt x="615837" y="2081"/>
                </a:lnTo>
                <a:lnTo>
                  <a:pt x="5669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rgbClr val="577299"/>
            </a:solidFill>
          </a:ln>
        </p:spPr>
        <p:txBody>
          <a:bodyPr wrap="square" lIns="0" tIns="0" rIns="0" bIns="0" rtlCol="0"/>
          <a:lstStyle/>
          <a:p>
            <a:endParaRPr lang="it-IT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CREDITO</a:t>
            </a:r>
          </a:p>
          <a:p>
            <a:pPr algn="ctr"/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IMPOSTA</a:t>
            </a:r>
            <a:endParaRPr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8B85FB9-1091-7A91-D91E-B2C281649814}"/>
              </a:ext>
            </a:extLst>
          </p:cNvPr>
          <p:cNvSpPr txBox="1"/>
          <p:nvPr/>
        </p:nvSpPr>
        <p:spPr>
          <a:xfrm>
            <a:off x="3968504" y="5524693"/>
            <a:ext cx="4203730" cy="8617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L’IVAFE è parametrata ai giorni di possesso: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dismissione in corso d’anno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acquisto in corso d’anno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4891590-0600-4DCF-AA6E-E99394FF3A33}"/>
              </a:ext>
            </a:extLst>
          </p:cNvPr>
          <p:cNvSpPr txBox="1"/>
          <p:nvPr/>
        </p:nvSpPr>
        <p:spPr>
          <a:xfrm>
            <a:off x="4331470" y="1701193"/>
            <a:ext cx="4203730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«</a:t>
            </a:r>
            <a:r>
              <a:rPr lang="it-IT" sz="1600" i="1" dirty="0"/>
              <a:t>Le attività finanziarie oggetto di un </a:t>
            </a:r>
            <a:r>
              <a:rPr lang="it-IT" sz="1600" i="1" u="sng" dirty="0"/>
              <a:t>contratto di amministrazione con una società fiduciaria residente</a:t>
            </a:r>
            <a:r>
              <a:rPr lang="it-IT" sz="1600" i="1" dirty="0"/>
              <a:t> o di </a:t>
            </a:r>
            <a:r>
              <a:rPr lang="it-IT" sz="1600" i="1" u="sng" dirty="0"/>
              <a:t>gestione con un intermediario residente</a:t>
            </a:r>
            <a:r>
              <a:rPr lang="it-IT" sz="1600" i="1" dirty="0"/>
              <a:t>, sono soggette all’</a:t>
            </a:r>
            <a:r>
              <a:rPr lang="it-IT" sz="1600" b="1" i="1" u="sng" dirty="0"/>
              <a:t>imposta di bollo </a:t>
            </a:r>
            <a:r>
              <a:rPr lang="it-IT" sz="1600" i="1" dirty="0"/>
              <a:t>e sulle stesse </a:t>
            </a:r>
            <a:r>
              <a:rPr lang="it-IT" sz="1600" b="1" i="1" u="sng" dirty="0"/>
              <a:t>non è dovuta l’imposta sul valore delle attività finanziarie detenute all’estero</a:t>
            </a:r>
            <a:r>
              <a:rPr lang="it-IT" sz="1600" dirty="0"/>
              <a:t>» </a:t>
            </a:r>
            <a:r>
              <a:rPr lang="it-IT" sz="1400" dirty="0"/>
              <a:t>(</a:t>
            </a:r>
            <a:r>
              <a:rPr lang="it-IT" sz="1400" dirty="0" err="1"/>
              <a:t>Provv</a:t>
            </a:r>
            <a:r>
              <a:rPr lang="it-IT" sz="1400" dirty="0"/>
              <a:t>. Ade 05.06.2012 par. 5) </a:t>
            </a:r>
          </a:p>
          <a:p>
            <a:r>
              <a:rPr lang="it-IT" sz="1600" b="1" dirty="0">
                <a:solidFill>
                  <a:srgbClr val="111111"/>
                </a:solidFill>
              </a:rPr>
              <a:t>Polizze</a:t>
            </a:r>
            <a:r>
              <a:rPr lang="it-IT" sz="1600" dirty="0"/>
              <a:t> =&gt; Risp. n. 178/2020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611CBB-AABF-1281-040F-B3F94BE2FAD3}"/>
              </a:ext>
            </a:extLst>
          </p:cNvPr>
          <p:cNvSpPr txBox="1"/>
          <p:nvPr/>
        </p:nvSpPr>
        <p:spPr>
          <a:xfrm>
            <a:off x="4572000" y="3987039"/>
            <a:ext cx="420373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Dall’IVAFE si detraggono le imposte pagate all’estero ma se il Pese di detenzione è BL verosimilmente le imposte pagate all’estero saranno pari a zero o comunque basse</a:t>
            </a:r>
          </a:p>
        </p:txBody>
      </p:sp>
    </p:spTree>
    <p:extLst>
      <p:ext uri="{BB962C8B-B14F-4D97-AF65-F5344CB8AC3E}">
        <p14:creationId xmlns:p14="http://schemas.microsoft.com/office/powerpoint/2010/main" val="402941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341412" y="848350"/>
            <a:ext cx="871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si liquida la «nuova» IVAFE?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(aspetti pratici)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SULL’IVAFE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D4355D-C1A9-7DCB-0DD2-4673A923ACEB}"/>
              </a:ext>
            </a:extLst>
          </p:cNvPr>
          <p:cNvSpPr/>
          <p:nvPr/>
        </p:nvSpPr>
        <p:spPr>
          <a:xfrm>
            <a:off x="1792224" y="1747618"/>
            <a:ext cx="5276088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4198E05-7F65-4928-3B7B-6CABFACA832C}"/>
              </a:ext>
            </a:extLst>
          </p:cNvPr>
          <p:cNvCxnSpPr>
            <a:cxnSpLocks/>
          </p:cNvCxnSpPr>
          <p:nvPr/>
        </p:nvCxnSpPr>
        <p:spPr>
          <a:xfrm>
            <a:off x="4334256" y="2603841"/>
            <a:ext cx="0" cy="392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B99FF506-15FA-2B65-D002-0EBA30B01F52}"/>
              </a:ext>
            </a:extLst>
          </p:cNvPr>
          <p:cNvSpPr/>
          <p:nvPr/>
        </p:nvSpPr>
        <p:spPr>
          <a:xfrm>
            <a:off x="425378" y="3681403"/>
            <a:ext cx="2689567" cy="4410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76FA815-5A97-ED76-162B-AB640AB881FC}"/>
              </a:ext>
            </a:extLst>
          </p:cNvPr>
          <p:cNvSpPr/>
          <p:nvPr/>
        </p:nvSpPr>
        <p:spPr>
          <a:xfrm>
            <a:off x="5656132" y="3667289"/>
            <a:ext cx="2795106" cy="5099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576BA71-4A0F-97A1-90D2-2D6F7BD5B7EA}"/>
              </a:ext>
            </a:extLst>
          </p:cNvPr>
          <p:cNvCxnSpPr>
            <a:cxnSpLocks/>
          </p:cNvCxnSpPr>
          <p:nvPr/>
        </p:nvCxnSpPr>
        <p:spPr>
          <a:xfrm>
            <a:off x="1792224" y="2985662"/>
            <a:ext cx="5276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526025-A29C-B395-022C-548D891EBF27}"/>
              </a:ext>
            </a:extLst>
          </p:cNvPr>
          <p:cNvSpPr txBox="1"/>
          <p:nvPr/>
        </p:nvSpPr>
        <p:spPr>
          <a:xfrm>
            <a:off x="1962113" y="1974839"/>
            <a:ext cx="5153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Dipende dal tipo di detenzione…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CE916B-2562-C908-0EEB-A272FEDDA422}"/>
              </a:ext>
            </a:extLst>
          </p:cNvPr>
          <p:cNvSpPr txBox="1"/>
          <p:nvPr/>
        </p:nvSpPr>
        <p:spPr>
          <a:xfrm>
            <a:off x="328826" y="3733033"/>
            <a:ext cx="2826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46F514A-7BAE-4420-E40E-8CB22ECA3E0A}"/>
              </a:ext>
            </a:extLst>
          </p:cNvPr>
          <p:cNvSpPr txBox="1"/>
          <p:nvPr/>
        </p:nvSpPr>
        <p:spPr>
          <a:xfrm>
            <a:off x="5615354" y="3710209"/>
            <a:ext cx="301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FIDUCIARIA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1D2971B-D020-96D3-2233-7DBBF2CEEDBE}"/>
              </a:ext>
            </a:extLst>
          </p:cNvPr>
          <p:cNvCxnSpPr/>
          <p:nvPr/>
        </p:nvCxnSpPr>
        <p:spPr>
          <a:xfrm>
            <a:off x="1792224" y="2985662"/>
            <a:ext cx="0" cy="681627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FA450DA-A570-494B-339C-257BF4627F31}"/>
              </a:ext>
            </a:extLst>
          </p:cNvPr>
          <p:cNvCxnSpPr/>
          <p:nvPr/>
        </p:nvCxnSpPr>
        <p:spPr>
          <a:xfrm>
            <a:off x="7068312" y="2985662"/>
            <a:ext cx="0" cy="681627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F48BCD97-2545-EC12-0279-849F5FF7CD7B}"/>
              </a:ext>
            </a:extLst>
          </p:cNvPr>
          <p:cNvSpPr/>
          <p:nvPr/>
        </p:nvSpPr>
        <p:spPr>
          <a:xfrm>
            <a:off x="425378" y="4674514"/>
            <a:ext cx="2689567" cy="1518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7183D8-A40F-6757-0DA6-1C83C7A27574}"/>
              </a:ext>
            </a:extLst>
          </p:cNvPr>
          <p:cNvSpPr txBox="1"/>
          <p:nvPr/>
        </p:nvSpPr>
        <p:spPr>
          <a:xfrm>
            <a:off x="341412" y="4808517"/>
            <a:ext cx="2826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IVAFE per BL </a:t>
            </a: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per mille</a:t>
            </a: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RW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534C11C-4C80-3D50-BFBE-6D6512894728}"/>
              </a:ext>
            </a:extLst>
          </p:cNvPr>
          <p:cNvCxnSpPr>
            <a:cxnSpLocks/>
          </p:cNvCxnSpPr>
          <p:nvPr/>
        </p:nvCxnSpPr>
        <p:spPr>
          <a:xfrm>
            <a:off x="1792224" y="4128677"/>
            <a:ext cx="0" cy="545838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>
            <a:extLst>
              <a:ext uri="{FF2B5EF4-FFF2-40B4-BE49-F238E27FC236}">
                <a16:creationId xmlns:a16="http://schemas.microsoft.com/office/drawing/2014/main" id="{FB23043A-6DF0-73ED-D88C-534F795D4455}"/>
              </a:ext>
            </a:extLst>
          </p:cNvPr>
          <p:cNvSpPr/>
          <p:nvPr/>
        </p:nvSpPr>
        <p:spPr>
          <a:xfrm>
            <a:off x="5656132" y="4702619"/>
            <a:ext cx="2826315" cy="14908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E1B109-6D49-4B81-A4BB-AC780D35B083}"/>
              </a:ext>
            </a:extLst>
          </p:cNvPr>
          <p:cNvSpPr txBox="1"/>
          <p:nvPr/>
        </p:nvSpPr>
        <p:spPr>
          <a:xfrm>
            <a:off x="5708915" y="4732588"/>
            <a:ext cx="2826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Imposta di Bollo </a:t>
            </a: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per mille</a:t>
            </a:r>
          </a:p>
          <a:p>
            <a:pPr algn="ctr"/>
            <a:r>
              <a:rPr lang="it-IT" sz="1600" dirty="0"/>
              <a:t>Adempie la Fiduciaria previo ottenimento della provvista</a:t>
            </a:r>
          </a:p>
          <a:p>
            <a:pPr algn="ctr"/>
            <a:r>
              <a:rPr lang="it-IT" sz="1200" dirty="0"/>
              <a:t>(</a:t>
            </a:r>
            <a:r>
              <a:rPr lang="it-IT" sz="1200" dirty="0" err="1"/>
              <a:t>Provv</a:t>
            </a:r>
            <a:r>
              <a:rPr lang="it-IT" sz="1200" dirty="0"/>
              <a:t>. Ade 05.06.2012 par. 5)</a:t>
            </a:r>
          </a:p>
          <a:p>
            <a:pPr algn="ctr"/>
            <a:r>
              <a:rPr lang="it-IT" sz="1200" dirty="0"/>
              <a:t>)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83E0277-76B3-E1FE-44FE-3ADFED2EC0FE}"/>
              </a:ext>
            </a:extLst>
          </p:cNvPr>
          <p:cNvCxnSpPr>
            <a:cxnSpLocks/>
          </p:cNvCxnSpPr>
          <p:nvPr/>
        </p:nvCxnSpPr>
        <p:spPr>
          <a:xfrm flipH="1">
            <a:off x="7068312" y="4180597"/>
            <a:ext cx="979" cy="509948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58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F9CDEDB-1F3F-2C0C-C7FA-2FB29286A667}"/>
              </a:ext>
            </a:extLst>
          </p:cNvPr>
          <p:cNvSpPr/>
          <p:nvPr/>
        </p:nvSpPr>
        <p:spPr>
          <a:xfrm>
            <a:off x="196771" y="596835"/>
            <a:ext cx="894723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it-IT" sz="2800" u="sng" dirty="0">
                <a:latin typeface="Arial" panose="020B0604020202020204" pitchFamily="34" charset="0"/>
                <a:ea typeface="Reckless Neue Book" charset="0"/>
                <a:cs typeface="Arial" panose="020B0604020202020204" pitchFamily="34" charset="0"/>
              </a:rPr>
              <a:t>Contatti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498170-7E9D-A8AA-F914-5568EB930DEC}"/>
              </a:ext>
            </a:extLst>
          </p:cNvPr>
          <p:cNvSpPr/>
          <p:nvPr/>
        </p:nvSpPr>
        <p:spPr>
          <a:xfrm>
            <a:off x="2938800" y="2587243"/>
            <a:ext cx="5371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u="none" strike="noStrike" dirty="0">
                <a:latin typeface="Arial" panose="020B0604020202020204" pitchFamily="34" charset="0"/>
                <a:ea typeface="Reckless Neue" charset="0"/>
                <a:cs typeface="Arial" panose="020B0604020202020204" pitchFamily="34" charset="0"/>
              </a:rPr>
              <a:t>Maria Pia Terracciano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797BC01-6407-2BD0-EC42-C158D50A2362}"/>
              </a:ext>
            </a:extLst>
          </p:cNvPr>
          <p:cNvSpPr/>
          <p:nvPr/>
        </p:nvSpPr>
        <p:spPr>
          <a:xfrm>
            <a:off x="2938800" y="3185172"/>
            <a:ext cx="3463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ea typeface="Inter" charset="0"/>
                <a:cs typeface="Arial" panose="020B0604020202020204" pitchFamily="34" charset="0"/>
              </a:rPr>
              <a:t>Avvocata</a:t>
            </a:r>
          </a:p>
          <a:p>
            <a:endParaRPr lang="it-IT" sz="1200" dirty="0">
              <a:latin typeface="Arial" panose="020B0604020202020204" pitchFamily="34" charset="0"/>
              <a:ea typeface="Inter Medium" charset="0"/>
              <a:cs typeface="Arial" panose="020B0604020202020204" pitchFamily="34" charset="0"/>
            </a:endParaRPr>
          </a:p>
          <a:p>
            <a:r>
              <a:rPr lang="it-IT" sz="1200" dirty="0">
                <a:latin typeface="Arial" panose="020B0604020202020204" pitchFamily="34" charset="0"/>
                <a:ea typeface="Inter Medium" charset="0"/>
                <a:cs typeface="Arial" panose="020B0604020202020204" pitchFamily="34" charset="0"/>
              </a:rPr>
              <a:t>Partner</a:t>
            </a:r>
          </a:p>
          <a:p>
            <a:endParaRPr lang="it-IT" sz="1200" dirty="0">
              <a:latin typeface="Arial" panose="020B0604020202020204" pitchFamily="34" charset="0"/>
              <a:ea typeface="Inter" charset="0"/>
              <a:cs typeface="Arial" panose="020B0604020202020204" pitchFamily="34" charset="0"/>
            </a:endParaRPr>
          </a:p>
          <a:p>
            <a:r>
              <a:rPr lang="it-IT" sz="1200" dirty="0">
                <a:latin typeface="Arial" panose="020B0604020202020204" pitchFamily="34" charset="0"/>
                <a:ea typeface="Inter" charset="0"/>
                <a:cs typeface="Arial" panose="020B0604020202020204" pitchFamily="34" charset="0"/>
              </a:rPr>
              <a:t>E: mariapia.terracciano@temporatax.com</a:t>
            </a:r>
          </a:p>
          <a:p>
            <a:endParaRPr lang="it-IT" sz="1200" dirty="0">
              <a:latin typeface="Arial" panose="020B0604020202020204" pitchFamily="34" charset="0"/>
              <a:ea typeface="Inter" charset="0"/>
              <a:cs typeface="Arial" panose="020B0604020202020204" pitchFamily="34" charset="0"/>
            </a:endParaRPr>
          </a:p>
          <a:p>
            <a:endParaRPr lang="it-IT" sz="1200" u="none" strike="noStrike" dirty="0">
              <a:latin typeface="Arial" panose="020B0604020202020204" pitchFamily="34" charset="0"/>
              <a:ea typeface="Inter" charset="0"/>
              <a:cs typeface="Arial" panose="020B0604020202020204" pitchFamily="34" charset="0"/>
            </a:endParaRPr>
          </a:p>
          <a:p>
            <a:endParaRPr lang="it-IT" sz="1200" u="none" strike="noStrike" dirty="0">
              <a:latin typeface="Inter" charset="0"/>
              <a:ea typeface="Inter" charset="0"/>
              <a:cs typeface="Inter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706F879-F5BD-8FE2-312E-B5E3F99E584F}"/>
              </a:ext>
            </a:extLst>
          </p:cNvPr>
          <p:cNvSpPr/>
          <p:nvPr/>
        </p:nvSpPr>
        <p:spPr>
          <a:xfrm>
            <a:off x="8599990" y="6447099"/>
            <a:ext cx="544010" cy="410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AEF903F-373C-5940-826C-BDA3103FB9FA}" type="slidenum">
              <a:rPr lang="it-IT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it-IT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persona, Viso umano, vestiti, occhiali&#10;&#10;Descrizione generata automaticamente">
            <a:extLst>
              <a:ext uri="{FF2B5EF4-FFF2-40B4-BE49-F238E27FC236}">
                <a16:creationId xmlns:a16="http://schemas.microsoft.com/office/drawing/2014/main" id="{2B794721-1B74-9203-27E7-4971A9D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1" y="1763486"/>
            <a:ext cx="2462085" cy="37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5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335945" y="1294139"/>
            <a:ext cx="84721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in materia di IVIE ed IVAFE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legge di bilancio per l’anno 2024</a:t>
            </a:r>
          </a:p>
          <a:p>
            <a:pPr algn="just"/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sull’IVIE</a:t>
            </a:r>
          </a:p>
          <a:p>
            <a:pPr algn="just"/>
            <a:r>
              <a:rPr lang="it-IT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A chi interessa?</a:t>
            </a:r>
          </a:p>
          <a:p>
            <a:pPr algn="just"/>
            <a:r>
              <a:rPr lang="it-IT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Come «impatta»?</a:t>
            </a: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Come si liquida la «nuova» IVIE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sull’IVAFE</a:t>
            </a:r>
          </a:p>
          <a:p>
            <a:pPr algn="just"/>
            <a:r>
              <a:rPr lang="it-IT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A chi interessa?</a:t>
            </a:r>
          </a:p>
          <a:p>
            <a:pPr algn="just"/>
            <a:r>
              <a:rPr lang="it-IT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Come «impatta»?</a:t>
            </a: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Come si liquida la «nuova» IVAFE</a:t>
            </a:r>
          </a:p>
          <a:p>
            <a:pPr algn="just"/>
            <a:endParaRPr lang="it-IT" sz="2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con due angoli in diagonale arrotondati 5">
            <a:extLst>
              <a:ext uri="{FF2B5EF4-FFF2-40B4-BE49-F238E27FC236}">
                <a16:creationId xmlns:a16="http://schemas.microsoft.com/office/drawing/2014/main" id="{0F949978-2D04-337E-9EAA-99214ADCC400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INDICE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7814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185187" y="1296743"/>
            <a:ext cx="87422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 di bilancio per l’anno 2024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1, co. 91, L. n. 213/2023)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modificato l’aliquota «ordinaria» dell’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IVIE</a:t>
            </a:r>
          </a:p>
          <a:p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0,76% all’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1,06% </a:t>
            </a:r>
          </a:p>
          <a:p>
            <a:pPr algn="just"/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 all’art. 19, co. 15, D.L. n. 201/2011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carattere generale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armonizzazione IVIE/IMU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(!)</a:t>
            </a:r>
          </a:p>
          <a:p>
            <a:pPr algn="just"/>
            <a:endParaRPr lang="it-IT" sz="20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con due angoli in diagonale arrotondati 4">
            <a:extLst>
              <a:ext uri="{FF2B5EF4-FFF2-40B4-BE49-F238E27FC236}">
                <a16:creationId xmlns:a16="http://schemas.microsoft.com/office/drawing/2014/main" id="{E55F903B-A4AD-55B0-034D-7A6CD1995814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</p:spTree>
    <p:extLst>
      <p:ext uri="{BB962C8B-B14F-4D97-AF65-F5344CB8AC3E}">
        <p14:creationId xmlns:p14="http://schemas.microsoft.com/office/powerpoint/2010/main" val="238450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328245" y="1246615"/>
            <a:ext cx="8712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chi interessa?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(presupposti soggettivi e oggettivi dell’imposta)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 fisiche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 non commerciali (tra cui trust e fondazioni)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 semplici ed enti alle stesse equiparati (art. 5 del Tuir)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 in Italia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(!)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proprietari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immobili situati all’estero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ovvero titolari di altro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diritto reale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sugli stessi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</p:spTree>
    <p:extLst>
      <p:ext uri="{BB962C8B-B14F-4D97-AF65-F5344CB8AC3E}">
        <p14:creationId xmlns:p14="http://schemas.microsoft.com/office/powerpoint/2010/main" val="367050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415858" y="1139488"/>
            <a:ext cx="86250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chi interessa?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(Circ. Ade n. 28/2012 par. 1.1)</a:t>
            </a:r>
          </a:p>
          <a:p>
            <a:pPr algn="just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proprietario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fabbricati, aree fabbricabili e terreni a qualsiasi uso destinati, compresi quelli strumentali per natura o per destinazione destinati ad attività di impresa o di lavoro autonomo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titolare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diritto reale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usufrutto, uso o abitazione, enfiteusi e superficie sugli stessi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concessionario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 caso di concessione di aree demaniali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locatario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gli immobili, anche da costruire o in corso di costruzione, concessi in locazione finanziaria</a:t>
            </a:r>
          </a:p>
          <a:p>
            <a:pPr algn="just"/>
            <a:endParaRPr lang="it-IT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</p:spTree>
    <p:extLst>
      <p:ext uri="{BB962C8B-B14F-4D97-AF65-F5344CB8AC3E}">
        <p14:creationId xmlns:p14="http://schemas.microsoft.com/office/powerpoint/2010/main" val="266518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259492" y="1198105"/>
            <a:ext cx="87813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modifica normativa </a:t>
            </a:r>
            <a:r>
              <a:rPr lang="it-IT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riguarda, ad esempio:</a:t>
            </a:r>
          </a:p>
          <a:p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titolare della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nuda proprietà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soggetti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</a:t>
            </a:r>
            <a:r>
              <a:rPr lang="it-IT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Tuir ed eventuali familiari (art. 1, co. 153, L. n. 232/2016)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possessore di un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abitazione principale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 pertinenze) all’estero, e …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possessore dalla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coniugale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assegnata al coniuge, a seguito di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provvedimento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separazione legale, annullamento, scioglimento o cessazione degli effetti civili del matrimonio; ma…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eccezione degli immobili che in Italia risultano classificati nelle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 catastali A/1, A/8 e A/9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i quali si applica l'aliquota nella misura ridotta dello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</a:p>
          <a:p>
            <a:pPr algn="l"/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-84138"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(ultimi tre punti art. 19, co. 15-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D.L. n. 201/2011 </a:t>
            </a:r>
            <a:r>
              <a:rPr lang="it-IT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modificati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dalla Legge di bilancio per l’anno 2024)</a:t>
            </a:r>
            <a:endParaRPr lang="it-IT" sz="16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</p:spTree>
    <p:extLst>
      <p:ext uri="{BB962C8B-B14F-4D97-AF65-F5344CB8AC3E}">
        <p14:creationId xmlns:p14="http://schemas.microsoft.com/office/powerpoint/2010/main" val="102032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341412" y="848350"/>
            <a:ext cx="871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«impatta»?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(analisi delle possibili variabili)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9FBDA4C-C544-015E-458A-D6C5BF7B936D}"/>
              </a:ext>
            </a:extLst>
          </p:cNvPr>
          <p:cNvSpPr/>
          <p:nvPr/>
        </p:nvSpPr>
        <p:spPr>
          <a:xfrm>
            <a:off x="2781554" y="1930301"/>
            <a:ext cx="909319" cy="4318000"/>
          </a:xfrm>
          <a:custGeom>
            <a:avLst/>
            <a:gdLst/>
            <a:ahLst/>
            <a:cxnLst/>
            <a:rect l="l" t="t" r="r" b="b"/>
            <a:pathLst>
              <a:path w="909320" h="4318000">
                <a:moveTo>
                  <a:pt x="15239" y="0"/>
                </a:moveTo>
                <a:lnTo>
                  <a:pt x="49287" y="34596"/>
                </a:lnTo>
                <a:lnTo>
                  <a:pt x="82673" y="69596"/>
                </a:lnTo>
                <a:lnTo>
                  <a:pt x="115398" y="104991"/>
                </a:lnTo>
                <a:lnTo>
                  <a:pt x="147462" y="140772"/>
                </a:lnTo>
                <a:lnTo>
                  <a:pt x="178865" y="176934"/>
                </a:lnTo>
                <a:lnTo>
                  <a:pt x="209607" y="213466"/>
                </a:lnTo>
                <a:lnTo>
                  <a:pt x="239688" y="250362"/>
                </a:lnTo>
                <a:lnTo>
                  <a:pt x="269107" y="287614"/>
                </a:lnTo>
                <a:lnTo>
                  <a:pt x="297866" y="325213"/>
                </a:lnTo>
                <a:lnTo>
                  <a:pt x="325963" y="363152"/>
                </a:lnTo>
                <a:lnTo>
                  <a:pt x="353399" y="401423"/>
                </a:lnTo>
                <a:lnTo>
                  <a:pt x="380174" y="440018"/>
                </a:lnTo>
                <a:lnTo>
                  <a:pt x="406288" y="478928"/>
                </a:lnTo>
                <a:lnTo>
                  <a:pt x="431741" y="518147"/>
                </a:lnTo>
                <a:lnTo>
                  <a:pt x="456533" y="557667"/>
                </a:lnTo>
                <a:lnTo>
                  <a:pt x="480664" y="597478"/>
                </a:lnTo>
                <a:lnTo>
                  <a:pt x="504133" y="637574"/>
                </a:lnTo>
                <a:lnTo>
                  <a:pt x="526942" y="677947"/>
                </a:lnTo>
                <a:lnTo>
                  <a:pt x="549089" y="718588"/>
                </a:lnTo>
                <a:lnTo>
                  <a:pt x="570575" y="759490"/>
                </a:lnTo>
                <a:lnTo>
                  <a:pt x="591400" y="800645"/>
                </a:lnTo>
                <a:lnTo>
                  <a:pt x="611564" y="842045"/>
                </a:lnTo>
                <a:lnTo>
                  <a:pt x="631067" y="883682"/>
                </a:lnTo>
                <a:lnTo>
                  <a:pt x="649909" y="925548"/>
                </a:lnTo>
                <a:lnTo>
                  <a:pt x="668089" y="967635"/>
                </a:lnTo>
                <a:lnTo>
                  <a:pt x="685609" y="1009935"/>
                </a:lnTo>
                <a:lnTo>
                  <a:pt x="702467" y="1052441"/>
                </a:lnTo>
                <a:lnTo>
                  <a:pt x="718665" y="1095145"/>
                </a:lnTo>
                <a:lnTo>
                  <a:pt x="734201" y="1138038"/>
                </a:lnTo>
                <a:lnTo>
                  <a:pt x="749076" y="1181113"/>
                </a:lnTo>
                <a:lnTo>
                  <a:pt x="763290" y="1224362"/>
                </a:lnTo>
                <a:lnTo>
                  <a:pt x="776843" y="1267776"/>
                </a:lnTo>
                <a:lnTo>
                  <a:pt x="789734" y="1311349"/>
                </a:lnTo>
                <a:lnTo>
                  <a:pt x="801965" y="1355072"/>
                </a:lnTo>
                <a:lnTo>
                  <a:pt x="813535" y="1398937"/>
                </a:lnTo>
                <a:lnTo>
                  <a:pt x="824443" y="1442936"/>
                </a:lnTo>
                <a:lnTo>
                  <a:pt x="834690" y="1487062"/>
                </a:lnTo>
                <a:lnTo>
                  <a:pt x="844276" y="1531306"/>
                </a:lnTo>
                <a:lnTo>
                  <a:pt x="853201" y="1575661"/>
                </a:lnTo>
                <a:lnTo>
                  <a:pt x="861465" y="1620119"/>
                </a:lnTo>
                <a:lnTo>
                  <a:pt x="869068" y="1664672"/>
                </a:lnTo>
                <a:lnTo>
                  <a:pt x="876010" y="1709311"/>
                </a:lnTo>
                <a:lnTo>
                  <a:pt x="882290" y="1754029"/>
                </a:lnTo>
                <a:lnTo>
                  <a:pt x="887910" y="1798819"/>
                </a:lnTo>
                <a:lnTo>
                  <a:pt x="892868" y="1843672"/>
                </a:lnTo>
                <a:lnTo>
                  <a:pt x="897165" y="1888580"/>
                </a:lnTo>
                <a:lnTo>
                  <a:pt x="900802" y="1933535"/>
                </a:lnTo>
                <a:lnTo>
                  <a:pt x="903777" y="1978530"/>
                </a:lnTo>
                <a:lnTo>
                  <a:pt x="906090" y="2023557"/>
                </a:lnTo>
                <a:lnTo>
                  <a:pt x="907743" y="2068607"/>
                </a:lnTo>
                <a:lnTo>
                  <a:pt x="908735" y="2113673"/>
                </a:lnTo>
                <a:lnTo>
                  <a:pt x="909065" y="2158747"/>
                </a:lnTo>
                <a:lnTo>
                  <a:pt x="908735" y="2203821"/>
                </a:lnTo>
                <a:lnTo>
                  <a:pt x="907743" y="2248887"/>
                </a:lnTo>
                <a:lnTo>
                  <a:pt x="906090" y="2293938"/>
                </a:lnTo>
                <a:lnTo>
                  <a:pt x="903777" y="2338964"/>
                </a:lnTo>
                <a:lnTo>
                  <a:pt x="900802" y="2383959"/>
                </a:lnTo>
                <a:lnTo>
                  <a:pt x="897165" y="2428915"/>
                </a:lnTo>
                <a:lnTo>
                  <a:pt x="892868" y="2473823"/>
                </a:lnTo>
                <a:lnTo>
                  <a:pt x="887910" y="2518676"/>
                </a:lnTo>
                <a:lnTo>
                  <a:pt x="882290" y="2563465"/>
                </a:lnTo>
                <a:lnTo>
                  <a:pt x="876010" y="2608184"/>
                </a:lnTo>
                <a:lnTo>
                  <a:pt x="869068" y="2652823"/>
                </a:lnTo>
                <a:lnTo>
                  <a:pt x="861465" y="2697376"/>
                </a:lnTo>
                <a:lnTo>
                  <a:pt x="853201" y="2741833"/>
                </a:lnTo>
                <a:lnTo>
                  <a:pt x="844276" y="2786188"/>
                </a:lnTo>
                <a:lnTo>
                  <a:pt x="834690" y="2830433"/>
                </a:lnTo>
                <a:lnTo>
                  <a:pt x="824443" y="2874559"/>
                </a:lnTo>
                <a:lnTo>
                  <a:pt x="813535" y="2918558"/>
                </a:lnTo>
                <a:lnTo>
                  <a:pt x="801965" y="2962423"/>
                </a:lnTo>
                <a:lnTo>
                  <a:pt x="789734" y="3006146"/>
                </a:lnTo>
                <a:lnTo>
                  <a:pt x="776843" y="3049719"/>
                </a:lnTo>
                <a:lnTo>
                  <a:pt x="763290" y="3093134"/>
                </a:lnTo>
                <a:lnTo>
                  <a:pt x="749076" y="3136383"/>
                </a:lnTo>
                <a:lnTo>
                  <a:pt x="734201" y="3179458"/>
                </a:lnTo>
                <a:lnTo>
                  <a:pt x="718665" y="3222351"/>
                </a:lnTo>
                <a:lnTo>
                  <a:pt x="702467" y="3265055"/>
                </a:lnTo>
                <a:lnTo>
                  <a:pt x="685609" y="3307561"/>
                </a:lnTo>
                <a:lnTo>
                  <a:pt x="668089" y="3349862"/>
                </a:lnTo>
                <a:lnTo>
                  <a:pt x="649909" y="3391949"/>
                </a:lnTo>
                <a:lnTo>
                  <a:pt x="631067" y="3433815"/>
                </a:lnTo>
                <a:lnTo>
                  <a:pt x="611564" y="3475452"/>
                </a:lnTo>
                <a:lnTo>
                  <a:pt x="591400" y="3516852"/>
                </a:lnTo>
                <a:lnTo>
                  <a:pt x="570575" y="3558008"/>
                </a:lnTo>
                <a:lnTo>
                  <a:pt x="549089" y="3598910"/>
                </a:lnTo>
                <a:lnTo>
                  <a:pt x="526942" y="3639551"/>
                </a:lnTo>
                <a:lnTo>
                  <a:pt x="504133" y="3679924"/>
                </a:lnTo>
                <a:lnTo>
                  <a:pt x="480664" y="3720020"/>
                </a:lnTo>
                <a:lnTo>
                  <a:pt x="456533" y="3759832"/>
                </a:lnTo>
                <a:lnTo>
                  <a:pt x="431741" y="3799352"/>
                </a:lnTo>
                <a:lnTo>
                  <a:pt x="406288" y="3838571"/>
                </a:lnTo>
                <a:lnTo>
                  <a:pt x="380174" y="3877482"/>
                </a:lnTo>
                <a:lnTo>
                  <a:pt x="353399" y="3916077"/>
                </a:lnTo>
                <a:lnTo>
                  <a:pt x="325963" y="3954348"/>
                </a:lnTo>
                <a:lnTo>
                  <a:pt x="297866" y="3992288"/>
                </a:lnTo>
                <a:lnTo>
                  <a:pt x="269107" y="4029887"/>
                </a:lnTo>
                <a:lnTo>
                  <a:pt x="239688" y="4067139"/>
                </a:lnTo>
                <a:lnTo>
                  <a:pt x="209607" y="4104035"/>
                </a:lnTo>
                <a:lnTo>
                  <a:pt x="178865" y="4140568"/>
                </a:lnTo>
                <a:lnTo>
                  <a:pt x="147462" y="4176730"/>
                </a:lnTo>
                <a:lnTo>
                  <a:pt x="115398" y="4212512"/>
                </a:lnTo>
                <a:lnTo>
                  <a:pt x="82673" y="4247907"/>
                </a:lnTo>
                <a:lnTo>
                  <a:pt x="49287" y="4282907"/>
                </a:lnTo>
                <a:lnTo>
                  <a:pt x="15239" y="4317504"/>
                </a:lnTo>
                <a:lnTo>
                  <a:pt x="0" y="4302226"/>
                </a:lnTo>
                <a:lnTo>
                  <a:pt x="33804" y="4267873"/>
                </a:lnTo>
                <a:lnTo>
                  <a:pt x="66952" y="4233121"/>
                </a:lnTo>
                <a:lnTo>
                  <a:pt x="99443" y="4197976"/>
                </a:lnTo>
                <a:lnTo>
                  <a:pt x="131278" y="4162446"/>
                </a:lnTo>
                <a:lnTo>
                  <a:pt x="162457" y="4126540"/>
                </a:lnTo>
                <a:lnTo>
                  <a:pt x="192979" y="4090265"/>
                </a:lnTo>
                <a:lnTo>
                  <a:pt x="222845" y="4053630"/>
                </a:lnTo>
                <a:lnTo>
                  <a:pt x="252055" y="4016641"/>
                </a:lnTo>
                <a:lnTo>
                  <a:pt x="280608" y="3979308"/>
                </a:lnTo>
                <a:lnTo>
                  <a:pt x="308505" y="3941637"/>
                </a:lnTo>
                <a:lnTo>
                  <a:pt x="335745" y="3903636"/>
                </a:lnTo>
                <a:lnTo>
                  <a:pt x="362329" y="3865314"/>
                </a:lnTo>
                <a:lnTo>
                  <a:pt x="388256" y="3826678"/>
                </a:lnTo>
                <a:lnTo>
                  <a:pt x="413528" y="3787736"/>
                </a:lnTo>
                <a:lnTo>
                  <a:pt x="438142" y="3748496"/>
                </a:lnTo>
                <a:lnTo>
                  <a:pt x="462101" y="3708966"/>
                </a:lnTo>
                <a:lnTo>
                  <a:pt x="485403" y="3669153"/>
                </a:lnTo>
                <a:lnTo>
                  <a:pt x="508048" y="3629066"/>
                </a:lnTo>
                <a:lnTo>
                  <a:pt x="530037" y="3588712"/>
                </a:lnTo>
                <a:lnTo>
                  <a:pt x="551370" y="3548099"/>
                </a:lnTo>
                <a:lnTo>
                  <a:pt x="572047" y="3507235"/>
                </a:lnTo>
                <a:lnTo>
                  <a:pt x="592067" y="3466128"/>
                </a:lnTo>
                <a:lnTo>
                  <a:pt x="611430" y="3424786"/>
                </a:lnTo>
                <a:lnTo>
                  <a:pt x="630137" y="3383216"/>
                </a:lnTo>
                <a:lnTo>
                  <a:pt x="648188" y="3341426"/>
                </a:lnTo>
                <a:lnTo>
                  <a:pt x="665583" y="3299425"/>
                </a:lnTo>
                <a:lnTo>
                  <a:pt x="682321" y="3257220"/>
                </a:lnTo>
                <a:lnTo>
                  <a:pt x="698402" y="3214818"/>
                </a:lnTo>
                <a:lnTo>
                  <a:pt x="713828" y="3172228"/>
                </a:lnTo>
                <a:lnTo>
                  <a:pt x="728596" y="3129458"/>
                </a:lnTo>
                <a:lnTo>
                  <a:pt x="742709" y="3086515"/>
                </a:lnTo>
                <a:lnTo>
                  <a:pt x="756165" y="3043408"/>
                </a:lnTo>
                <a:lnTo>
                  <a:pt x="768965" y="3000144"/>
                </a:lnTo>
                <a:lnTo>
                  <a:pt x="781108" y="2956730"/>
                </a:lnTo>
                <a:lnTo>
                  <a:pt x="792595" y="2913175"/>
                </a:lnTo>
                <a:lnTo>
                  <a:pt x="803425" y="2869487"/>
                </a:lnTo>
                <a:lnTo>
                  <a:pt x="813599" y="2825674"/>
                </a:lnTo>
                <a:lnTo>
                  <a:pt x="823117" y="2781743"/>
                </a:lnTo>
                <a:lnTo>
                  <a:pt x="831978" y="2737702"/>
                </a:lnTo>
                <a:lnTo>
                  <a:pt x="840183" y="2693558"/>
                </a:lnTo>
                <a:lnTo>
                  <a:pt x="847732" y="2649321"/>
                </a:lnTo>
                <a:lnTo>
                  <a:pt x="854624" y="2604998"/>
                </a:lnTo>
                <a:lnTo>
                  <a:pt x="860860" y="2560596"/>
                </a:lnTo>
                <a:lnTo>
                  <a:pt x="866439" y="2516123"/>
                </a:lnTo>
                <a:lnTo>
                  <a:pt x="871362" y="2471588"/>
                </a:lnTo>
                <a:lnTo>
                  <a:pt x="875629" y="2426998"/>
                </a:lnTo>
                <a:lnTo>
                  <a:pt x="879239" y="2382360"/>
                </a:lnTo>
                <a:lnTo>
                  <a:pt x="882193" y="2337684"/>
                </a:lnTo>
                <a:lnTo>
                  <a:pt x="884490" y="2292976"/>
                </a:lnTo>
                <a:lnTo>
                  <a:pt x="886131" y="2248245"/>
                </a:lnTo>
                <a:lnTo>
                  <a:pt x="887116" y="2203497"/>
                </a:lnTo>
                <a:lnTo>
                  <a:pt x="887444" y="2158742"/>
                </a:lnTo>
                <a:lnTo>
                  <a:pt x="887116" y="2113987"/>
                </a:lnTo>
                <a:lnTo>
                  <a:pt x="886131" y="2069240"/>
                </a:lnTo>
                <a:lnTo>
                  <a:pt x="884490" y="2024509"/>
                </a:lnTo>
                <a:lnTo>
                  <a:pt x="882193" y="1979801"/>
                </a:lnTo>
                <a:lnTo>
                  <a:pt x="879239" y="1935124"/>
                </a:lnTo>
                <a:lnTo>
                  <a:pt x="875629" y="1890487"/>
                </a:lnTo>
                <a:lnTo>
                  <a:pt x="871362" y="1845896"/>
                </a:lnTo>
                <a:lnTo>
                  <a:pt x="866439" y="1801361"/>
                </a:lnTo>
                <a:lnTo>
                  <a:pt x="860860" y="1756888"/>
                </a:lnTo>
                <a:lnTo>
                  <a:pt x="854624" y="1712486"/>
                </a:lnTo>
                <a:lnTo>
                  <a:pt x="847732" y="1668163"/>
                </a:lnTo>
                <a:lnTo>
                  <a:pt x="840183" y="1623925"/>
                </a:lnTo>
                <a:lnTo>
                  <a:pt x="831978" y="1579782"/>
                </a:lnTo>
                <a:lnTo>
                  <a:pt x="823117" y="1535741"/>
                </a:lnTo>
                <a:lnTo>
                  <a:pt x="813599" y="1491809"/>
                </a:lnTo>
                <a:lnTo>
                  <a:pt x="803425" y="1447995"/>
                </a:lnTo>
                <a:lnTo>
                  <a:pt x="792595" y="1404307"/>
                </a:lnTo>
                <a:lnTo>
                  <a:pt x="781108" y="1360752"/>
                </a:lnTo>
                <a:lnTo>
                  <a:pt x="768965" y="1317339"/>
                </a:lnTo>
                <a:lnTo>
                  <a:pt x="756165" y="1274074"/>
                </a:lnTo>
                <a:lnTo>
                  <a:pt x="742709" y="1230966"/>
                </a:lnTo>
                <a:lnTo>
                  <a:pt x="728596" y="1188023"/>
                </a:lnTo>
                <a:lnTo>
                  <a:pt x="713828" y="1145253"/>
                </a:lnTo>
                <a:lnTo>
                  <a:pt x="698402" y="1102662"/>
                </a:lnTo>
                <a:lnTo>
                  <a:pt x="682321" y="1060261"/>
                </a:lnTo>
                <a:lnTo>
                  <a:pt x="665583" y="1018055"/>
                </a:lnTo>
                <a:lnTo>
                  <a:pt x="648188" y="976053"/>
                </a:lnTo>
                <a:lnTo>
                  <a:pt x="630137" y="934263"/>
                </a:lnTo>
                <a:lnTo>
                  <a:pt x="611430" y="892693"/>
                </a:lnTo>
                <a:lnTo>
                  <a:pt x="592067" y="851350"/>
                </a:lnTo>
                <a:lnTo>
                  <a:pt x="572047" y="810243"/>
                </a:lnTo>
                <a:lnTo>
                  <a:pt x="551370" y="769378"/>
                </a:lnTo>
                <a:lnTo>
                  <a:pt x="530037" y="728765"/>
                </a:lnTo>
                <a:lnTo>
                  <a:pt x="508048" y="688411"/>
                </a:lnTo>
                <a:lnTo>
                  <a:pt x="485403" y="648323"/>
                </a:lnTo>
                <a:lnTo>
                  <a:pt x="462101" y="608510"/>
                </a:lnTo>
                <a:lnTo>
                  <a:pt x="438142" y="568979"/>
                </a:lnTo>
                <a:lnTo>
                  <a:pt x="413528" y="529738"/>
                </a:lnTo>
                <a:lnTo>
                  <a:pt x="388256" y="490796"/>
                </a:lnTo>
                <a:lnTo>
                  <a:pt x="362329" y="452159"/>
                </a:lnTo>
                <a:lnTo>
                  <a:pt x="335745" y="413837"/>
                </a:lnTo>
                <a:lnTo>
                  <a:pt x="308505" y="375836"/>
                </a:lnTo>
                <a:lnTo>
                  <a:pt x="280608" y="338164"/>
                </a:lnTo>
                <a:lnTo>
                  <a:pt x="252055" y="300830"/>
                </a:lnTo>
                <a:lnTo>
                  <a:pt x="222845" y="263840"/>
                </a:lnTo>
                <a:lnTo>
                  <a:pt x="192979" y="227204"/>
                </a:lnTo>
                <a:lnTo>
                  <a:pt x="162457" y="190929"/>
                </a:lnTo>
                <a:lnTo>
                  <a:pt x="131278" y="155022"/>
                </a:lnTo>
                <a:lnTo>
                  <a:pt x="99443" y="119492"/>
                </a:lnTo>
                <a:lnTo>
                  <a:pt x="66952" y="84346"/>
                </a:lnTo>
                <a:lnTo>
                  <a:pt x="33804" y="49593"/>
                </a:lnTo>
                <a:lnTo>
                  <a:pt x="0" y="15239"/>
                </a:lnTo>
                <a:lnTo>
                  <a:pt x="15239" y="0"/>
                </a:lnTo>
                <a:close/>
              </a:path>
            </a:pathLst>
          </a:custGeom>
          <a:ln w="12700">
            <a:solidFill>
              <a:srgbClr val="5772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18">
            <a:extLst>
              <a:ext uri="{FF2B5EF4-FFF2-40B4-BE49-F238E27FC236}">
                <a16:creationId xmlns:a16="http://schemas.microsoft.com/office/drawing/2014/main" id="{1A1A299B-8788-E4A9-27D7-D818517AC5C6}"/>
              </a:ext>
            </a:extLst>
          </p:cNvPr>
          <p:cNvGrpSpPr/>
          <p:nvPr/>
        </p:nvGrpSpPr>
        <p:grpSpPr>
          <a:xfrm>
            <a:off x="2319848" y="5056498"/>
            <a:ext cx="1567272" cy="1401298"/>
            <a:chOff x="2768854" y="4682997"/>
            <a:chExt cx="1146810" cy="1146810"/>
          </a:xfrm>
        </p:grpSpPr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59EC3508-CB89-2835-F77F-F16B186119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566928" y="0"/>
                  </a:moveTo>
                  <a:lnTo>
                    <a:pt x="518018" y="2081"/>
                  </a:lnTo>
                  <a:lnTo>
                    <a:pt x="470262" y="8211"/>
                  </a:lnTo>
                  <a:lnTo>
                    <a:pt x="423831" y="18221"/>
                  </a:lnTo>
                  <a:lnTo>
                    <a:pt x="378894" y="31939"/>
                  </a:lnTo>
                  <a:lnTo>
                    <a:pt x="335622" y="49195"/>
                  </a:lnTo>
                  <a:lnTo>
                    <a:pt x="294186" y="69819"/>
                  </a:lnTo>
                  <a:lnTo>
                    <a:pt x="254754" y="93641"/>
                  </a:lnTo>
                  <a:lnTo>
                    <a:pt x="217499" y="120490"/>
                  </a:lnTo>
                  <a:lnTo>
                    <a:pt x="182590" y="150197"/>
                  </a:lnTo>
                  <a:lnTo>
                    <a:pt x="150197" y="182590"/>
                  </a:lnTo>
                  <a:lnTo>
                    <a:pt x="120490" y="217499"/>
                  </a:lnTo>
                  <a:lnTo>
                    <a:pt x="93641" y="254754"/>
                  </a:lnTo>
                  <a:lnTo>
                    <a:pt x="69819" y="294186"/>
                  </a:lnTo>
                  <a:lnTo>
                    <a:pt x="49195" y="335622"/>
                  </a:lnTo>
                  <a:lnTo>
                    <a:pt x="31939" y="378894"/>
                  </a:lnTo>
                  <a:lnTo>
                    <a:pt x="18221" y="423831"/>
                  </a:lnTo>
                  <a:lnTo>
                    <a:pt x="8211" y="470262"/>
                  </a:lnTo>
                  <a:lnTo>
                    <a:pt x="2081" y="518018"/>
                  </a:lnTo>
                  <a:lnTo>
                    <a:pt x="0" y="566927"/>
                  </a:lnTo>
                  <a:lnTo>
                    <a:pt x="2081" y="615837"/>
                  </a:lnTo>
                  <a:lnTo>
                    <a:pt x="8211" y="663593"/>
                  </a:lnTo>
                  <a:lnTo>
                    <a:pt x="18221" y="710024"/>
                  </a:lnTo>
                  <a:lnTo>
                    <a:pt x="31939" y="754961"/>
                  </a:lnTo>
                  <a:lnTo>
                    <a:pt x="49195" y="798233"/>
                  </a:lnTo>
                  <a:lnTo>
                    <a:pt x="69819" y="839669"/>
                  </a:lnTo>
                  <a:lnTo>
                    <a:pt x="93641" y="879101"/>
                  </a:lnTo>
                  <a:lnTo>
                    <a:pt x="120490" y="916356"/>
                  </a:lnTo>
                  <a:lnTo>
                    <a:pt x="150197" y="951265"/>
                  </a:lnTo>
                  <a:lnTo>
                    <a:pt x="182590" y="983658"/>
                  </a:lnTo>
                  <a:lnTo>
                    <a:pt x="217499" y="1013365"/>
                  </a:lnTo>
                  <a:lnTo>
                    <a:pt x="254754" y="1040214"/>
                  </a:lnTo>
                  <a:lnTo>
                    <a:pt x="294186" y="1064036"/>
                  </a:lnTo>
                  <a:lnTo>
                    <a:pt x="335622" y="1084660"/>
                  </a:lnTo>
                  <a:lnTo>
                    <a:pt x="378894" y="1101916"/>
                  </a:lnTo>
                  <a:lnTo>
                    <a:pt x="423831" y="1115634"/>
                  </a:lnTo>
                  <a:lnTo>
                    <a:pt x="470262" y="1125644"/>
                  </a:lnTo>
                  <a:lnTo>
                    <a:pt x="518018" y="1131774"/>
                  </a:lnTo>
                  <a:lnTo>
                    <a:pt x="566928" y="1133855"/>
                  </a:lnTo>
                  <a:lnTo>
                    <a:pt x="615837" y="1131774"/>
                  </a:lnTo>
                  <a:lnTo>
                    <a:pt x="663593" y="1125644"/>
                  </a:lnTo>
                  <a:lnTo>
                    <a:pt x="710024" y="1115634"/>
                  </a:lnTo>
                  <a:lnTo>
                    <a:pt x="754961" y="1101916"/>
                  </a:lnTo>
                  <a:lnTo>
                    <a:pt x="798233" y="1084660"/>
                  </a:lnTo>
                  <a:lnTo>
                    <a:pt x="839669" y="1064036"/>
                  </a:lnTo>
                  <a:lnTo>
                    <a:pt x="879101" y="1040214"/>
                  </a:lnTo>
                  <a:lnTo>
                    <a:pt x="916356" y="1013365"/>
                  </a:lnTo>
                  <a:lnTo>
                    <a:pt x="951265" y="983658"/>
                  </a:lnTo>
                  <a:lnTo>
                    <a:pt x="983658" y="951265"/>
                  </a:lnTo>
                  <a:lnTo>
                    <a:pt x="1013365" y="916356"/>
                  </a:lnTo>
                  <a:lnTo>
                    <a:pt x="1040214" y="879101"/>
                  </a:lnTo>
                  <a:lnTo>
                    <a:pt x="1064036" y="839669"/>
                  </a:lnTo>
                  <a:lnTo>
                    <a:pt x="1084660" y="798233"/>
                  </a:lnTo>
                  <a:lnTo>
                    <a:pt x="1101916" y="754961"/>
                  </a:lnTo>
                  <a:lnTo>
                    <a:pt x="1115634" y="710024"/>
                  </a:lnTo>
                  <a:lnTo>
                    <a:pt x="1125644" y="663593"/>
                  </a:lnTo>
                  <a:lnTo>
                    <a:pt x="1131774" y="615837"/>
                  </a:lnTo>
                  <a:lnTo>
                    <a:pt x="1133856" y="566927"/>
                  </a:lnTo>
                  <a:lnTo>
                    <a:pt x="1131774" y="518018"/>
                  </a:lnTo>
                  <a:lnTo>
                    <a:pt x="1125644" y="470262"/>
                  </a:lnTo>
                  <a:lnTo>
                    <a:pt x="1115634" y="423831"/>
                  </a:lnTo>
                  <a:lnTo>
                    <a:pt x="1101916" y="378894"/>
                  </a:lnTo>
                  <a:lnTo>
                    <a:pt x="1084660" y="335622"/>
                  </a:lnTo>
                  <a:lnTo>
                    <a:pt x="1064036" y="294186"/>
                  </a:lnTo>
                  <a:lnTo>
                    <a:pt x="1040214" y="254754"/>
                  </a:lnTo>
                  <a:lnTo>
                    <a:pt x="1013365" y="217499"/>
                  </a:lnTo>
                  <a:lnTo>
                    <a:pt x="983658" y="182590"/>
                  </a:lnTo>
                  <a:lnTo>
                    <a:pt x="951265" y="150197"/>
                  </a:lnTo>
                  <a:lnTo>
                    <a:pt x="916356" y="120490"/>
                  </a:lnTo>
                  <a:lnTo>
                    <a:pt x="879101" y="93641"/>
                  </a:lnTo>
                  <a:lnTo>
                    <a:pt x="839669" y="69819"/>
                  </a:lnTo>
                  <a:lnTo>
                    <a:pt x="798233" y="49195"/>
                  </a:lnTo>
                  <a:lnTo>
                    <a:pt x="754961" y="31939"/>
                  </a:lnTo>
                  <a:lnTo>
                    <a:pt x="710024" y="18221"/>
                  </a:lnTo>
                  <a:lnTo>
                    <a:pt x="663593" y="8211"/>
                  </a:lnTo>
                  <a:lnTo>
                    <a:pt x="615837" y="2081"/>
                  </a:lnTo>
                  <a:lnTo>
                    <a:pt x="5669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PERIODO DI POSSESSO</a:t>
              </a: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117C9965-1EFD-6FEF-1D33-87EAAEBCEEBB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6927"/>
                  </a:moveTo>
                  <a:lnTo>
                    <a:pt x="2081" y="518018"/>
                  </a:lnTo>
                  <a:lnTo>
                    <a:pt x="8211" y="470262"/>
                  </a:lnTo>
                  <a:lnTo>
                    <a:pt x="18221" y="423831"/>
                  </a:lnTo>
                  <a:lnTo>
                    <a:pt x="31939" y="378894"/>
                  </a:lnTo>
                  <a:lnTo>
                    <a:pt x="49195" y="335622"/>
                  </a:lnTo>
                  <a:lnTo>
                    <a:pt x="69819" y="294186"/>
                  </a:lnTo>
                  <a:lnTo>
                    <a:pt x="93641" y="254754"/>
                  </a:lnTo>
                  <a:lnTo>
                    <a:pt x="120490" y="217499"/>
                  </a:lnTo>
                  <a:lnTo>
                    <a:pt x="150197" y="182590"/>
                  </a:lnTo>
                  <a:lnTo>
                    <a:pt x="182590" y="150197"/>
                  </a:lnTo>
                  <a:lnTo>
                    <a:pt x="217499" y="120490"/>
                  </a:lnTo>
                  <a:lnTo>
                    <a:pt x="254754" y="93641"/>
                  </a:lnTo>
                  <a:lnTo>
                    <a:pt x="294186" y="69819"/>
                  </a:lnTo>
                  <a:lnTo>
                    <a:pt x="335622" y="49195"/>
                  </a:lnTo>
                  <a:lnTo>
                    <a:pt x="378894" y="31939"/>
                  </a:lnTo>
                  <a:lnTo>
                    <a:pt x="423831" y="18221"/>
                  </a:lnTo>
                  <a:lnTo>
                    <a:pt x="470262" y="8211"/>
                  </a:lnTo>
                  <a:lnTo>
                    <a:pt x="518018" y="2081"/>
                  </a:lnTo>
                  <a:lnTo>
                    <a:pt x="566928" y="0"/>
                  </a:lnTo>
                  <a:lnTo>
                    <a:pt x="615837" y="2081"/>
                  </a:lnTo>
                  <a:lnTo>
                    <a:pt x="663593" y="8211"/>
                  </a:lnTo>
                  <a:lnTo>
                    <a:pt x="710024" y="18221"/>
                  </a:lnTo>
                  <a:lnTo>
                    <a:pt x="754961" y="31939"/>
                  </a:lnTo>
                  <a:lnTo>
                    <a:pt x="798233" y="49195"/>
                  </a:lnTo>
                  <a:lnTo>
                    <a:pt x="839669" y="69819"/>
                  </a:lnTo>
                  <a:lnTo>
                    <a:pt x="879101" y="93641"/>
                  </a:lnTo>
                  <a:lnTo>
                    <a:pt x="916356" y="120490"/>
                  </a:lnTo>
                  <a:lnTo>
                    <a:pt x="951265" y="150197"/>
                  </a:lnTo>
                  <a:lnTo>
                    <a:pt x="983658" y="182590"/>
                  </a:lnTo>
                  <a:lnTo>
                    <a:pt x="1013365" y="217499"/>
                  </a:lnTo>
                  <a:lnTo>
                    <a:pt x="1040214" y="254754"/>
                  </a:lnTo>
                  <a:lnTo>
                    <a:pt x="1064036" y="294186"/>
                  </a:lnTo>
                  <a:lnTo>
                    <a:pt x="1084660" y="335622"/>
                  </a:lnTo>
                  <a:lnTo>
                    <a:pt x="1101916" y="378894"/>
                  </a:lnTo>
                  <a:lnTo>
                    <a:pt x="1115634" y="423831"/>
                  </a:lnTo>
                  <a:lnTo>
                    <a:pt x="1125644" y="470262"/>
                  </a:lnTo>
                  <a:lnTo>
                    <a:pt x="1131774" y="518018"/>
                  </a:lnTo>
                  <a:lnTo>
                    <a:pt x="1133856" y="566927"/>
                  </a:lnTo>
                  <a:lnTo>
                    <a:pt x="1131774" y="615837"/>
                  </a:lnTo>
                  <a:lnTo>
                    <a:pt x="1125644" y="663593"/>
                  </a:lnTo>
                  <a:lnTo>
                    <a:pt x="1115634" y="710024"/>
                  </a:lnTo>
                  <a:lnTo>
                    <a:pt x="1101916" y="754961"/>
                  </a:lnTo>
                  <a:lnTo>
                    <a:pt x="1084660" y="798233"/>
                  </a:lnTo>
                  <a:lnTo>
                    <a:pt x="1064036" y="839669"/>
                  </a:lnTo>
                  <a:lnTo>
                    <a:pt x="1040214" y="879101"/>
                  </a:lnTo>
                  <a:lnTo>
                    <a:pt x="1013365" y="916356"/>
                  </a:lnTo>
                  <a:lnTo>
                    <a:pt x="983658" y="951265"/>
                  </a:lnTo>
                  <a:lnTo>
                    <a:pt x="951265" y="983658"/>
                  </a:lnTo>
                  <a:lnTo>
                    <a:pt x="916356" y="1013365"/>
                  </a:lnTo>
                  <a:lnTo>
                    <a:pt x="879101" y="1040214"/>
                  </a:lnTo>
                  <a:lnTo>
                    <a:pt x="839669" y="1064036"/>
                  </a:lnTo>
                  <a:lnTo>
                    <a:pt x="798233" y="1084660"/>
                  </a:lnTo>
                  <a:lnTo>
                    <a:pt x="754961" y="1101916"/>
                  </a:lnTo>
                  <a:lnTo>
                    <a:pt x="710024" y="1115634"/>
                  </a:lnTo>
                  <a:lnTo>
                    <a:pt x="663593" y="1125644"/>
                  </a:lnTo>
                  <a:lnTo>
                    <a:pt x="615837" y="1131774"/>
                  </a:lnTo>
                  <a:lnTo>
                    <a:pt x="566928" y="1133855"/>
                  </a:lnTo>
                  <a:lnTo>
                    <a:pt x="518018" y="1131774"/>
                  </a:lnTo>
                  <a:lnTo>
                    <a:pt x="470262" y="1125644"/>
                  </a:lnTo>
                  <a:lnTo>
                    <a:pt x="423831" y="1115634"/>
                  </a:lnTo>
                  <a:lnTo>
                    <a:pt x="378894" y="1101916"/>
                  </a:lnTo>
                  <a:lnTo>
                    <a:pt x="335622" y="1084660"/>
                  </a:lnTo>
                  <a:lnTo>
                    <a:pt x="294186" y="1064036"/>
                  </a:lnTo>
                  <a:lnTo>
                    <a:pt x="254754" y="1040214"/>
                  </a:lnTo>
                  <a:lnTo>
                    <a:pt x="217499" y="1013365"/>
                  </a:lnTo>
                  <a:lnTo>
                    <a:pt x="182590" y="983658"/>
                  </a:lnTo>
                  <a:lnTo>
                    <a:pt x="150197" y="951265"/>
                  </a:lnTo>
                  <a:lnTo>
                    <a:pt x="120490" y="916356"/>
                  </a:lnTo>
                  <a:lnTo>
                    <a:pt x="93641" y="879101"/>
                  </a:lnTo>
                  <a:lnTo>
                    <a:pt x="69819" y="839669"/>
                  </a:lnTo>
                  <a:lnTo>
                    <a:pt x="49195" y="798233"/>
                  </a:lnTo>
                  <a:lnTo>
                    <a:pt x="31939" y="754961"/>
                  </a:lnTo>
                  <a:lnTo>
                    <a:pt x="18221" y="710024"/>
                  </a:lnTo>
                  <a:lnTo>
                    <a:pt x="8211" y="663593"/>
                  </a:lnTo>
                  <a:lnTo>
                    <a:pt x="2081" y="615837"/>
                  </a:lnTo>
                  <a:lnTo>
                    <a:pt x="0" y="566927"/>
                  </a:lnTo>
                  <a:close/>
                </a:path>
              </a:pathLst>
            </a:custGeom>
            <a:ln w="12700"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DBEBBCE4-B097-5783-EB6E-FC4F2D87F36B}"/>
              </a:ext>
            </a:extLst>
          </p:cNvPr>
          <p:cNvSpPr/>
          <p:nvPr/>
        </p:nvSpPr>
        <p:spPr>
          <a:xfrm>
            <a:off x="402058" y="3094883"/>
            <a:ext cx="2457322" cy="1919416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04F9CA4C-B1C6-2730-675A-30EF7B6146B4}"/>
              </a:ext>
            </a:extLst>
          </p:cNvPr>
          <p:cNvSpPr txBox="1"/>
          <p:nvPr/>
        </p:nvSpPr>
        <p:spPr>
          <a:xfrm>
            <a:off x="402058" y="3903676"/>
            <a:ext cx="193251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3340" algn="ctr">
              <a:lnSpc>
                <a:spcPct val="100000"/>
              </a:lnSpc>
              <a:spcBef>
                <a:spcPts val="105"/>
              </a:spcBef>
            </a:pPr>
            <a:r>
              <a:rPr lang="it-IT" sz="2000" b="1" dirty="0">
                <a:solidFill>
                  <a:schemeClr val="bg1"/>
                </a:solidFill>
                <a:latin typeface="Reckless Neue Book" charset="0"/>
              </a:rPr>
              <a:t>LE VARIABILI</a:t>
            </a:r>
            <a:endParaRPr sz="2000" b="1" dirty="0">
              <a:solidFill>
                <a:schemeClr val="bg1"/>
              </a:solidFill>
              <a:latin typeface="Reckless Neue Book" charset="0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9C54591F-75BB-C7E7-A77D-1234C6F9617C}"/>
              </a:ext>
            </a:extLst>
          </p:cNvPr>
          <p:cNvGrpSpPr/>
          <p:nvPr/>
        </p:nvGrpSpPr>
        <p:grpSpPr>
          <a:xfrm>
            <a:off x="2972603" y="3373799"/>
            <a:ext cx="1567272" cy="1401298"/>
            <a:chOff x="2768854" y="4682997"/>
            <a:chExt cx="1146810" cy="1146810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8A612F7B-A85C-5092-66B0-FB3CE9EA848D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566928" y="0"/>
                  </a:moveTo>
                  <a:lnTo>
                    <a:pt x="518018" y="2081"/>
                  </a:lnTo>
                  <a:lnTo>
                    <a:pt x="470262" y="8211"/>
                  </a:lnTo>
                  <a:lnTo>
                    <a:pt x="423831" y="18221"/>
                  </a:lnTo>
                  <a:lnTo>
                    <a:pt x="378894" y="31939"/>
                  </a:lnTo>
                  <a:lnTo>
                    <a:pt x="335622" y="49195"/>
                  </a:lnTo>
                  <a:lnTo>
                    <a:pt x="294186" y="69819"/>
                  </a:lnTo>
                  <a:lnTo>
                    <a:pt x="254754" y="93641"/>
                  </a:lnTo>
                  <a:lnTo>
                    <a:pt x="217499" y="120490"/>
                  </a:lnTo>
                  <a:lnTo>
                    <a:pt x="182590" y="150197"/>
                  </a:lnTo>
                  <a:lnTo>
                    <a:pt x="150197" y="182590"/>
                  </a:lnTo>
                  <a:lnTo>
                    <a:pt x="120490" y="217499"/>
                  </a:lnTo>
                  <a:lnTo>
                    <a:pt x="93641" y="254754"/>
                  </a:lnTo>
                  <a:lnTo>
                    <a:pt x="69819" y="294186"/>
                  </a:lnTo>
                  <a:lnTo>
                    <a:pt x="49195" y="335622"/>
                  </a:lnTo>
                  <a:lnTo>
                    <a:pt x="31939" y="378894"/>
                  </a:lnTo>
                  <a:lnTo>
                    <a:pt x="18221" y="423831"/>
                  </a:lnTo>
                  <a:lnTo>
                    <a:pt x="8211" y="470262"/>
                  </a:lnTo>
                  <a:lnTo>
                    <a:pt x="2081" y="518018"/>
                  </a:lnTo>
                  <a:lnTo>
                    <a:pt x="0" y="566927"/>
                  </a:lnTo>
                  <a:lnTo>
                    <a:pt x="2081" y="615837"/>
                  </a:lnTo>
                  <a:lnTo>
                    <a:pt x="8211" y="663593"/>
                  </a:lnTo>
                  <a:lnTo>
                    <a:pt x="18221" y="710024"/>
                  </a:lnTo>
                  <a:lnTo>
                    <a:pt x="31939" y="754961"/>
                  </a:lnTo>
                  <a:lnTo>
                    <a:pt x="49195" y="798233"/>
                  </a:lnTo>
                  <a:lnTo>
                    <a:pt x="69819" y="839669"/>
                  </a:lnTo>
                  <a:lnTo>
                    <a:pt x="93641" y="879101"/>
                  </a:lnTo>
                  <a:lnTo>
                    <a:pt x="120490" y="916356"/>
                  </a:lnTo>
                  <a:lnTo>
                    <a:pt x="150197" y="951265"/>
                  </a:lnTo>
                  <a:lnTo>
                    <a:pt x="182590" y="983658"/>
                  </a:lnTo>
                  <a:lnTo>
                    <a:pt x="217499" y="1013365"/>
                  </a:lnTo>
                  <a:lnTo>
                    <a:pt x="254754" y="1040214"/>
                  </a:lnTo>
                  <a:lnTo>
                    <a:pt x="294186" y="1064036"/>
                  </a:lnTo>
                  <a:lnTo>
                    <a:pt x="335622" y="1084660"/>
                  </a:lnTo>
                  <a:lnTo>
                    <a:pt x="378894" y="1101916"/>
                  </a:lnTo>
                  <a:lnTo>
                    <a:pt x="423831" y="1115634"/>
                  </a:lnTo>
                  <a:lnTo>
                    <a:pt x="470262" y="1125644"/>
                  </a:lnTo>
                  <a:lnTo>
                    <a:pt x="518018" y="1131774"/>
                  </a:lnTo>
                  <a:lnTo>
                    <a:pt x="566928" y="1133855"/>
                  </a:lnTo>
                  <a:lnTo>
                    <a:pt x="615837" y="1131774"/>
                  </a:lnTo>
                  <a:lnTo>
                    <a:pt x="663593" y="1125644"/>
                  </a:lnTo>
                  <a:lnTo>
                    <a:pt x="710024" y="1115634"/>
                  </a:lnTo>
                  <a:lnTo>
                    <a:pt x="754961" y="1101916"/>
                  </a:lnTo>
                  <a:lnTo>
                    <a:pt x="798233" y="1084660"/>
                  </a:lnTo>
                  <a:lnTo>
                    <a:pt x="839669" y="1064036"/>
                  </a:lnTo>
                  <a:lnTo>
                    <a:pt x="879101" y="1040214"/>
                  </a:lnTo>
                  <a:lnTo>
                    <a:pt x="916356" y="1013365"/>
                  </a:lnTo>
                  <a:lnTo>
                    <a:pt x="951265" y="983658"/>
                  </a:lnTo>
                  <a:lnTo>
                    <a:pt x="983658" y="951265"/>
                  </a:lnTo>
                  <a:lnTo>
                    <a:pt x="1013365" y="916356"/>
                  </a:lnTo>
                  <a:lnTo>
                    <a:pt x="1040214" y="879101"/>
                  </a:lnTo>
                  <a:lnTo>
                    <a:pt x="1064036" y="839669"/>
                  </a:lnTo>
                  <a:lnTo>
                    <a:pt x="1084660" y="798233"/>
                  </a:lnTo>
                  <a:lnTo>
                    <a:pt x="1101916" y="754961"/>
                  </a:lnTo>
                  <a:lnTo>
                    <a:pt x="1115634" y="710024"/>
                  </a:lnTo>
                  <a:lnTo>
                    <a:pt x="1125644" y="663593"/>
                  </a:lnTo>
                  <a:lnTo>
                    <a:pt x="1131774" y="615837"/>
                  </a:lnTo>
                  <a:lnTo>
                    <a:pt x="1133856" y="566927"/>
                  </a:lnTo>
                  <a:lnTo>
                    <a:pt x="1131774" y="518018"/>
                  </a:lnTo>
                  <a:lnTo>
                    <a:pt x="1125644" y="470262"/>
                  </a:lnTo>
                  <a:lnTo>
                    <a:pt x="1115634" y="423831"/>
                  </a:lnTo>
                  <a:lnTo>
                    <a:pt x="1101916" y="378894"/>
                  </a:lnTo>
                  <a:lnTo>
                    <a:pt x="1084660" y="335622"/>
                  </a:lnTo>
                  <a:lnTo>
                    <a:pt x="1064036" y="294186"/>
                  </a:lnTo>
                  <a:lnTo>
                    <a:pt x="1040214" y="254754"/>
                  </a:lnTo>
                  <a:lnTo>
                    <a:pt x="1013365" y="217499"/>
                  </a:lnTo>
                  <a:lnTo>
                    <a:pt x="983658" y="182590"/>
                  </a:lnTo>
                  <a:lnTo>
                    <a:pt x="951265" y="150197"/>
                  </a:lnTo>
                  <a:lnTo>
                    <a:pt x="916356" y="120490"/>
                  </a:lnTo>
                  <a:lnTo>
                    <a:pt x="879101" y="93641"/>
                  </a:lnTo>
                  <a:lnTo>
                    <a:pt x="839669" y="69819"/>
                  </a:lnTo>
                  <a:lnTo>
                    <a:pt x="798233" y="49195"/>
                  </a:lnTo>
                  <a:lnTo>
                    <a:pt x="754961" y="31939"/>
                  </a:lnTo>
                  <a:lnTo>
                    <a:pt x="710024" y="18221"/>
                  </a:lnTo>
                  <a:lnTo>
                    <a:pt x="663593" y="8211"/>
                  </a:lnTo>
                  <a:lnTo>
                    <a:pt x="615837" y="2081"/>
                  </a:lnTo>
                  <a:lnTo>
                    <a:pt x="5669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 IMPONIBILE</a:t>
              </a:r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3C433B14-6B76-FA21-ACDA-4469038E6163}"/>
                </a:ext>
              </a:extLst>
            </p:cNvPr>
            <p:cNvSpPr/>
            <p:nvPr/>
          </p:nvSpPr>
          <p:spPr>
            <a:xfrm>
              <a:off x="2775204" y="4689347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6927"/>
                  </a:moveTo>
                  <a:lnTo>
                    <a:pt x="2081" y="518018"/>
                  </a:lnTo>
                  <a:lnTo>
                    <a:pt x="8211" y="470262"/>
                  </a:lnTo>
                  <a:lnTo>
                    <a:pt x="18221" y="423831"/>
                  </a:lnTo>
                  <a:lnTo>
                    <a:pt x="31939" y="378894"/>
                  </a:lnTo>
                  <a:lnTo>
                    <a:pt x="49195" y="335622"/>
                  </a:lnTo>
                  <a:lnTo>
                    <a:pt x="69819" y="294186"/>
                  </a:lnTo>
                  <a:lnTo>
                    <a:pt x="93641" y="254754"/>
                  </a:lnTo>
                  <a:lnTo>
                    <a:pt x="120490" y="217499"/>
                  </a:lnTo>
                  <a:lnTo>
                    <a:pt x="150197" y="182590"/>
                  </a:lnTo>
                  <a:lnTo>
                    <a:pt x="182590" y="150197"/>
                  </a:lnTo>
                  <a:lnTo>
                    <a:pt x="217499" y="120490"/>
                  </a:lnTo>
                  <a:lnTo>
                    <a:pt x="254754" y="93641"/>
                  </a:lnTo>
                  <a:lnTo>
                    <a:pt x="294186" y="69819"/>
                  </a:lnTo>
                  <a:lnTo>
                    <a:pt x="335622" y="49195"/>
                  </a:lnTo>
                  <a:lnTo>
                    <a:pt x="378894" y="31939"/>
                  </a:lnTo>
                  <a:lnTo>
                    <a:pt x="423831" y="18221"/>
                  </a:lnTo>
                  <a:lnTo>
                    <a:pt x="470262" y="8211"/>
                  </a:lnTo>
                  <a:lnTo>
                    <a:pt x="518018" y="2081"/>
                  </a:lnTo>
                  <a:lnTo>
                    <a:pt x="566928" y="0"/>
                  </a:lnTo>
                  <a:lnTo>
                    <a:pt x="615837" y="2081"/>
                  </a:lnTo>
                  <a:lnTo>
                    <a:pt x="663593" y="8211"/>
                  </a:lnTo>
                  <a:lnTo>
                    <a:pt x="710024" y="18221"/>
                  </a:lnTo>
                  <a:lnTo>
                    <a:pt x="754961" y="31939"/>
                  </a:lnTo>
                  <a:lnTo>
                    <a:pt x="798233" y="49195"/>
                  </a:lnTo>
                  <a:lnTo>
                    <a:pt x="839669" y="69819"/>
                  </a:lnTo>
                  <a:lnTo>
                    <a:pt x="879101" y="93641"/>
                  </a:lnTo>
                  <a:lnTo>
                    <a:pt x="916356" y="120490"/>
                  </a:lnTo>
                  <a:lnTo>
                    <a:pt x="951265" y="150197"/>
                  </a:lnTo>
                  <a:lnTo>
                    <a:pt x="983658" y="182590"/>
                  </a:lnTo>
                  <a:lnTo>
                    <a:pt x="1013365" y="217499"/>
                  </a:lnTo>
                  <a:lnTo>
                    <a:pt x="1040214" y="254754"/>
                  </a:lnTo>
                  <a:lnTo>
                    <a:pt x="1064036" y="294186"/>
                  </a:lnTo>
                  <a:lnTo>
                    <a:pt x="1084660" y="335622"/>
                  </a:lnTo>
                  <a:lnTo>
                    <a:pt x="1101916" y="378894"/>
                  </a:lnTo>
                  <a:lnTo>
                    <a:pt x="1115634" y="423831"/>
                  </a:lnTo>
                  <a:lnTo>
                    <a:pt x="1125644" y="470262"/>
                  </a:lnTo>
                  <a:lnTo>
                    <a:pt x="1131774" y="518018"/>
                  </a:lnTo>
                  <a:lnTo>
                    <a:pt x="1133856" y="566927"/>
                  </a:lnTo>
                  <a:lnTo>
                    <a:pt x="1131774" y="615837"/>
                  </a:lnTo>
                  <a:lnTo>
                    <a:pt x="1125644" y="663593"/>
                  </a:lnTo>
                  <a:lnTo>
                    <a:pt x="1115634" y="710024"/>
                  </a:lnTo>
                  <a:lnTo>
                    <a:pt x="1101916" y="754961"/>
                  </a:lnTo>
                  <a:lnTo>
                    <a:pt x="1084660" y="798233"/>
                  </a:lnTo>
                  <a:lnTo>
                    <a:pt x="1064036" y="839669"/>
                  </a:lnTo>
                  <a:lnTo>
                    <a:pt x="1040214" y="879101"/>
                  </a:lnTo>
                  <a:lnTo>
                    <a:pt x="1013365" y="916356"/>
                  </a:lnTo>
                  <a:lnTo>
                    <a:pt x="983658" y="951265"/>
                  </a:lnTo>
                  <a:lnTo>
                    <a:pt x="951265" y="983658"/>
                  </a:lnTo>
                  <a:lnTo>
                    <a:pt x="916356" y="1013365"/>
                  </a:lnTo>
                  <a:lnTo>
                    <a:pt x="879101" y="1040214"/>
                  </a:lnTo>
                  <a:lnTo>
                    <a:pt x="839669" y="1064036"/>
                  </a:lnTo>
                  <a:lnTo>
                    <a:pt x="798233" y="1084660"/>
                  </a:lnTo>
                  <a:lnTo>
                    <a:pt x="754961" y="1101916"/>
                  </a:lnTo>
                  <a:lnTo>
                    <a:pt x="710024" y="1115634"/>
                  </a:lnTo>
                  <a:lnTo>
                    <a:pt x="663593" y="1125644"/>
                  </a:lnTo>
                  <a:lnTo>
                    <a:pt x="615837" y="1131774"/>
                  </a:lnTo>
                  <a:lnTo>
                    <a:pt x="566928" y="1133855"/>
                  </a:lnTo>
                  <a:lnTo>
                    <a:pt x="518018" y="1131774"/>
                  </a:lnTo>
                  <a:lnTo>
                    <a:pt x="470262" y="1125644"/>
                  </a:lnTo>
                  <a:lnTo>
                    <a:pt x="423831" y="1115634"/>
                  </a:lnTo>
                  <a:lnTo>
                    <a:pt x="378894" y="1101916"/>
                  </a:lnTo>
                  <a:lnTo>
                    <a:pt x="335622" y="1084660"/>
                  </a:lnTo>
                  <a:lnTo>
                    <a:pt x="294186" y="1064036"/>
                  </a:lnTo>
                  <a:lnTo>
                    <a:pt x="254754" y="1040214"/>
                  </a:lnTo>
                  <a:lnTo>
                    <a:pt x="217499" y="1013365"/>
                  </a:lnTo>
                  <a:lnTo>
                    <a:pt x="182590" y="983658"/>
                  </a:lnTo>
                  <a:lnTo>
                    <a:pt x="150197" y="951265"/>
                  </a:lnTo>
                  <a:lnTo>
                    <a:pt x="120490" y="916356"/>
                  </a:lnTo>
                  <a:lnTo>
                    <a:pt x="93641" y="879101"/>
                  </a:lnTo>
                  <a:lnTo>
                    <a:pt x="69819" y="839669"/>
                  </a:lnTo>
                  <a:lnTo>
                    <a:pt x="49195" y="798233"/>
                  </a:lnTo>
                  <a:lnTo>
                    <a:pt x="31939" y="754961"/>
                  </a:lnTo>
                  <a:lnTo>
                    <a:pt x="18221" y="710024"/>
                  </a:lnTo>
                  <a:lnTo>
                    <a:pt x="8211" y="663593"/>
                  </a:lnTo>
                  <a:lnTo>
                    <a:pt x="2081" y="615837"/>
                  </a:lnTo>
                  <a:lnTo>
                    <a:pt x="0" y="566927"/>
                  </a:lnTo>
                  <a:close/>
                </a:path>
              </a:pathLst>
            </a:custGeom>
            <a:ln w="12700">
              <a:solidFill>
                <a:srgbClr val="5772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19">
            <a:extLst>
              <a:ext uri="{FF2B5EF4-FFF2-40B4-BE49-F238E27FC236}">
                <a16:creationId xmlns:a16="http://schemas.microsoft.com/office/drawing/2014/main" id="{9B04579C-C7D0-55A0-2571-429A5BCEA280}"/>
              </a:ext>
            </a:extLst>
          </p:cNvPr>
          <p:cNvSpPr/>
          <p:nvPr/>
        </p:nvSpPr>
        <p:spPr>
          <a:xfrm>
            <a:off x="2358723" y="1742571"/>
            <a:ext cx="1549916" cy="1385780"/>
          </a:xfrm>
          <a:custGeom>
            <a:avLst/>
            <a:gdLst/>
            <a:ahLst/>
            <a:cxnLst/>
            <a:rect l="l" t="t" r="r" b="b"/>
            <a:pathLst>
              <a:path w="1134110" h="1134110">
                <a:moveTo>
                  <a:pt x="566928" y="0"/>
                </a:moveTo>
                <a:lnTo>
                  <a:pt x="518018" y="2081"/>
                </a:lnTo>
                <a:lnTo>
                  <a:pt x="470262" y="8211"/>
                </a:lnTo>
                <a:lnTo>
                  <a:pt x="423831" y="18221"/>
                </a:lnTo>
                <a:lnTo>
                  <a:pt x="378894" y="31939"/>
                </a:lnTo>
                <a:lnTo>
                  <a:pt x="335622" y="49195"/>
                </a:lnTo>
                <a:lnTo>
                  <a:pt x="294186" y="69819"/>
                </a:lnTo>
                <a:lnTo>
                  <a:pt x="254754" y="93641"/>
                </a:lnTo>
                <a:lnTo>
                  <a:pt x="217499" y="120490"/>
                </a:lnTo>
                <a:lnTo>
                  <a:pt x="182590" y="150197"/>
                </a:lnTo>
                <a:lnTo>
                  <a:pt x="150197" y="182590"/>
                </a:lnTo>
                <a:lnTo>
                  <a:pt x="120490" y="217499"/>
                </a:lnTo>
                <a:lnTo>
                  <a:pt x="93641" y="254754"/>
                </a:lnTo>
                <a:lnTo>
                  <a:pt x="69819" y="294186"/>
                </a:lnTo>
                <a:lnTo>
                  <a:pt x="49195" y="335622"/>
                </a:lnTo>
                <a:lnTo>
                  <a:pt x="31939" y="378894"/>
                </a:lnTo>
                <a:lnTo>
                  <a:pt x="18221" y="423831"/>
                </a:lnTo>
                <a:lnTo>
                  <a:pt x="8211" y="470262"/>
                </a:lnTo>
                <a:lnTo>
                  <a:pt x="2081" y="518018"/>
                </a:lnTo>
                <a:lnTo>
                  <a:pt x="0" y="566927"/>
                </a:lnTo>
                <a:lnTo>
                  <a:pt x="2081" y="615837"/>
                </a:lnTo>
                <a:lnTo>
                  <a:pt x="8211" y="663593"/>
                </a:lnTo>
                <a:lnTo>
                  <a:pt x="18221" y="710024"/>
                </a:lnTo>
                <a:lnTo>
                  <a:pt x="31939" y="754961"/>
                </a:lnTo>
                <a:lnTo>
                  <a:pt x="49195" y="798233"/>
                </a:lnTo>
                <a:lnTo>
                  <a:pt x="69819" y="839669"/>
                </a:lnTo>
                <a:lnTo>
                  <a:pt x="93641" y="879101"/>
                </a:lnTo>
                <a:lnTo>
                  <a:pt x="120490" y="916356"/>
                </a:lnTo>
                <a:lnTo>
                  <a:pt x="150197" y="951265"/>
                </a:lnTo>
                <a:lnTo>
                  <a:pt x="182590" y="983658"/>
                </a:lnTo>
                <a:lnTo>
                  <a:pt x="217499" y="1013365"/>
                </a:lnTo>
                <a:lnTo>
                  <a:pt x="254754" y="1040214"/>
                </a:lnTo>
                <a:lnTo>
                  <a:pt x="294186" y="1064036"/>
                </a:lnTo>
                <a:lnTo>
                  <a:pt x="335622" y="1084660"/>
                </a:lnTo>
                <a:lnTo>
                  <a:pt x="378894" y="1101916"/>
                </a:lnTo>
                <a:lnTo>
                  <a:pt x="423831" y="1115634"/>
                </a:lnTo>
                <a:lnTo>
                  <a:pt x="470262" y="1125644"/>
                </a:lnTo>
                <a:lnTo>
                  <a:pt x="518018" y="1131774"/>
                </a:lnTo>
                <a:lnTo>
                  <a:pt x="566928" y="1133855"/>
                </a:lnTo>
                <a:lnTo>
                  <a:pt x="615837" y="1131774"/>
                </a:lnTo>
                <a:lnTo>
                  <a:pt x="663593" y="1125644"/>
                </a:lnTo>
                <a:lnTo>
                  <a:pt x="710024" y="1115634"/>
                </a:lnTo>
                <a:lnTo>
                  <a:pt x="754961" y="1101916"/>
                </a:lnTo>
                <a:lnTo>
                  <a:pt x="798233" y="1084660"/>
                </a:lnTo>
                <a:lnTo>
                  <a:pt x="839669" y="1064036"/>
                </a:lnTo>
                <a:lnTo>
                  <a:pt x="879101" y="1040214"/>
                </a:lnTo>
                <a:lnTo>
                  <a:pt x="916356" y="1013365"/>
                </a:lnTo>
                <a:lnTo>
                  <a:pt x="951265" y="983658"/>
                </a:lnTo>
                <a:lnTo>
                  <a:pt x="983658" y="951265"/>
                </a:lnTo>
                <a:lnTo>
                  <a:pt x="1013365" y="916356"/>
                </a:lnTo>
                <a:lnTo>
                  <a:pt x="1040214" y="879101"/>
                </a:lnTo>
                <a:lnTo>
                  <a:pt x="1064036" y="839669"/>
                </a:lnTo>
                <a:lnTo>
                  <a:pt x="1084660" y="798233"/>
                </a:lnTo>
                <a:lnTo>
                  <a:pt x="1101916" y="754961"/>
                </a:lnTo>
                <a:lnTo>
                  <a:pt x="1115634" y="710024"/>
                </a:lnTo>
                <a:lnTo>
                  <a:pt x="1125644" y="663593"/>
                </a:lnTo>
                <a:lnTo>
                  <a:pt x="1131774" y="615837"/>
                </a:lnTo>
                <a:lnTo>
                  <a:pt x="1133856" y="566927"/>
                </a:lnTo>
                <a:lnTo>
                  <a:pt x="1131774" y="518018"/>
                </a:lnTo>
                <a:lnTo>
                  <a:pt x="1125644" y="470262"/>
                </a:lnTo>
                <a:lnTo>
                  <a:pt x="1115634" y="423831"/>
                </a:lnTo>
                <a:lnTo>
                  <a:pt x="1101916" y="378894"/>
                </a:lnTo>
                <a:lnTo>
                  <a:pt x="1084660" y="335622"/>
                </a:lnTo>
                <a:lnTo>
                  <a:pt x="1064036" y="294186"/>
                </a:lnTo>
                <a:lnTo>
                  <a:pt x="1040214" y="254754"/>
                </a:lnTo>
                <a:lnTo>
                  <a:pt x="1013365" y="217499"/>
                </a:lnTo>
                <a:lnTo>
                  <a:pt x="983658" y="182590"/>
                </a:lnTo>
                <a:lnTo>
                  <a:pt x="951265" y="150197"/>
                </a:lnTo>
                <a:lnTo>
                  <a:pt x="916356" y="120490"/>
                </a:lnTo>
                <a:lnTo>
                  <a:pt x="879101" y="93641"/>
                </a:lnTo>
                <a:lnTo>
                  <a:pt x="839669" y="69819"/>
                </a:lnTo>
                <a:lnTo>
                  <a:pt x="798233" y="49195"/>
                </a:lnTo>
                <a:lnTo>
                  <a:pt x="754961" y="31939"/>
                </a:lnTo>
                <a:lnTo>
                  <a:pt x="710024" y="18221"/>
                </a:lnTo>
                <a:lnTo>
                  <a:pt x="663593" y="8211"/>
                </a:lnTo>
                <a:lnTo>
                  <a:pt x="615837" y="2081"/>
                </a:lnTo>
                <a:lnTo>
                  <a:pt x="56692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577299"/>
            </a:solidFill>
          </a:ln>
        </p:spPr>
        <p:txBody>
          <a:bodyPr wrap="square" lIns="0" tIns="0" rIns="0" bIns="0" rtlCol="0"/>
          <a:lstStyle/>
          <a:p>
            <a:endParaRPr lang="it-IT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CREDITO</a:t>
            </a:r>
          </a:p>
          <a:p>
            <a:pPr algn="ctr"/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IMPOSTA</a:t>
            </a:r>
            <a:endParaRPr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8B85FB9-1091-7A91-D91E-B2C281649814}"/>
              </a:ext>
            </a:extLst>
          </p:cNvPr>
          <p:cNvSpPr txBox="1"/>
          <p:nvPr/>
        </p:nvSpPr>
        <p:spPr>
          <a:xfrm>
            <a:off x="3968504" y="5595284"/>
            <a:ext cx="4203730" cy="8617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L’IVIE è parametrata ai mesi di possesso: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dismissione in corso d’anno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acquisto in corso d’anno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E051B25-BEF6-88D8-712B-386BBF78B66A}"/>
              </a:ext>
            </a:extLst>
          </p:cNvPr>
          <p:cNvSpPr txBox="1"/>
          <p:nvPr/>
        </p:nvSpPr>
        <p:spPr>
          <a:xfrm>
            <a:off x="4635060" y="3174805"/>
            <a:ext cx="4203730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Per l’IVIE sono previsti differenti criteri ai fini dell’individuazione delle basi imponibili (Circ. Ade n. 28/2012):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Paesi UE e SEE (Circ. 28/2012 - Tab. 1 col. 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Paesi extra – UE </a:t>
            </a:r>
            <a:r>
              <a:rPr lang="it-IT" sz="1600" b="1" dirty="0">
                <a:solidFill>
                  <a:srgbClr val="C00000"/>
                </a:solidFill>
              </a:rPr>
              <a:t>(UK!)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esenzione per immobili con valore complessivo non superiore a circa 18.860</a:t>
            </a:r>
            <a:r>
              <a:rPr lang="it-IT" sz="1600" b="1" dirty="0">
                <a:solidFill>
                  <a:srgbClr val="C00000"/>
                </a:solidFill>
              </a:rPr>
              <a:t> </a:t>
            </a:r>
            <a:r>
              <a:rPr lang="it-IT" sz="1600" dirty="0"/>
              <a:t>euro </a:t>
            </a:r>
            <a:r>
              <a:rPr lang="it-IT" sz="1600" b="1" dirty="0">
                <a:solidFill>
                  <a:srgbClr val="C00000"/>
                </a:solidFill>
              </a:rPr>
              <a:t>(!)</a:t>
            </a:r>
            <a:endParaRPr lang="it-IT" sz="16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4891590-0600-4DCF-AA6E-E99394FF3A33}"/>
              </a:ext>
            </a:extLst>
          </p:cNvPr>
          <p:cNvSpPr txBox="1"/>
          <p:nvPr/>
        </p:nvSpPr>
        <p:spPr>
          <a:xfrm>
            <a:off x="4016552" y="1598249"/>
            <a:ext cx="5024323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Dall’IVIE si detraggono le imposte pagate all’estero: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Paesi UE e SEE (Circ. 28/2012 - Tab. 1 col. 3) + art. 165 Tuir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Paesi extra – UE (Circ. 28/2012 pag. 12 solo esemplificativa</a:t>
            </a:r>
            <a:r>
              <a:rPr lang="it-IT" sz="1600" b="1" dirty="0">
                <a:solidFill>
                  <a:srgbClr val="C00000"/>
                </a:solidFill>
              </a:rPr>
              <a:t>!</a:t>
            </a:r>
            <a:r>
              <a:rPr lang="it-IT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104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341412" y="848350"/>
            <a:ext cx="871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si liquida la «nuova» IVIE?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(aspetti pratici)</a:t>
            </a:r>
          </a:p>
        </p:txBody>
      </p:sp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71943483-BC88-DCD5-F2FA-16F8A06D5EE6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SULL’IVIE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D4355D-C1A9-7DCB-0DD2-4673A923ACEB}"/>
              </a:ext>
            </a:extLst>
          </p:cNvPr>
          <p:cNvSpPr/>
          <p:nvPr/>
        </p:nvSpPr>
        <p:spPr>
          <a:xfrm>
            <a:off x="2107532" y="1747618"/>
            <a:ext cx="5276088" cy="7078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4198E05-7F65-4928-3B7B-6CABFACA832C}"/>
              </a:ext>
            </a:extLst>
          </p:cNvPr>
          <p:cNvCxnSpPr>
            <a:cxnSpLocks/>
          </p:cNvCxnSpPr>
          <p:nvPr/>
        </p:nvCxnSpPr>
        <p:spPr>
          <a:xfrm>
            <a:off x="4649564" y="2463167"/>
            <a:ext cx="0" cy="392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B99FF506-15FA-2B65-D002-0EBA30B01F52}"/>
              </a:ext>
            </a:extLst>
          </p:cNvPr>
          <p:cNvSpPr/>
          <p:nvPr/>
        </p:nvSpPr>
        <p:spPr>
          <a:xfrm>
            <a:off x="740686" y="3540729"/>
            <a:ext cx="2689567" cy="4410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76FA815-5A97-ED76-162B-AB640AB881FC}"/>
              </a:ext>
            </a:extLst>
          </p:cNvPr>
          <p:cNvSpPr/>
          <p:nvPr/>
        </p:nvSpPr>
        <p:spPr>
          <a:xfrm>
            <a:off x="5971440" y="3526615"/>
            <a:ext cx="2795106" cy="5099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576BA71-4A0F-97A1-90D2-2D6F7BD5B7EA}"/>
              </a:ext>
            </a:extLst>
          </p:cNvPr>
          <p:cNvCxnSpPr>
            <a:cxnSpLocks/>
          </p:cNvCxnSpPr>
          <p:nvPr/>
        </p:nvCxnSpPr>
        <p:spPr>
          <a:xfrm>
            <a:off x="2107532" y="2844988"/>
            <a:ext cx="5276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526025-A29C-B395-022C-548D891EBF27}"/>
              </a:ext>
            </a:extLst>
          </p:cNvPr>
          <p:cNvSpPr txBox="1"/>
          <p:nvPr/>
        </p:nvSpPr>
        <p:spPr>
          <a:xfrm>
            <a:off x="2277421" y="1974839"/>
            <a:ext cx="515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Dipende dal tipo di detenzione…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CE916B-2562-C908-0EEB-A272FEDDA422}"/>
              </a:ext>
            </a:extLst>
          </p:cNvPr>
          <p:cNvSpPr txBox="1"/>
          <p:nvPr/>
        </p:nvSpPr>
        <p:spPr>
          <a:xfrm>
            <a:off x="644134" y="3592359"/>
            <a:ext cx="2826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46F514A-7BAE-4420-E40E-8CB22ECA3E0A}"/>
              </a:ext>
            </a:extLst>
          </p:cNvPr>
          <p:cNvSpPr txBox="1"/>
          <p:nvPr/>
        </p:nvSpPr>
        <p:spPr>
          <a:xfrm>
            <a:off x="5930662" y="3569535"/>
            <a:ext cx="301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FIDUCIARIA</a:t>
            </a:r>
            <a:endParaRPr lang="it-IT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1D2971B-D020-96D3-2233-7DBBF2CEEDBE}"/>
              </a:ext>
            </a:extLst>
          </p:cNvPr>
          <p:cNvCxnSpPr/>
          <p:nvPr/>
        </p:nvCxnSpPr>
        <p:spPr>
          <a:xfrm>
            <a:off x="2107532" y="2844988"/>
            <a:ext cx="0" cy="681627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FA450DA-A570-494B-339C-257BF4627F31}"/>
              </a:ext>
            </a:extLst>
          </p:cNvPr>
          <p:cNvCxnSpPr/>
          <p:nvPr/>
        </p:nvCxnSpPr>
        <p:spPr>
          <a:xfrm>
            <a:off x="7383620" y="2844988"/>
            <a:ext cx="0" cy="681627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F48BCD97-2545-EC12-0279-849F5FF7CD7B}"/>
              </a:ext>
            </a:extLst>
          </p:cNvPr>
          <p:cNvSpPr/>
          <p:nvPr/>
        </p:nvSpPr>
        <p:spPr>
          <a:xfrm>
            <a:off x="740686" y="4604176"/>
            <a:ext cx="2826313" cy="13224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7183D8-A40F-6757-0DA6-1C83C7A27574}"/>
              </a:ext>
            </a:extLst>
          </p:cNvPr>
          <p:cNvSpPr txBox="1"/>
          <p:nvPr/>
        </p:nvSpPr>
        <p:spPr>
          <a:xfrm>
            <a:off x="694373" y="4660247"/>
            <a:ext cx="301576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RW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</a:rPr>
              <a:t>(!)</a:t>
            </a:r>
            <a:r>
              <a:rPr lang="it-IT" sz="1600" dirty="0"/>
              <a:t> Attenzione alle «false» semplificazioni</a:t>
            </a:r>
          </a:p>
          <a:p>
            <a:pPr algn="ctr"/>
            <a:r>
              <a:rPr lang="it-IT" sz="1200" dirty="0"/>
              <a:t>(art. 7- quater, co. 23, del D.L.  n. 193/2016)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534C11C-4C80-3D50-BFBE-6D6512894728}"/>
              </a:ext>
            </a:extLst>
          </p:cNvPr>
          <p:cNvCxnSpPr>
            <a:cxnSpLocks/>
          </p:cNvCxnSpPr>
          <p:nvPr/>
        </p:nvCxnSpPr>
        <p:spPr>
          <a:xfrm>
            <a:off x="2107532" y="4058339"/>
            <a:ext cx="0" cy="545838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>
            <a:extLst>
              <a:ext uri="{FF2B5EF4-FFF2-40B4-BE49-F238E27FC236}">
                <a16:creationId xmlns:a16="http://schemas.microsoft.com/office/drawing/2014/main" id="{FB23043A-6DF0-73ED-D88C-534F795D4455}"/>
              </a:ext>
            </a:extLst>
          </p:cNvPr>
          <p:cNvSpPr/>
          <p:nvPr/>
        </p:nvSpPr>
        <p:spPr>
          <a:xfrm>
            <a:off x="5971440" y="4602137"/>
            <a:ext cx="2826315" cy="13224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E1B109-6D49-4B81-A4BB-AC780D35B083}"/>
              </a:ext>
            </a:extLst>
          </p:cNvPr>
          <p:cNvSpPr txBox="1"/>
          <p:nvPr/>
        </p:nvSpPr>
        <p:spPr>
          <a:xfrm>
            <a:off x="5971440" y="4637715"/>
            <a:ext cx="282631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Adempie la Fiduciaria </a:t>
            </a:r>
            <a:r>
              <a:rPr lang="it-IT" sz="1600" dirty="0"/>
              <a:t>previo ottenimento della provvista</a:t>
            </a:r>
          </a:p>
          <a:p>
            <a:pPr algn="ctr"/>
            <a:r>
              <a:rPr lang="it-IT" sz="1200" dirty="0"/>
              <a:t>(</a:t>
            </a:r>
            <a:r>
              <a:rPr lang="it-IT" sz="1200" dirty="0" err="1"/>
              <a:t>Provv</a:t>
            </a:r>
            <a:r>
              <a:rPr lang="it-IT" sz="1200" dirty="0"/>
              <a:t>. Ade 05.06.2012 pag. 9)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83E0277-76B3-E1FE-44FE-3ADFED2EC0FE}"/>
              </a:ext>
            </a:extLst>
          </p:cNvPr>
          <p:cNvCxnSpPr>
            <a:cxnSpLocks/>
          </p:cNvCxnSpPr>
          <p:nvPr/>
        </p:nvCxnSpPr>
        <p:spPr>
          <a:xfrm flipH="1">
            <a:off x="7383620" y="4080115"/>
            <a:ext cx="979" cy="509948"/>
          </a:xfrm>
          <a:prstGeom prst="straightConnector1">
            <a:avLst/>
          </a:prstGeom>
          <a:ln w="28575">
            <a:solidFill>
              <a:srgbClr val="11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0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DFA35-C2C0-43B3-BA69-BFC1DDAFDA4A}"/>
              </a:ext>
            </a:extLst>
          </p:cNvPr>
          <p:cNvSpPr txBox="1"/>
          <p:nvPr/>
        </p:nvSpPr>
        <p:spPr>
          <a:xfrm>
            <a:off x="103125" y="1551342"/>
            <a:ext cx="862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8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D39BE6-E4C0-DEE5-2EE9-4D87D799635B}"/>
              </a:ext>
            </a:extLst>
          </p:cNvPr>
          <p:cNvSpPr txBox="1"/>
          <p:nvPr/>
        </p:nvSpPr>
        <p:spPr>
          <a:xfrm>
            <a:off x="185187" y="1296743"/>
            <a:ext cx="87422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 di bilancio per l’anno 2024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1, co. 91, L. n. 213/2023)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previsto un’aliquota «maggiorata» IVAFE</a:t>
            </a:r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2 per mille al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per mille </a:t>
            </a:r>
          </a:p>
          <a:p>
            <a:pPr algn="ctr"/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per i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prodotti finanziari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detenuti in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Paesi BL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individuati dal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D.M. 04.05.1999</a:t>
            </a:r>
          </a:p>
          <a:p>
            <a:pPr algn="just"/>
            <a:endParaRPr lang="it-IT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nuovo co. 20-</a:t>
            </a:r>
            <a:r>
              <a:rPr lang="it-IT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all’art. 19 D.L. n. 201/2011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 a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carattere speciale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it-IT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deterrente per investimenti BL 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b="0" i="0" u="none" strike="noStrike" baseline="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dirty="0">
              <a:solidFill>
                <a:srgbClr val="E406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con due angoli in diagonale arrotondati 4">
            <a:extLst>
              <a:ext uri="{FF2B5EF4-FFF2-40B4-BE49-F238E27FC236}">
                <a16:creationId xmlns:a16="http://schemas.microsoft.com/office/drawing/2014/main" id="{E55F903B-A4AD-55B0-034D-7A6CD1995814}"/>
              </a:ext>
            </a:extLst>
          </p:cNvPr>
          <p:cNvSpPr/>
          <p:nvPr/>
        </p:nvSpPr>
        <p:spPr>
          <a:xfrm>
            <a:off x="1111309" y="106741"/>
            <a:ext cx="7816123" cy="719297"/>
          </a:xfrm>
          <a:prstGeom prst="round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Reckless Neue Book" charset="0"/>
              </a:rPr>
              <a:t>LE NOVITA’ SULL’IVAFE</a:t>
            </a:r>
          </a:p>
        </p:txBody>
      </p:sp>
    </p:spTree>
    <p:extLst>
      <p:ext uri="{BB962C8B-B14F-4D97-AF65-F5344CB8AC3E}">
        <p14:creationId xmlns:p14="http://schemas.microsoft.com/office/powerpoint/2010/main" val="39629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6f7b4-37d5-40e9-a42e-57605b9f0091" xsi:nil="true"/>
    <lcf76f155ced4ddcb4097134ff3c332f xmlns="275ea271-294d-42dc-96e8-2ebab41c2b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68B7AE261EF7946AE57BEBEAC786006" ma:contentTypeVersion="20" ma:contentTypeDescription="Creare un nuovo documento." ma:contentTypeScope="" ma:versionID="687b8d5e10cd988f5b7ef430faa50f10">
  <xsd:schema xmlns:xsd="http://www.w3.org/2001/XMLSchema" xmlns:xs="http://www.w3.org/2001/XMLSchema" xmlns:p="http://schemas.microsoft.com/office/2006/metadata/properties" xmlns:ns2="275ea271-294d-42dc-96e8-2ebab41c2b97" xmlns:ns3="95b6f7b4-37d5-40e9-a42e-57605b9f0091" targetNamespace="http://schemas.microsoft.com/office/2006/metadata/properties" ma:root="true" ma:fieldsID="b18858f113a454976dbc3efc915d0285" ns2:_="" ns3:_="">
    <xsd:import namespace="275ea271-294d-42dc-96e8-2ebab41c2b97"/>
    <xsd:import namespace="95b6f7b4-37d5-40e9-a42e-57605b9f0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a271-294d-42dc-96e8-2ebab41c2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17681b93-d1a1-40db-afc2-c991a1d3b5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f7b4-37d5-40e9-a42e-57605b9f009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5e8f64b-6cec-4be7-bc46-c8e8651fb23c}" ma:internalName="TaxCatchAll" ma:showField="CatchAllData" ma:web="95b6f7b4-37d5-40e9-a42e-57605b9f0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3B0219-D774-4001-9678-B3AAA2A1A40F}">
  <ds:schemaRefs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95b6f7b4-37d5-40e9-a42e-57605b9f0091"/>
    <ds:schemaRef ds:uri="http://schemas.microsoft.com/office/2006/metadata/properties"/>
    <ds:schemaRef ds:uri="http://schemas.microsoft.com/office/infopath/2007/PartnerControls"/>
    <ds:schemaRef ds:uri="275ea271-294d-42dc-96e8-2ebab41c2b9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1998E5-F606-4B0E-996B-72317251B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a271-294d-42dc-96e8-2ebab41c2b97"/>
    <ds:schemaRef ds:uri="95b6f7b4-37d5-40e9-a42e-57605b9f0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610A4B-303B-419F-A3E6-1D2D8289D0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8495</TotalTime>
  <Words>1278</Words>
  <Application>Microsoft Office PowerPoint</Application>
  <PresentationFormat>Presentazione su schermo (4:3)</PresentationFormat>
  <Paragraphs>199</Paragraphs>
  <Slides>14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Inter</vt:lpstr>
      <vt:lpstr>Reckless Neue Book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Mariapia Terracciano</cp:lastModifiedBy>
  <cp:revision>104</cp:revision>
  <cp:lastPrinted>2023-06-22T15:37:58Z</cp:lastPrinted>
  <dcterms:created xsi:type="dcterms:W3CDTF">2022-02-25T11:19:28Z</dcterms:created>
  <dcterms:modified xsi:type="dcterms:W3CDTF">2024-01-29T16:21:40Z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0x010100968B7AE261EF7946AE57BEBEAC786006</vt:lpwstr>
  </property>
  <property fmtid="{D5CDD505-2E9C-101B-9397-08002B2CF9AE}" pid="3" name="MediaServiceImageTags">
    <vt:lpwstr/>
  </property>
</Properties>
</file>