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sldIdLst>
    <p:sldId id="296" r:id="rId2"/>
    <p:sldId id="297" r:id="rId3"/>
    <p:sldId id="299" r:id="rId4"/>
    <p:sldId id="305" r:id="rId5"/>
    <p:sldId id="325" r:id="rId6"/>
    <p:sldId id="323" r:id="rId7"/>
    <p:sldId id="326" r:id="rId8"/>
    <p:sldId id="324" r:id="rId9"/>
    <p:sldId id="328" r:id="rId10"/>
    <p:sldId id="298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76"/>
    <a:srgbClr val="485156"/>
    <a:srgbClr val="0067B2"/>
    <a:srgbClr val="329524"/>
    <a:srgbClr val="66B65A"/>
    <a:srgbClr val="E737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64"/>
    <p:restoredTop sz="95602"/>
  </p:normalViewPr>
  <p:slideViewPr>
    <p:cSldViewPr snapToGrid="0" snapToObjects="1">
      <p:cViewPr varScale="1">
        <p:scale>
          <a:sx n="107" d="100"/>
          <a:sy n="107" d="100"/>
        </p:scale>
        <p:origin x="5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CE811-1AE2-184E-BAAE-E48E4DE60E50}" type="datetimeFigureOut">
              <a:rPr lang="it-IT" smtClean="0"/>
              <a:t>03/12/24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AB920-A299-3641-B240-F2D006D11361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6635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AB920-A299-3641-B240-F2D006D11361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4909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AB920-A299-3641-B240-F2D006D11361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7849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AB920-A299-3641-B240-F2D006D11361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0474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377FA-FF4C-07FA-71D6-018D21F27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21C17B2-2D17-CE00-C09B-4859D40303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8F89347-B21C-1C57-AF66-F59336C6CF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659780D-93DD-C0D0-CB7F-BEED578E5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AB920-A299-3641-B240-F2D006D11361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7441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26E25-B033-0E84-99D2-139CEED24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F4D6AFC-8A18-7924-82AE-EA2A96673D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5D756E7-EFAF-3D02-5F95-BA598A7ACB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B4A13B-7602-10EF-2610-912DB653CA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AB920-A299-3641-B240-F2D006D11361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004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199" y="4752288"/>
            <a:ext cx="1811215" cy="365125"/>
          </a:xfrm>
        </p:spPr>
        <p:txBody>
          <a:bodyPr/>
          <a:lstStyle/>
          <a:p>
            <a:fld id="{3C7AAFB9-5689-634D-B3B0-7820D17F81AE}" type="datetime4">
              <a:rPr lang="it-IT" smtClean="0"/>
              <a:t>3 dicembre 2024</a:t>
            </a:fld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38200" y="740779"/>
            <a:ext cx="3637547" cy="2185422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200"/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38200" y="3039860"/>
            <a:ext cx="3637547" cy="1323796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953947" y="4676175"/>
            <a:ext cx="1592484" cy="0"/>
          </a:xfrm>
          <a:prstGeom prst="line">
            <a:avLst/>
          </a:prstGeom>
          <a:ln w="22225">
            <a:solidFill>
              <a:srgbClr val="006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5072" y="5409792"/>
            <a:ext cx="3608428" cy="605552"/>
          </a:xfrm>
          <a:prstGeom prst="rect">
            <a:avLst/>
          </a:prstGeom>
        </p:spPr>
      </p:pic>
      <p:sp>
        <p:nvSpPr>
          <p:cNvPr id="10" name="Segnaposto immagine 9"/>
          <p:cNvSpPr>
            <a:spLocks noGrp="1"/>
          </p:cNvSpPr>
          <p:nvPr>
            <p:ph type="pic" sz="quarter" idx="11"/>
          </p:nvPr>
        </p:nvSpPr>
        <p:spPr>
          <a:xfrm>
            <a:off x="5086752" y="-2377333"/>
            <a:ext cx="9701906" cy="8191501"/>
          </a:xfrm>
          <a:prstGeom prst="roundRect">
            <a:avLst>
              <a:gd name="adj" fmla="val 23400"/>
            </a:avLst>
          </a:prstGeo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136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immagine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760506"/>
            <a:ext cx="2445148" cy="400844"/>
          </a:xfrm>
          <a:prstGeom prst="rect">
            <a:avLst/>
          </a:prstGeom>
        </p:spPr>
      </p:pic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2FF3E4-7469-064C-87B1-4DDCF10F101A}" type="datetime4">
              <a:rPr lang="it-IT" smtClean="0"/>
              <a:t>3 dicembre 2024</a:t>
            </a:fld>
            <a:endParaRPr lang="it-IT" dirty="0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- </a:t>
            </a:r>
            <a:fld id="{EF27B684-AB0A-C348-9E90-76060FAE1E6C}" type="slidenum">
              <a:rPr lang="it-IT" smtClean="0"/>
              <a:pPr/>
              <a:t>‹#›</a:t>
            </a:fld>
            <a:r>
              <a:rPr lang="it-IT" dirty="0"/>
              <a:t> -</a:t>
            </a:r>
          </a:p>
        </p:txBody>
      </p:sp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4654193" y="5691883"/>
            <a:ext cx="6699605" cy="544052"/>
          </a:xfrm>
        </p:spPr>
        <p:txBody>
          <a:bodyPr anchor="ctr">
            <a:normAutofit/>
          </a:bodyPr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41970" y="6435147"/>
            <a:ext cx="1299600" cy="2180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7752" y="1261238"/>
            <a:ext cx="4429428" cy="1111745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3200"/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577753" y="2507739"/>
            <a:ext cx="4429426" cy="178005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4996223" y="4432458"/>
            <a:ext cx="1592484" cy="0"/>
          </a:xfrm>
          <a:prstGeom prst="line">
            <a:avLst/>
          </a:prstGeom>
          <a:ln w="22225">
            <a:solidFill>
              <a:srgbClr val="006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2470" y="4883503"/>
            <a:ext cx="2365530" cy="396974"/>
          </a:xfrm>
          <a:prstGeom prst="rect">
            <a:avLst/>
          </a:prstGeom>
        </p:spPr>
      </p:pic>
      <p:sp>
        <p:nvSpPr>
          <p:cNvPr id="5" name="Segnaposto contenuto 4"/>
          <p:cNvSpPr>
            <a:spLocks noGrp="1"/>
          </p:cNvSpPr>
          <p:nvPr>
            <p:ph sz="quarter" idx="10" hasCustomPrompt="1"/>
          </p:nvPr>
        </p:nvSpPr>
        <p:spPr>
          <a:xfrm>
            <a:off x="1066779" y="5580404"/>
            <a:ext cx="10058442" cy="890777"/>
          </a:xfrm>
        </p:spPr>
        <p:txBody>
          <a:bodyPr>
            <a:noAutofit/>
          </a:bodyPr>
          <a:lstStyle>
            <a:lvl1pPr marL="0" indent="0" algn="ctr">
              <a:buNone/>
              <a:defRPr sz="700"/>
            </a:lvl1pPr>
          </a:lstStyle>
          <a:p>
            <a:pPr lvl="0"/>
            <a:r>
              <a:rPr lang="it-IT" dirty="0"/>
              <a:t>Il presente documento (di seguito, il “Documento”) è stato redatto da AM ADVISOR </a:t>
            </a:r>
            <a:r>
              <a:rPr lang="it-IT" dirty="0" err="1"/>
              <a:t>Srl</a:t>
            </a:r>
            <a:r>
              <a:rPr lang="it-IT" dirty="0"/>
              <a:t> (la "Società») unicamente a scopo informativo; esso è prodotto in un numero limitato di copie ed è strettamente riservato al suo destinatario: per questo  motivo le informazioni contenute nel Documento sono confidenziali e non dovranno mai essere, in tutto o in parte, divulgate a terzi, né copiate, distribuite, trasmesse o riprodotte.</a:t>
            </a:r>
          </a:p>
          <a:p>
            <a:pPr lvl="0"/>
            <a:r>
              <a:rPr lang="it-IT" dirty="0"/>
              <a:t>La Società, i rispettivi esponenti aziendali, dipendenti, nonché consulenti, non rilasciano alcuna dichiarazione, non prestano alcuna garanzia, non assumono alcun obbligo, espresso o tacito, né assumono alcuna responsabilità in merito  all’accuratezza, sufficienza, completezza e aggiornamento delle informazioni contenute nel Documento né in merito ad eventuali errori, omissioni, inesattezze o negligenze nello stesso contenuti.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17242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20000"/>
              </a:lnSpc>
              <a:buNone/>
              <a:defRPr/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2C79-E8BF-034B-812F-D0F2AB1AB786}" type="datetime4">
              <a:rPr lang="it-IT" smtClean="0"/>
              <a:t>3 dicembre 2024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it-IT" dirty="0"/>
              <a:t>- </a:t>
            </a:r>
            <a:fld id="{EF27B684-AB0A-C348-9E90-76060FAE1E6C}" type="slidenum">
              <a:rPr lang="it-IT" smtClean="0"/>
              <a:pPr/>
              <a:t>‹#›</a:t>
            </a:fld>
            <a:r>
              <a:rPr lang="it-IT" dirty="0"/>
              <a:t> -</a:t>
            </a:r>
          </a:p>
        </p:txBody>
      </p:sp>
      <p:cxnSp>
        <p:nvCxnSpPr>
          <p:cNvPr id="9" name="Connettore 1 8"/>
          <p:cNvCxnSpPr/>
          <p:nvPr userDrawn="1"/>
        </p:nvCxnSpPr>
        <p:spPr>
          <a:xfrm>
            <a:off x="918627" y="6269565"/>
            <a:ext cx="10331965" cy="0"/>
          </a:xfrm>
          <a:prstGeom prst="line">
            <a:avLst/>
          </a:prstGeom>
          <a:ln w="22225">
            <a:solidFill>
              <a:srgbClr val="006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43527" y="6436634"/>
            <a:ext cx="1293899" cy="21713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7999" y="726609"/>
            <a:ext cx="602593" cy="602593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864000" y="176400"/>
            <a:ext cx="9601658" cy="3698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0067B2"/>
                </a:solidFill>
              </a:defRPr>
            </a:lvl1pPr>
            <a:lvl2pPr marL="457200" indent="0">
              <a:buNone/>
              <a:defRPr>
                <a:solidFill>
                  <a:srgbClr val="0067B2"/>
                </a:solidFill>
              </a:defRPr>
            </a:lvl2pPr>
            <a:lvl3pPr marL="914400" indent="0">
              <a:buNone/>
              <a:defRPr>
                <a:solidFill>
                  <a:srgbClr val="0067B2"/>
                </a:solidFill>
              </a:defRPr>
            </a:lvl3pPr>
            <a:lvl4pPr marL="1371600" indent="0">
              <a:buNone/>
              <a:defRPr>
                <a:solidFill>
                  <a:srgbClr val="0067B2"/>
                </a:solidFill>
              </a:defRPr>
            </a:lvl4pPr>
            <a:lvl5pPr marL="1828800" indent="0">
              <a:buNone/>
              <a:defRPr>
                <a:solidFill>
                  <a:srgbClr val="0067B2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47895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di Sezione">
    <p:bg>
      <p:bgPr>
        <a:solidFill>
          <a:srgbClr val="006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2619277"/>
            <a:ext cx="7666538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806064" y="0"/>
            <a:ext cx="5720164" cy="5861050"/>
          </a:xfrm>
          <a:prstGeom prst="round2DiagRect">
            <a:avLst>
              <a:gd name="adj1" fmla="val 34259"/>
              <a:gd name="adj2" fmla="val 197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8200" y="4306261"/>
            <a:ext cx="7666538" cy="938173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A0DB56-E2F4-4343-8EA9-F9C5BE6D38F5}" type="datetime4">
              <a:rPr lang="it-IT" smtClean="0"/>
              <a:t>3 dicembre 2024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- </a:t>
            </a:r>
            <a:fld id="{EF27B684-AB0A-C348-9E90-76060FAE1E6C}" type="slidenum">
              <a:rPr lang="it-IT" smtClean="0"/>
              <a:pPr/>
              <a:t>‹#›</a:t>
            </a:fld>
            <a:r>
              <a:rPr lang="it-IT" dirty="0"/>
              <a:t> -</a:t>
            </a:r>
          </a:p>
        </p:txBody>
      </p:sp>
      <p:cxnSp>
        <p:nvCxnSpPr>
          <p:cNvPr id="9" name="Connettore 1 8"/>
          <p:cNvCxnSpPr/>
          <p:nvPr userDrawn="1"/>
        </p:nvCxnSpPr>
        <p:spPr>
          <a:xfrm>
            <a:off x="918627" y="6269565"/>
            <a:ext cx="1033196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1175796"/>
            <a:ext cx="2788763" cy="4680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41970" y="6435147"/>
            <a:ext cx="1299600" cy="21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45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con s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" r="93" b="15734"/>
          <a:stretch/>
        </p:blipFill>
        <p:spPr>
          <a:xfrm>
            <a:off x="-11392" y="1"/>
            <a:ext cx="12192001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331" y="6411229"/>
            <a:ext cx="1350879" cy="279430"/>
          </a:xfrm>
          <a:prstGeom prst="rect">
            <a:avLst/>
          </a:prstGeom>
        </p:spPr>
      </p:pic>
      <p:sp>
        <p:nvSpPr>
          <p:cNvPr id="8" name="Rettangolo 7"/>
          <p:cNvSpPr/>
          <p:nvPr userDrawn="1"/>
        </p:nvSpPr>
        <p:spPr>
          <a:xfrm>
            <a:off x="-11391" y="1"/>
            <a:ext cx="12192000" cy="6858000"/>
          </a:xfrm>
          <a:prstGeom prst="rect">
            <a:avLst/>
          </a:prstGeom>
          <a:solidFill>
            <a:srgbClr val="0067B2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C8050-EDF0-E641-B6FA-3D897220291F}" type="datetime4">
              <a:rPr lang="it-IT" smtClean="0"/>
              <a:t>3 dicembre 2024</a:t>
            </a:fld>
            <a:endParaRPr lang="it-IT" dirty="0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- </a:t>
            </a:r>
            <a:fld id="{EF27B684-AB0A-C348-9E90-76060FAE1E6C}" type="slidenum">
              <a:rPr lang="it-IT" smtClean="0"/>
              <a:pPr/>
              <a:t>‹#›</a:t>
            </a:fld>
            <a:r>
              <a:rPr lang="it-IT" dirty="0"/>
              <a:t> -</a:t>
            </a:r>
          </a:p>
        </p:txBody>
      </p:sp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838201" y="395585"/>
            <a:ext cx="9617242" cy="1130685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cxnSp>
        <p:nvCxnSpPr>
          <p:cNvPr id="6" name="Connettore 1 5"/>
          <p:cNvCxnSpPr/>
          <p:nvPr userDrawn="1"/>
        </p:nvCxnSpPr>
        <p:spPr>
          <a:xfrm>
            <a:off x="918627" y="6269565"/>
            <a:ext cx="1033196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egnaposto testo 21"/>
          <p:cNvSpPr>
            <a:spLocks noGrp="1"/>
          </p:cNvSpPr>
          <p:nvPr>
            <p:ph type="body" sz="quarter" idx="14"/>
          </p:nvPr>
        </p:nvSpPr>
        <p:spPr>
          <a:xfrm>
            <a:off x="838200" y="1921855"/>
            <a:ext cx="10515597" cy="394439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36776" y="726609"/>
            <a:ext cx="602593" cy="602593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41970" y="6435147"/>
            <a:ext cx="1299600" cy="218094"/>
          </a:xfrm>
          <a:prstGeom prst="rect">
            <a:avLst/>
          </a:prstGeom>
        </p:spPr>
      </p:pic>
      <p:sp>
        <p:nvSpPr>
          <p:cNvPr id="14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864000" y="176400"/>
            <a:ext cx="9603697" cy="3698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0067B2"/>
                </a:solidFill>
              </a:defRPr>
            </a:lvl2pPr>
            <a:lvl3pPr marL="914400" indent="0">
              <a:buNone/>
              <a:defRPr>
                <a:solidFill>
                  <a:srgbClr val="0067B2"/>
                </a:solidFill>
              </a:defRPr>
            </a:lvl3pPr>
            <a:lvl4pPr marL="1371600" indent="0">
              <a:buNone/>
              <a:defRPr>
                <a:solidFill>
                  <a:srgbClr val="0067B2"/>
                </a:solidFill>
              </a:defRPr>
            </a:lvl4pPr>
            <a:lvl5pPr marL="1828800" indent="0">
              <a:buNone/>
              <a:defRPr>
                <a:solidFill>
                  <a:srgbClr val="0067B2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 con s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4542" cy="686421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331" y="6411229"/>
            <a:ext cx="1350879" cy="279430"/>
          </a:xfrm>
          <a:prstGeom prst="rect">
            <a:avLst/>
          </a:prstGeom>
        </p:spPr>
      </p:pic>
      <p:sp>
        <p:nvSpPr>
          <p:cNvPr id="8" name="Rettangolo 7"/>
          <p:cNvSpPr/>
          <p:nvPr userDrawn="1"/>
        </p:nvSpPr>
        <p:spPr>
          <a:xfrm>
            <a:off x="12543" y="-5357"/>
            <a:ext cx="12192000" cy="6858000"/>
          </a:xfrm>
          <a:prstGeom prst="rect">
            <a:avLst/>
          </a:prstGeom>
          <a:solidFill>
            <a:srgbClr val="0067B2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6BCE38-CB10-3C45-B599-B96835386311}" type="datetime4">
              <a:rPr lang="it-IT" smtClean="0"/>
              <a:t>3 dicembre 2024</a:t>
            </a:fld>
            <a:endParaRPr lang="it-IT" dirty="0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- </a:t>
            </a:r>
            <a:fld id="{EF27B684-AB0A-C348-9E90-76060FAE1E6C}" type="slidenum">
              <a:rPr lang="it-IT" smtClean="0"/>
              <a:pPr/>
              <a:t>‹#›</a:t>
            </a:fld>
            <a:r>
              <a:rPr lang="it-IT" dirty="0"/>
              <a:t> -</a:t>
            </a:r>
          </a:p>
        </p:txBody>
      </p:sp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3854369" y="741738"/>
            <a:ext cx="7499429" cy="784532"/>
          </a:xfrm>
        </p:spPr>
        <p:txBody>
          <a:bodyPr anchor="t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cxnSp>
        <p:nvCxnSpPr>
          <p:cNvPr id="6" name="Connettore 1 5"/>
          <p:cNvCxnSpPr/>
          <p:nvPr userDrawn="1"/>
        </p:nvCxnSpPr>
        <p:spPr>
          <a:xfrm>
            <a:off x="918627" y="6269565"/>
            <a:ext cx="1033196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egnaposto tabella 25"/>
          <p:cNvSpPr>
            <a:spLocks noGrp="1"/>
          </p:cNvSpPr>
          <p:nvPr>
            <p:ph type="tbl" sz="quarter" idx="15"/>
          </p:nvPr>
        </p:nvSpPr>
        <p:spPr>
          <a:xfrm>
            <a:off x="838200" y="1921855"/>
            <a:ext cx="10515597" cy="3944394"/>
          </a:xfrm>
        </p:spPr>
        <p:txBody>
          <a:bodyPr/>
          <a:lstStyle>
            <a:lvl1pPr marL="0" indent="0">
              <a:buNone/>
              <a:defRPr baseline="-25000"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1600" y="806400"/>
            <a:ext cx="2445149" cy="410336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41970" y="6435147"/>
            <a:ext cx="1299600" cy="218094"/>
          </a:xfrm>
          <a:prstGeom prst="rect">
            <a:avLst/>
          </a:prstGeom>
        </p:spPr>
      </p:pic>
      <p:sp>
        <p:nvSpPr>
          <p:cNvPr id="19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864000" y="174949"/>
            <a:ext cx="9603697" cy="3698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0067B2"/>
                </a:solidFill>
              </a:defRPr>
            </a:lvl2pPr>
            <a:lvl3pPr marL="914400" indent="0">
              <a:buNone/>
              <a:defRPr>
                <a:solidFill>
                  <a:srgbClr val="0067B2"/>
                </a:solidFill>
              </a:defRPr>
            </a:lvl3pPr>
            <a:lvl4pPr marL="1371600" indent="0">
              <a:buNone/>
              <a:defRPr>
                <a:solidFill>
                  <a:srgbClr val="0067B2"/>
                </a:solidFill>
              </a:defRPr>
            </a:lvl4pPr>
            <a:lvl5pPr marL="1828800" indent="0">
              <a:buNone/>
              <a:defRPr>
                <a:solidFill>
                  <a:srgbClr val="0067B2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 con s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4542" cy="686421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331" y="6411229"/>
            <a:ext cx="1350879" cy="279430"/>
          </a:xfrm>
          <a:prstGeom prst="rect">
            <a:avLst/>
          </a:prstGeom>
        </p:spPr>
      </p:pic>
      <p:sp>
        <p:nvSpPr>
          <p:cNvPr id="8" name="Rettangolo 7"/>
          <p:cNvSpPr/>
          <p:nvPr userDrawn="1"/>
        </p:nvSpPr>
        <p:spPr>
          <a:xfrm>
            <a:off x="12543" y="0"/>
            <a:ext cx="12192000" cy="6858000"/>
          </a:xfrm>
          <a:prstGeom prst="rect">
            <a:avLst/>
          </a:prstGeom>
          <a:solidFill>
            <a:srgbClr val="0067B2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42625-5D85-B044-A049-F7966C290E1C}" type="datetime4">
              <a:rPr lang="it-IT" smtClean="0"/>
              <a:t>3 dicembre 2024</a:t>
            </a:fld>
            <a:endParaRPr lang="it-IT" dirty="0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- </a:t>
            </a:r>
            <a:fld id="{EF27B684-AB0A-C348-9E90-76060FAE1E6C}" type="slidenum">
              <a:rPr lang="it-IT" smtClean="0"/>
              <a:pPr/>
              <a:t>‹#›</a:t>
            </a:fld>
            <a:r>
              <a:rPr lang="it-IT" dirty="0"/>
              <a:t> -</a:t>
            </a:r>
          </a:p>
        </p:txBody>
      </p:sp>
      <p:cxnSp>
        <p:nvCxnSpPr>
          <p:cNvPr id="6" name="Connettore 1 5"/>
          <p:cNvCxnSpPr/>
          <p:nvPr userDrawn="1"/>
        </p:nvCxnSpPr>
        <p:spPr>
          <a:xfrm>
            <a:off x="918627" y="6269565"/>
            <a:ext cx="1033196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grafico 2"/>
          <p:cNvSpPr>
            <a:spLocks noGrp="1"/>
          </p:cNvSpPr>
          <p:nvPr>
            <p:ph type="chart" sz="quarter" idx="13"/>
          </p:nvPr>
        </p:nvSpPr>
        <p:spPr>
          <a:xfrm>
            <a:off x="838200" y="1921855"/>
            <a:ext cx="10515598" cy="398279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1600" y="807520"/>
            <a:ext cx="2445149" cy="410336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41970" y="6435147"/>
            <a:ext cx="1299600" cy="218094"/>
          </a:xfrm>
          <a:prstGeom prst="rect">
            <a:avLst/>
          </a:prstGeom>
        </p:spPr>
      </p:pic>
      <p:sp>
        <p:nvSpPr>
          <p:cNvPr id="20" name="Titolo 12"/>
          <p:cNvSpPr>
            <a:spLocks noGrp="1"/>
          </p:cNvSpPr>
          <p:nvPr>
            <p:ph type="title"/>
          </p:nvPr>
        </p:nvSpPr>
        <p:spPr>
          <a:xfrm>
            <a:off x="3854369" y="741738"/>
            <a:ext cx="7499429" cy="784532"/>
          </a:xfrm>
        </p:spPr>
        <p:txBody>
          <a:bodyPr anchor="t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22" name="Segnaposto testo 6"/>
          <p:cNvSpPr>
            <a:spLocks noGrp="1"/>
          </p:cNvSpPr>
          <p:nvPr>
            <p:ph type="body" sz="quarter" idx="14"/>
          </p:nvPr>
        </p:nvSpPr>
        <p:spPr>
          <a:xfrm>
            <a:off x="864000" y="174949"/>
            <a:ext cx="9603697" cy="3698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0067B2"/>
                </a:solidFill>
              </a:defRPr>
            </a:lvl2pPr>
            <a:lvl3pPr marL="914400" indent="0">
              <a:buNone/>
              <a:defRPr>
                <a:solidFill>
                  <a:srgbClr val="0067B2"/>
                </a:solidFill>
              </a:defRPr>
            </a:lvl3pPr>
            <a:lvl4pPr marL="1371600" indent="0">
              <a:buNone/>
              <a:defRPr>
                <a:solidFill>
                  <a:srgbClr val="0067B2"/>
                </a:solidFill>
              </a:defRPr>
            </a:lvl4pPr>
            <a:lvl5pPr marL="1828800" indent="0">
              <a:buNone/>
              <a:defRPr>
                <a:solidFill>
                  <a:srgbClr val="0067B2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331" y="6411229"/>
            <a:ext cx="1350879" cy="27943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tangolo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7B2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CCA688-229F-2F43-ADD2-C648D9AF507B}" type="datetime4">
              <a:rPr lang="it-IT" smtClean="0"/>
              <a:t>3 dicembre 2024</a:t>
            </a:fld>
            <a:endParaRPr lang="it-IT" dirty="0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- </a:t>
            </a:r>
            <a:fld id="{EF27B684-AB0A-C348-9E90-76060FAE1E6C}" type="slidenum">
              <a:rPr lang="it-IT" smtClean="0"/>
              <a:pPr/>
              <a:t>‹#›</a:t>
            </a:fld>
            <a:r>
              <a:rPr lang="it-IT" dirty="0"/>
              <a:t> -</a:t>
            </a:r>
          </a:p>
        </p:txBody>
      </p:sp>
      <p:cxnSp>
        <p:nvCxnSpPr>
          <p:cNvPr id="6" name="Connettore 1 5"/>
          <p:cNvCxnSpPr/>
          <p:nvPr userDrawn="1"/>
        </p:nvCxnSpPr>
        <p:spPr>
          <a:xfrm>
            <a:off x="918627" y="6269565"/>
            <a:ext cx="1033196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egnaposto testo 21"/>
          <p:cNvSpPr>
            <a:spLocks noGrp="1"/>
          </p:cNvSpPr>
          <p:nvPr>
            <p:ph type="body" sz="quarter" idx="14"/>
          </p:nvPr>
        </p:nvSpPr>
        <p:spPr>
          <a:xfrm>
            <a:off x="838200" y="1921855"/>
            <a:ext cx="10515597" cy="394439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29" name="Immagine 2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41970" y="6435147"/>
            <a:ext cx="1299600" cy="218094"/>
          </a:xfrm>
          <a:prstGeom prst="rect">
            <a:avLst/>
          </a:prstGeom>
        </p:spPr>
      </p:pic>
      <p:sp>
        <p:nvSpPr>
          <p:cNvPr id="16" name="Titolo 12"/>
          <p:cNvSpPr>
            <a:spLocks noGrp="1"/>
          </p:cNvSpPr>
          <p:nvPr>
            <p:ph type="title"/>
          </p:nvPr>
        </p:nvSpPr>
        <p:spPr>
          <a:xfrm>
            <a:off x="3854369" y="741738"/>
            <a:ext cx="7499429" cy="784532"/>
          </a:xfrm>
        </p:spPr>
        <p:txBody>
          <a:bodyPr anchor="t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18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864000" y="174949"/>
            <a:ext cx="9603697" cy="3698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0067B2"/>
                </a:solidFill>
              </a:defRPr>
            </a:lvl2pPr>
            <a:lvl3pPr marL="914400" indent="0">
              <a:buNone/>
              <a:defRPr>
                <a:solidFill>
                  <a:srgbClr val="0067B2"/>
                </a:solidFill>
              </a:defRPr>
            </a:lvl3pPr>
            <a:lvl4pPr marL="1371600" indent="0">
              <a:buNone/>
              <a:defRPr>
                <a:solidFill>
                  <a:srgbClr val="0067B2"/>
                </a:solidFill>
              </a:defRPr>
            </a:lvl4pPr>
            <a:lvl5pPr marL="1828800" indent="0">
              <a:buNone/>
              <a:defRPr>
                <a:solidFill>
                  <a:srgbClr val="0067B2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19" name="Immagin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1600" y="807520"/>
            <a:ext cx="2445149" cy="4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18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6B65A"/>
                </a:solidFill>
              </a:defRPr>
            </a:lvl1pPr>
          </a:lstStyle>
          <a:p>
            <a:fld id="{490C51F0-DF81-8346-9E12-87717357B1DA}" type="datetime4">
              <a:rPr lang="it-IT" smtClean="0"/>
              <a:t>3 dicembre 2024</a:t>
            </a:fld>
            <a:endParaRPr lang="it-IT" dirty="0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7372C"/>
                </a:solidFill>
              </a:defRPr>
            </a:lvl1pPr>
          </a:lstStyle>
          <a:p>
            <a:r>
              <a:rPr lang="it-IT" dirty="0"/>
              <a:t>- </a:t>
            </a:r>
            <a:fld id="{EF27B684-AB0A-C348-9E90-76060FAE1E6C}" type="slidenum">
              <a:rPr lang="it-IT" smtClean="0"/>
              <a:pPr/>
              <a:t>‹#›</a:t>
            </a:fld>
            <a:r>
              <a:rPr lang="it-IT" dirty="0"/>
              <a:t> -</a:t>
            </a:r>
          </a:p>
        </p:txBody>
      </p:sp>
      <p:cxnSp>
        <p:nvCxnSpPr>
          <p:cNvPr id="6" name="Connettore 1 5"/>
          <p:cNvCxnSpPr/>
          <p:nvPr userDrawn="1"/>
        </p:nvCxnSpPr>
        <p:spPr>
          <a:xfrm>
            <a:off x="918627" y="6269565"/>
            <a:ext cx="10331965" cy="0"/>
          </a:xfrm>
          <a:prstGeom prst="line">
            <a:avLst/>
          </a:prstGeom>
          <a:ln w="22225">
            <a:solidFill>
              <a:srgbClr val="006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egnaposto tabella 25"/>
          <p:cNvSpPr>
            <a:spLocks noGrp="1"/>
          </p:cNvSpPr>
          <p:nvPr>
            <p:ph type="tbl" sz="quarter" idx="15"/>
          </p:nvPr>
        </p:nvSpPr>
        <p:spPr>
          <a:xfrm>
            <a:off x="838200" y="1921855"/>
            <a:ext cx="10515597" cy="3944394"/>
          </a:xfrm>
        </p:spPr>
        <p:txBody>
          <a:bodyPr/>
          <a:lstStyle>
            <a:lvl1pPr marL="0" indent="0">
              <a:buNone/>
              <a:defRPr baseline="-25000">
                <a:solidFill>
                  <a:srgbClr val="485156"/>
                </a:solidFill>
              </a:defRPr>
            </a:lvl1pPr>
          </a:lstStyle>
          <a:p>
            <a:endParaRPr lang="it-IT" dirty="0"/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43527" y="6436634"/>
            <a:ext cx="1293899" cy="21713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3262" y="807520"/>
            <a:ext cx="2445534" cy="410400"/>
          </a:xfrm>
          <a:prstGeom prst="rect">
            <a:avLst/>
          </a:prstGeom>
        </p:spPr>
      </p:pic>
      <p:sp>
        <p:nvSpPr>
          <p:cNvPr id="14" name="Titolo 12"/>
          <p:cNvSpPr>
            <a:spLocks noGrp="1"/>
          </p:cNvSpPr>
          <p:nvPr>
            <p:ph type="title"/>
          </p:nvPr>
        </p:nvSpPr>
        <p:spPr>
          <a:xfrm>
            <a:off x="3854369" y="741738"/>
            <a:ext cx="7499429" cy="784532"/>
          </a:xfrm>
        </p:spPr>
        <p:txBody>
          <a:bodyPr anchor="t">
            <a:normAutofit/>
          </a:bodyPr>
          <a:lstStyle>
            <a:lvl1pPr algn="r">
              <a:defRPr sz="2400">
                <a:solidFill>
                  <a:srgbClr val="0067B2"/>
                </a:solidFill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1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864000" y="176400"/>
            <a:ext cx="9601658" cy="3698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0067B2"/>
                </a:solidFill>
              </a:defRPr>
            </a:lvl1pPr>
            <a:lvl2pPr marL="457200" indent="0">
              <a:buNone/>
              <a:defRPr>
                <a:solidFill>
                  <a:srgbClr val="0067B2"/>
                </a:solidFill>
              </a:defRPr>
            </a:lvl2pPr>
            <a:lvl3pPr marL="914400" indent="0">
              <a:buNone/>
              <a:defRPr>
                <a:solidFill>
                  <a:srgbClr val="0067B2"/>
                </a:solidFill>
              </a:defRPr>
            </a:lvl3pPr>
            <a:lvl4pPr marL="1371600" indent="0">
              <a:buNone/>
              <a:defRPr>
                <a:solidFill>
                  <a:srgbClr val="0067B2"/>
                </a:solidFill>
              </a:defRPr>
            </a:lvl4pPr>
            <a:lvl5pPr marL="1828800" indent="0">
              <a:buNone/>
              <a:defRPr>
                <a:solidFill>
                  <a:srgbClr val="0067B2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6B65A"/>
                </a:solidFill>
              </a:defRPr>
            </a:lvl1pPr>
          </a:lstStyle>
          <a:p>
            <a:fld id="{E38EBEA9-E65C-3A46-8CC2-5B894D7E7DF0}" type="datetime4">
              <a:rPr lang="it-IT" smtClean="0"/>
              <a:t>3 dicembre 2024</a:t>
            </a:fld>
            <a:endParaRPr lang="it-IT" dirty="0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7372C"/>
                </a:solidFill>
              </a:defRPr>
            </a:lvl1pPr>
          </a:lstStyle>
          <a:p>
            <a:r>
              <a:rPr lang="it-IT" dirty="0"/>
              <a:t>- </a:t>
            </a:r>
            <a:fld id="{EF27B684-AB0A-C348-9E90-76060FAE1E6C}" type="slidenum">
              <a:rPr lang="it-IT" smtClean="0"/>
              <a:pPr/>
              <a:t>‹#›</a:t>
            </a:fld>
            <a:r>
              <a:rPr lang="it-IT" dirty="0"/>
              <a:t> -</a:t>
            </a:r>
          </a:p>
        </p:txBody>
      </p:sp>
      <p:cxnSp>
        <p:nvCxnSpPr>
          <p:cNvPr id="6" name="Connettore 1 5"/>
          <p:cNvCxnSpPr/>
          <p:nvPr userDrawn="1"/>
        </p:nvCxnSpPr>
        <p:spPr>
          <a:xfrm>
            <a:off x="918627" y="6269565"/>
            <a:ext cx="10331965" cy="0"/>
          </a:xfrm>
          <a:prstGeom prst="line">
            <a:avLst/>
          </a:prstGeom>
          <a:ln w="22225">
            <a:solidFill>
              <a:srgbClr val="006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grafico 2"/>
          <p:cNvSpPr>
            <a:spLocks noGrp="1"/>
          </p:cNvSpPr>
          <p:nvPr>
            <p:ph type="chart" sz="quarter" idx="13"/>
          </p:nvPr>
        </p:nvSpPr>
        <p:spPr>
          <a:xfrm>
            <a:off x="838200" y="1921855"/>
            <a:ext cx="10515598" cy="3982790"/>
          </a:xfrm>
        </p:spPr>
        <p:txBody>
          <a:bodyPr/>
          <a:lstStyle>
            <a:lvl1pPr marL="0" indent="0">
              <a:buNone/>
              <a:defRPr>
                <a:solidFill>
                  <a:srgbClr val="485156"/>
                </a:solidFill>
              </a:defRPr>
            </a:lvl1pPr>
          </a:lstStyle>
          <a:p>
            <a:endParaRPr lang="it-IT" dirty="0"/>
          </a:p>
        </p:txBody>
      </p: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43527" y="6436634"/>
            <a:ext cx="1293899" cy="217137"/>
          </a:xfrm>
          <a:prstGeom prst="rect">
            <a:avLst/>
          </a:prstGeom>
        </p:spPr>
      </p:pic>
      <p:sp>
        <p:nvSpPr>
          <p:cNvPr id="17" name="Titolo 12"/>
          <p:cNvSpPr>
            <a:spLocks noGrp="1"/>
          </p:cNvSpPr>
          <p:nvPr>
            <p:ph type="title"/>
          </p:nvPr>
        </p:nvSpPr>
        <p:spPr>
          <a:xfrm>
            <a:off x="3854369" y="741738"/>
            <a:ext cx="7499429" cy="784532"/>
          </a:xfrm>
        </p:spPr>
        <p:txBody>
          <a:bodyPr anchor="t">
            <a:normAutofit/>
          </a:bodyPr>
          <a:lstStyle>
            <a:lvl1pPr algn="r">
              <a:defRPr sz="2400">
                <a:solidFill>
                  <a:srgbClr val="0067B2"/>
                </a:solidFill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pic>
        <p:nvPicPr>
          <p:cNvPr id="20" name="Immagin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3262" y="807520"/>
            <a:ext cx="2445534" cy="410400"/>
          </a:xfrm>
          <a:prstGeom prst="rect">
            <a:avLst/>
          </a:prstGeom>
        </p:spPr>
      </p:pic>
      <p:sp>
        <p:nvSpPr>
          <p:cNvPr id="21" name="Segnaposto testo 6"/>
          <p:cNvSpPr>
            <a:spLocks noGrp="1"/>
          </p:cNvSpPr>
          <p:nvPr>
            <p:ph type="body" sz="quarter" idx="14"/>
          </p:nvPr>
        </p:nvSpPr>
        <p:spPr>
          <a:xfrm>
            <a:off x="864000" y="176400"/>
            <a:ext cx="9601658" cy="3698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0067B2"/>
                </a:solidFill>
              </a:defRPr>
            </a:lvl1pPr>
            <a:lvl2pPr marL="457200" indent="0">
              <a:buNone/>
              <a:defRPr>
                <a:solidFill>
                  <a:srgbClr val="0067B2"/>
                </a:solidFill>
              </a:defRPr>
            </a:lvl2pPr>
            <a:lvl3pPr marL="914400" indent="0">
              <a:buNone/>
              <a:defRPr>
                <a:solidFill>
                  <a:srgbClr val="0067B2"/>
                </a:solidFill>
              </a:defRPr>
            </a:lvl3pPr>
            <a:lvl4pPr marL="1371600" indent="0">
              <a:buNone/>
              <a:defRPr>
                <a:solidFill>
                  <a:srgbClr val="0067B2"/>
                </a:solidFill>
              </a:defRPr>
            </a:lvl4pPr>
            <a:lvl5pPr marL="1828800" indent="0">
              <a:buNone/>
              <a:defRPr>
                <a:solidFill>
                  <a:srgbClr val="0067B2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199" y="6356350"/>
            <a:ext cx="17174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6B65A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fld id="{9179127A-FA5E-184C-97BA-98B5BCFC59C4}" type="datetime4">
              <a:rPr lang="it-IT" smtClean="0"/>
              <a:t>3 dicembre 2024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684585" y="6356350"/>
            <a:ext cx="58217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6B65A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455442" y="6356350"/>
            <a:ext cx="898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7372C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it-IT" dirty="0"/>
              <a:t>- </a:t>
            </a:r>
            <a:fld id="{EF27B684-AB0A-C348-9E90-76060FAE1E6C}" type="slidenum">
              <a:rPr lang="it-IT" smtClean="0"/>
              <a:pPr/>
              <a:t>‹#›</a:t>
            </a:fld>
            <a:r>
              <a:rPr lang="it-IT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71989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68" r:id="rId4"/>
    <p:sldLayoutId id="2147483664" r:id="rId5"/>
    <p:sldLayoutId id="2147483663" r:id="rId6"/>
    <p:sldLayoutId id="2147483655" r:id="rId7"/>
    <p:sldLayoutId id="2147483667" r:id="rId8"/>
    <p:sldLayoutId id="2147483666" r:id="rId9"/>
    <p:sldLayoutId id="2147483665" r:id="rId10"/>
    <p:sldLayoutId id="2147483670" r:id="rId11"/>
  </p:sldLayoutIdLst>
  <p:hf hdr="0" ftr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400" kern="1200">
          <a:solidFill>
            <a:srgbClr val="0067B2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/>
        <a:buChar char="•"/>
        <a:defRPr sz="2800" kern="1200">
          <a:solidFill>
            <a:srgbClr val="485156"/>
          </a:solidFill>
          <a:latin typeface="Montserrat" charset="0"/>
          <a:ea typeface="Montserrat" charset="0"/>
          <a:cs typeface="Montserrat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/>
        <a:buChar char="•"/>
        <a:defRPr sz="2400" kern="1200">
          <a:solidFill>
            <a:srgbClr val="485156"/>
          </a:solidFill>
          <a:latin typeface="Montserrat" charset="0"/>
          <a:ea typeface="Montserrat" charset="0"/>
          <a:cs typeface="Montserrat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/>
        <a:buChar char="•"/>
        <a:defRPr sz="2000" kern="1200">
          <a:solidFill>
            <a:srgbClr val="485156"/>
          </a:solidFill>
          <a:latin typeface="Montserrat" charset="0"/>
          <a:ea typeface="Montserrat" charset="0"/>
          <a:cs typeface="Montserrat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/>
        <a:buChar char="•"/>
        <a:defRPr sz="1800" kern="1200">
          <a:solidFill>
            <a:srgbClr val="485156"/>
          </a:solidFill>
          <a:latin typeface="Montserrat" charset="0"/>
          <a:ea typeface="Montserrat" charset="0"/>
          <a:cs typeface="Montserrat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/>
        <a:buChar char="•"/>
        <a:defRPr sz="1800" kern="1200">
          <a:solidFill>
            <a:srgbClr val="485156"/>
          </a:solidFill>
          <a:latin typeface="Montserrat" charset="0"/>
          <a:ea typeface="Montserrat" charset="0"/>
          <a:cs typeface="Montserra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7552" y="1145350"/>
            <a:ext cx="5029200" cy="269142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it-IT" b="1" dirty="0">
                <a:latin typeface="Montserrat" pitchFamily="2" charset="77"/>
              </a:rPr>
            </a:br>
            <a:br>
              <a:rPr lang="it-IT" b="1" dirty="0">
                <a:latin typeface="Montserrat" pitchFamily="2" charset="77"/>
              </a:rPr>
            </a:br>
            <a:br>
              <a:rPr lang="it-IT" b="1" dirty="0">
                <a:latin typeface="Montserrat" pitchFamily="2" charset="77"/>
              </a:rPr>
            </a:br>
            <a:r>
              <a:rPr lang="it-IT" sz="3300" b="1" dirty="0">
                <a:latin typeface="Montserrat" pitchFamily="2" charset="77"/>
              </a:rPr>
              <a:t>MiCAR:</a:t>
            </a:r>
            <a:br>
              <a:rPr lang="it-IT" sz="3300" b="1" dirty="0">
                <a:latin typeface="Montserrat" pitchFamily="2" charset="77"/>
              </a:rPr>
            </a:br>
            <a:r>
              <a:rPr lang="it-IT" sz="3300" b="1" dirty="0">
                <a:latin typeface="Montserrat" pitchFamily="2" charset="77"/>
              </a:rPr>
              <a:t> nuove tutele per chi investe e nuove regole per gli operatori</a:t>
            </a:r>
            <a:br>
              <a:rPr lang="it-IT" dirty="0">
                <a:highlight>
                  <a:srgbClr val="FFFF00"/>
                </a:highlight>
                <a:latin typeface="Montserrat" pitchFamily="2" charset="77"/>
              </a:rPr>
            </a:br>
            <a:endParaRPr lang="it-IT" dirty="0">
              <a:highlight>
                <a:srgbClr val="FFFF00"/>
              </a:highlight>
              <a:latin typeface="Montserrat" pitchFamily="2" charset="77"/>
            </a:endParaRPr>
          </a:p>
        </p:txBody>
      </p:sp>
      <p:pic>
        <p:nvPicPr>
          <p:cNvPr id="6" name="Segnaposto immagine 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6" t="-10629" r="-21336" b="1151"/>
          <a:stretch/>
        </p:blipFill>
        <p:spPr>
          <a:xfrm>
            <a:off x="5086752" y="-2013918"/>
            <a:ext cx="9701906" cy="8191501"/>
          </a:xfrm>
        </p:spPr>
      </p:pic>
      <p:sp>
        <p:nvSpPr>
          <p:cNvPr id="8" name="Segnaposto data 10"/>
          <p:cNvSpPr>
            <a:spLocks noGrp="1"/>
          </p:cNvSpPr>
          <p:nvPr>
            <p:ph type="dt" sz="half" idx="10"/>
          </p:nvPr>
        </p:nvSpPr>
        <p:spPr>
          <a:xfrm>
            <a:off x="862262" y="4733611"/>
            <a:ext cx="2498125" cy="365125"/>
          </a:xfrm>
        </p:spPr>
        <p:txBody>
          <a:bodyPr/>
          <a:lstStyle/>
          <a:p>
            <a:r>
              <a:rPr lang="it-IT" dirty="0">
                <a:latin typeface="Montserrat" pitchFamily="2" charset="77"/>
              </a:rPr>
              <a:t>4 dicembre 2024 </a:t>
            </a:r>
          </a:p>
        </p:txBody>
      </p:sp>
    </p:spTree>
    <p:extLst>
      <p:ext uri="{BB962C8B-B14F-4D97-AF65-F5344CB8AC3E}">
        <p14:creationId xmlns:p14="http://schemas.microsoft.com/office/powerpoint/2010/main" val="1116222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  <p:sp>
        <p:nvSpPr>
          <p:cNvPr id="6" name="Sottotitolo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Alessandro Toschi</a:t>
            </a:r>
          </a:p>
          <a:p>
            <a:r>
              <a:rPr lang="it-IT" dirty="0"/>
              <a:t>Founder &amp; CEO</a:t>
            </a:r>
          </a:p>
          <a:p>
            <a:r>
              <a:rPr lang="it-IT" dirty="0"/>
              <a:t>Mob. +39 335 6577897</a:t>
            </a:r>
          </a:p>
          <a:p>
            <a:r>
              <a:rPr lang="it-IT" dirty="0"/>
              <a:t>E-mail: </a:t>
            </a:r>
          </a:p>
          <a:p>
            <a:r>
              <a:rPr lang="it-IT" dirty="0" err="1"/>
              <a:t>alessandrotoschi@amadvisor.it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it-IT" dirty="0"/>
              <a:t>Il presente documento (di seguito, il “Documento”) è stato redatto da AM ADVISOR Srl (la "Società») unicamente a scopo informativo; esso è prodotto in un numero limitato di copie ed è strettamente riservato al suo destinatario: per questo  motivo le informazioni contenute nel Documento sono confidenziali e non dovranno mai essere, in tutto o in parte, divulgate a terzi, né copiate, distribuite, trasmesse o riprodotte.</a:t>
            </a:r>
          </a:p>
          <a:p>
            <a:pPr lvl="0"/>
            <a:r>
              <a:rPr lang="it-IT" dirty="0"/>
              <a:t>La Società, i rispettivi esponenti aziendali, dipendenti, nonché consulenti, non rilasciano alcuna dichiarazione, non prestano alcuna garanzia, non assumono alcun obbligo, espresso o tacito, né assumono alcuna responsabilità in merito  all’accuratezza, sufficienza, completezza e aggiornamento delle informazioni contenute nel Documento né in merito ad eventuali errori, omissioni, inesattezze o negligenze nello stesso contenuti.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9794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199" y="2359785"/>
            <a:ext cx="7666538" cy="16002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MiCAR</a:t>
            </a:r>
          </a:p>
        </p:txBody>
      </p:sp>
      <p:pic>
        <p:nvPicPr>
          <p:cNvPr id="15" name="Segnaposto immagine 1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0" r="17470"/>
          <a:stretch/>
        </p:blipFill>
        <p:spPr>
          <a:xfrm>
            <a:off x="8806064" y="0"/>
            <a:ext cx="3385936" cy="5861050"/>
          </a:xfrm>
        </p:spPr>
      </p:pic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4 dicembre 2024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- </a:t>
            </a:r>
            <a:fld id="{EF27B684-AB0A-C348-9E90-76060FAE1E6C}" type="slidenum">
              <a:rPr lang="it-IT" smtClean="0"/>
              <a:pPr/>
              <a:t>2</a:t>
            </a:fld>
            <a:r>
              <a:rPr lang="it-IT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6131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9617242" cy="123432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Cos’è il MiCAR</a:t>
            </a:r>
            <a:endParaRPr lang="it-IT" i="1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199" y="1253331"/>
            <a:ext cx="10515600" cy="4517274"/>
          </a:xfrm>
        </p:spPr>
        <p:txBody>
          <a:bodyPr>
            <a:noAutofit/>
          </a:bodyPr>
          <a:lstStyle/>
          <a:p>
            <a:r>
              <a:rPr lang="it-IT" sz="1300" dirty="0"/>
              <a:t>Regolamento UE 2023/1114: Prima normativa europea armonizzata sui cripto-asset.</a:t>
            </a:r>
          </a:p>
          <a:p>
            <a:r>
              <a:rPr lang="it-IT" sz="1300" b="1" dirty="0">
                <a:solidFill>
                  <a:srgbClr val="0070C0"/>
                </a:solidFill>
              </a:rPr>
              <a:t>Obiettivi principali: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300" dirty="0"/>
              <a:t>Tutela degli investitori: maggiore trasparenza e sicurezza.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300" dirty="0"/>
              <a:t>Armonizzazione delle regole per operatori ed emittenti nell'UE.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300" dirty="0"/>
              <a:t>Prevenzione di frodi e rischi sistemici.</a:t>
            </a:r>
          </a:p>
          <a:p>
            <a:r>
              <a:rPr lang="it-IT" sz="1300" b="1" dirty="0">
                <a:solidFill>
                  <a:srgbClr val="0070C0"/>
                </a:solidFill>
              </a:rPr>
              <a:t>Ambito di applicazione: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300" dirty="0"/>
              <a:t>Regola i cripto-asset non coperti da altre normative (es. MiFID II).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300" dirty="0"/>
              <a:t>Classifica i token in: </a:t>
            </a:r>
            <a:r>
              <a:rPr lang="it-IT" sz="1300" b="1" dirty="0"/>
              <a:t>EMT</a:t>
            </a:r>
            <a:r>
              <a:rPr lang="it-IT" sz="1300" dirty="0"/>
              <a:t> (moneta elettronica), </a:t>
            </a:r>
            <a:r>
              <a:rPr lang="it-IT" sz="1300" b="1" dirty="0"/>
              <a:t>ART</a:t>
            </a:r>
            <a:r>
              <a:rPr lang="it-IT" sz="1300" dirty="0"/>
              <a:t> (riferiti ad attività), </a:t>
            </a:r>
            <a:r>
              <a:rPr lang="it-IT" sz="1300" b="1" dirty="0"/>
              <a:t>Altri</a:t>
            </a:r>
            <a:r>
              <a:rPr lang="it-IT" sz="1300" dirty="0"/>
              <a:t> (utility token, NFT).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300" dirty="0"/>
              <a:t>Entrata in vigore: Dal 30 giugno 2024 per ART/EMT; 30 dicembre 2024 per il resto.</a:t>
            </a:r>
          </a:p>
          <a:p>
            <a:r>
              <a:rPr lang="it-IT" sz="1300" b="1" dirty="0">
                <a:solidFill>
                  <a:srgbClr val="0070C0"/>
                </a:solidFill>
              </a:rPr>
              <a:t>Articoli chiave: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300" dirty="0"/>
              <a:t>Art. 1-3: Campo di applicazione e definizioni.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300" dirty="0"/>
              <a:t>Art. 4-6: Requisiti per le offerte pubbliche di cripto-attività.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300" dirty="0"/>
              <a:t>Art. 59-79: Regole per i fornitori di servizi (CASP).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4 dicembre 2024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- </a:t>
            </a:r>
            <a:fld id="{EF27B684-AB0A-C348-9E90-76060FAE1E6C}" type="slidenum">
              <a:rPr lang="it-IT" smtClean="0"/>
              <a:pPr/>
              <a:t>3</a:t>
            </a:fld>
            <a:r>
              <a:rPr lang="it-IT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285382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2619277"/>
            <a:ext cx="7966276" cy="1600200"/>
          </a:xfrm>
        </p:spPr>
        <p:txBody>
          <a:bodyPr>
            <a:normAutofit fontScale="90000"/>
          </a:bodyPr>
          <a:lstStyle/>
          <a:p>
            <a:pPr algn="ctr"/>
            <a:br>
              <a:rPr lang="it-IT" dirty="0"/>
            </a:br>
            <a:r>
              <a:rPr lang="it-IT" sz="4400" b="1" dirty="0"/>
              <a:t>Nuove tutele per gli Investitori</a:t>
            </a:r>
          </a:p>
        </p:txBody>
      </p:sp>
      <p:pic>
        <p:nvPicPr>
          <p:cNvPr id="15" name="Segnaposto immagine 1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0" r="17470"/>
          <a:stretch/>
        </p:blipFill>
        <p:spPr/>
      </p:pic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4 dicembre 2024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- </a:t>
            </a:r>
            <a:fld id="{EF27B684-AB0A-C348-9E90-76060FAE1E6C}" type="slidenum">
              <a:rPr lang="it-IT" smtClean="0"/>
              <a:pPr/>
              <a:t>4</a:t>
            </a:fld>
            <a:r>
              <a:rPr lang="it-IT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776407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A4A2B-4312-8025-5D4B-B97F2F3F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69" y="0"/>
            <a:ext cx="9617242" cy="1325563"/>
          </a:xfrm>
        </p:spPr>
        <p:txBody>
          <a:bodyPr/>
          <a:lstStyle/>
          <a:p>
            <a:r>
              <a:rPr lang="it-IT" sz="3600" dirty="0"/>
              <a:t>Nuove tutele per gli Investitori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4F668-6CA1-0DCC-9763-43DF14F7F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988" y="1170030"/>
            <a:ext cx="11623589" cy="451794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en-GB" sz="5200" b="1" dirty="0">
                <a:solidFill>
                  <a:srgbClr val="0070C0"/>
                </a:solidFill>
              </a:rPr>
              <a:t>Trasparenza e White Paper obbligatorio</a:t>
            </a: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5200" dirty="0"/>
              <a:t>Emittenti tenuti a redigere un documento chiaro che includa funzionamento, rischi e impatti ambientali dei cripto-asset (Art. 6).</a:t>
            </a: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5200" dirty="0"/>
              <a:t>Pubblicazione solo dopo notifica delle autorità competenti (Art. 8-9)​.</a:t>
            </a:r>
          </a:p>
          <a:p>
            <a:pPr>
              <a:lnSpc>
                <a:spcPct val="170000"/>
              </a:lnSpc>
            </a:pPr>
            <a:r>
              <a:rPr lang="en-GB" sz="5200" b="1" dirty="0">
                <a:solidFill>
                  <a:srgbClr val="0070C0"/>
                </a:solidFill>
              </a:rPr>
              <a:t>Prevenzione di abusi e frodi</a:t>
            </a: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5200" dirty="0"/>
              <a:t>Misure per evitare manipolazione del mercato, abusi di informazioni privilegiate e diffusione di dati falsi (Art. 14)​.</a:t>
            </a:r>
          </a:p>
          <a:p>
            <a:pPr>
              <a:lnSpc>
                <a:spcPct val="170000"/>
              </a:lnSpc>
            </a:pPr>
            <a:r>
              <a:rPr lang="en-GB" sz="5200" b="1" dirty="0">
                <a:solidFill>
                  <a:srgbClr val="0070C0"/>
                </a:solidFill>
              </a:rPr>
              <a:t>Protezione tramite rimborsi</a:t>
            </a: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5200" dirty="0"/>
              <a:t>Gli emittenti di token significativi devono predisporre piani di rimborso equi e tempestivi in caso di problemi (Art. 47)​.</a:t>
            </a:r>
          </a:p>
          <a:p>
            <a:pPr>
              <a:lnSpc>
                <a:spcPct val="170000"/>
              </a:lnSpc>
            </a:pPr>
            <a:r>
              <a:rPr lang="en-GB" sz="5200" b="1" dirty="0">
                <a:solidFill>
                  <a:srgbClr val="0070C0"/>
                </a:solidFill>
              </a:rPr>
              <a:t>Regole sulle stablecoin</a:t>
            </a: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5200" dirty="0"/>
              <a:t>EMT: obbligo di riserve liquide (30%-60%) per garantire il valore nominale(Art. 35-45)​.</a:t>
            </a: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5200" dirty="0"/>
              <a:t>ART: garanzie basate su riserve diversificate e pubblicazione di report regolari (Art. 35)​.</a:t>
            </a:r>
          </a:p>
          <a:p>
            <a:pPr>
              <a:lnSpc>
                <a:spcPct val="170000"/>
              </a:lnSpc>
            </a:pPr>
            <a:r>
              <a:rPr lang="en-GB" sz="5200" b="1" dirty="0">
                <a:solidFill>
                  <a:srgbClr val="0070C0"/>
                </a:solidFill>
              </a:rPr>
              <a:t>Supervisione e sanzioni</a:t>
            </a: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5200" b="1" dirty="0"/>
              <a:t>Consob</a:t>
            </a:r>
            <a:r>
              <a:rPr lang="en-GB" sz="5200" dirty="0"/>
              <a:t>, </a:t>
            </a:r>
            <a:r>
              <a:rPr lang="en-GB" sz="5200" b="1" dirty="0"/>
              <a:t>Banca d’Italia </a:t>
            </a:r>
            <a:r>
              <a:rPr lang="en-GB" sz="5200" dirty="0"/>
              <a:t>ed </a:t>
            </a:r>
            <a:r>
              <a:rPr lang="en-GB" sz="5200" b="1" dirty="0"/>
              <a:t>ESMA </a:t>
            </a:r>
            <a:r>
              <a:rPr lang="en-GB" sz="5200" dirty="0"/>
              <a:t>coordinano controlli e applicazione delle normative, con sanzioni rigorose per le violazioni​.</a:t>
            </a:r>
          </a:p>
          <a:p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6DD12-91AA-ED7E-2036-3677C9F8B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4 dicembre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A295D-399B-7012-A501-8FB89EE39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- </a:t>
            </a:r>
            <a:fld id="{EF27B684-AB0A-C348-9E90-76060FAE1E6C}" type="slidenum">
              <a:rPr lang="it-IT" smtClean="0"/>
              <a:pPr/>
              <a:t>5</a:t>
            </a:fld>
            <a:r>
              <a:rPr lang="it-IT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4096019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600B5-16B7-9905-7BB4-B1FCC3A4D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B1BCCD-70AC-F5A1-4AE0-04FCAE190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619277"/>
            <a:ext cx="7966276" cy="1600200"/>
          </a:xfrm>
        </p:spPr>
        <p:txBody>
          <a:bodyPr>
            <a:normAutofit fontScale="90000"/>
          </a:bodyPr>
          <a:lstStyle/>
          <a:p>
            <a:pPr algn="ctr"/>
            <a:br>
              <a:rPr lang="it-IT" dirty="0"/>
            </a:br>
            <a:r>
              <a:rPr lang="it-IT" sz="4400" b="1" dirty="0"/>
              <a:t>Nuove regole per gli Operatori</a:t>
            </a:r>
          </a:p>
        </p:txBody>
      </p:sp>
      <p:pic>
        <p:nvPicPr>
          <p:cNvPr id="15" name="Segnaposto immagine 14">
            <a:extLst>
              <a:ext uri="{FF2B5EF4-FFF2-40B4-BE49-F238E27FC236}">
                <a16:creationId xmlns:a16="http://schemas.microsoft.com/office/drawing/2014/main" id="{B5B0884D-38C9-3C49-6DDF-038B12C7F5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0" r="17470"/>
          <a:stretch/>
        </p:blipFill>
        <p:spPr/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581223D-9C59-7AC8-CBF2-994EC8C78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4 dicembre 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C0C620D-E564-5A71-F8E8-78E089AC1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- </a:t>
            </a:r>
            <a:fld id="{EF27B684-AB0A-C348-9E90-76060FAE1E6C}" type="slidenum">
              <a:rPr lang="it-IT" smtClean="0"/>
              <a:pPr/>
              <a:t>6</a:t>
            </a:fld>
            <a:r>
              <a:rPr lang="it-IT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999141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57406-6DE2-0C60-C71D-17FF862AE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D33A3-FFD3-8F30-A0C3-DEEE73B95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9617242" cy="1325563"/>
          </a:xfrm>
        </p:spPr>
        <p:txBody>
          <a:bodyPr/>
          <a:lstStyle/>
          <a:p>
            <a:r>
              <a:rPr lang="it-IT" sz="3600" dirty="0"/>
              <a:t>Nuove regole per gli Operatori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179A8-1BF7-328A-C37B-C239B6B77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35677"/>
            <a:ext cx="10949059" cy="489284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en-GB" sz="5200" b="1" dirty="0">
                <a:solidFill>
                  <a:srgbClr val="0070C0"/>
                </a:solidFill>
              </a:rPr>
              <a:t>Licenze e autorizzazioni</a:t>
            </a:r>
            <a:endParaRPr lang="en-GB" sz="5200" dirty="0">
              <a:solidFill>
                <a:srgbClr val="0070C0"/>
              </a:solidFill>
            </a:endParaRP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5200" dirty="0"/>
              <a:t>Autorizzazione valida in tutta l’UE, con capitale minimo obbligatorio per ogni tipo di servizio di cripto-attività (€50.000 per attività di Classe 1, €125.000 di Classe 2 e  €150.000 di Classe 3 (Art. 59, allegato IV))​.</a:t>
            </a:r>
          </a:p>
          <a:p>
            <a:pPr>
              <a:lnSpc>
                <a:spcPct val="170000"/>
              </a:lnSpc>
            </a:pPr>
            <a:r>
              <a:rPr lang="en-GB" sz="5200" b="1" dirty="0">
                <a:solidFill>
                  <a:srgbClr val="0070C0"/>
                </a:solidFill>
              </a:rPr>
              <a:t>Separazione dei fondi</a:t>
            </a:r>
            <a:endParaRPr lang="en-GB" sz="5200" dirty="0">
              <a:solidFill>
                <a:srgbClr val="0070C0"/>
              </a:solidFill>
            </a:endParaRP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5200" dirty="0"/>
              <a:t>Obbligo di mantenere i fondi dei clienti separati da quelli aziendali.</a:t>
            </a: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5200" dirty="0"/>
              <a:t>Accesso rapido e trasparente ai fondi in caso di insolvenza (Art. 67)​.</a:t>
            </a:r>
          </a:p>
          <a:p>
            <a:pPr>
              <a:lnSpc>
                <a:spcPct val="170000"/>
              </a:lnSpc>
            </a:pPr>
            <a:r>
              <a:rPr lang="en-GB" sz="5200" b="1" dirty="0">
                <a:solidFill>
                  <a:srgbClr val="0070C0"/>
                </a:solidFill>
              </a:rPr>
              <a:t>Sicurezza operativa e informatica</a:t>
            </a:r>
            <a:endParaRPr lang="en-GB" sz="5200" dirty="0">
              <a:solidFill>
                <a:srgbClr val="0070C0"/>
              </a:solidFill>
            </a:endParaRP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5200" dirty="0"/>
              <a:t>Sistemi avanzati contro attacchi informatici e piani di continuità operativa.</a:t>
            </a: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5200" dirty="0"/>
              <a:t>Monitoraggio e aggiornamento regolare dei protocolli (Art. 34)​.</a:t>
            </a:r>
          </a:p>
          <a:p>
            <a:pPr>
              <a:lnSpc>
                <a:spcPct val="170000"/>
              </a:lnSpc>
            </a:pPr>
            <a:r>
              <a:rPr lang="en-GB" sz="5200" b="1" dirty="0">
                <a:solidFill>
                  <a:srgbClr val="0070C0"/>
                </a:solidFill>
              </a:rPr>
              <a:t>Misure contro il riciclaggio (AML)</a:t>
            </a:r>
            <a:endParaRPr lang="en-GB" sz="5200" dirty="0">
              <a:solidFill>
                <a:srgbClr val="0070C0"/>
              </a:solidFill>
            </a:endParaRP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5200" dirty="0"/>
              <a:t>Applicazione di procedure di due diligence sui clienti (KYC).</a:t>
            </a: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5200" dirty="0"/>
              <a:t>Monitoraggio delle transazioni per prevenire il riciclaggio di denaro e il finanziamento del terrorismo.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DA016-2F7B-AE8D-DDEA-46C7F9EE8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4 dicembre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99C1E-5CF7-8ACE-94CE-2286EE8E2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- </a:t>
            </a:r>
            <a:fld id="{EF27B684-AB0A-C348-9E90-76060FAE1E6C}" type="slidenum">
              <a:rPr lang="it-IT" smtClean="0"/>
              <a:pPr/>
              <a:t>7</a:t>
            </a:fld>
            <a:r>
              <a:rPr lang="it-IT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414261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C0643-A816-411F-18F4-CE9BC8908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AD86E1-F0C5-308B-F99B-AB81B03E7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29279"/>
            <a:ext cx="7966276" cy="1600200"/>
          </a:xfrm>
        </p:spPr>
        <p:txBody>
          <a:bodyPr>
            <a:normAutofit/>
          </a:bodyPr>
          <a:lstStyle/>
          <a:p>
            <a:pPr algn="ctr"/>
            <a:r>
              <a:rPr lang="it-IT" sz="4400" b="1" dirty="0"/>
              <a:t>I CASP </a:t>
            </a:r>
          </a:p>
        </p:txBody>
      </p:sp>
      <p:pic>
        <p:nvPicPr>
          <p:cNvPr id="15" name="Segnaposto immagine 14">
            <a:extLst>
              <a:ext uri="{FF2B5EF4-FFF2-40B4-BE49-F238E27FC236}">
                <a16:creationId xmlns:a16="http://schemas.microsoft.com/office/drawing/2014/main" id="{9A2245AD-68C8-6E83-3EED-494A1125E5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0" r="17470"/>
          <a:stretch/>
        </p:blipFill>
        <p:spPr/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6F4E8B9-97A6-0BFC-564F-BEDC8A708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4 dicembre 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61A81CF-C30E-6D70-6B92-DEF02EFE7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- </a:t>
            </a:r>
            <a:fld id="{EF27B684-AB0A-C348-9E90-76060FAE1E6C}" type="slidenum">
              <a:rPr lang="it-IT" smtClean="0"/>
              <a:pPr/>
              <a:t>8</a:t>
            </a:fld>
            <a:r>
              <a:rPr lang="it-IT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706142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29933-74DF-C511-C582-D36F5C230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48355-8280-9B79-7256-4DBB2D6AF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222" y="0"/>
            <a:ext cx="9617242" cy="1325563"/>
          </a:xfrm>
        </p:spPr>
        <p:txBody>
          <a:bodyPr/>
          <a:lstStyle/>
          <a:p>
            <a:r>
              <a:rPr lang="it-IT" sz="3600" dirty="0"/>
              <a:t>Governance dei CASP 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C9232-B848-A52D-FF7B-8D179E868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1109181"/>
            <a:ext cx="11831053" cy="4856205"/>
          </a:xfrm>
        </p:spPr>
        <p:txBody>
          <a:bodyPr>
            <a:noAutofit/>
          </a:bodyPr>
          <a:lstStyle/>
          <a:p>
            <a:r>
              <a:rPr lang="en-GB" sz="1200" b="1" dirty="0">
                <a:solidFill>
                  <a:srgbClr val="0070C0"/>
                </a:solidFill>
              </a:rPr>
              <a:t>Struttura organizzativa e gestione</a:t>
            </a:r>
          </a:p>
          <a:p>
            <a:pPr marL="540000" indent="-171450">
              <a:buFont typeface="Arial" panose="020B0604020202020204" pitchFamily="34" charset="0"/>
              <a:buChar char="•"/>
            </a:pPr>
            <a:r>
              <a:rPr lang="en-GB" sz="1200" dirty="0"/>
              <a:t>Linee di responsabilità chiare e procedure per gestire rischi operativi e di mercato.</a:t>
            </a:r>
          </a:p>
          <a:p>
            <a:pPr marL="540000" indent="-171450">
              <a:buFont typeface="Arial" panose="020B0604020202020204" pitchFamily="34" charset="0"/>
              <a:buChar char="•"/>
            </a:pPr>
            <a:r>
              <a:rPr lang="en-GB" sz="1200" dirty="0"/>
              <a:t>Adozione di politiche interne per la segregazione degli asset e gestione delle riserve (Art. 60, Art. 61)​.</a:t>
            </a:r>
          </a:p>
          <a:p>
            <a:r>
              <a:rPr lang="en-GB" sz="1200" b="1" dirty="0">
                <a:solidFill>
                  <a:srgbClr val="0070C0"/>
                </a:solidFill>
              </a:rPr>
              <a:t>Requisiti per il management</a:t>
            </a:r>
          </a:p>
          <a:p>
            <a:pPr marL="540000" indent="-171450">
              <a:buFont typeface="Arial" panose="020B0604020202020204" pitchFamily="34" charset="0"/>
              <a:buChar char="•"/>
            </a:pPr>
            <a:r>
              <a:rPr lang="en-GB" sz="1200" dirty="0"/>
              <a:t>Membri con comprovata onorabilità, competenza, ed esperienza.(Art. 68).</a:t>
            </a:r>
          </a:p>
          <a:p>
            <a:pPr marL="540000" indent="-171450">
              <a:buFont typeface="Arial" panose="020B0604020202020204" pitchFamily="34" charset="0"/>
              <a:buChar char="•"/>
            </a:pPr>
            <a:r>
              <a:rPr lang="en-GB" sz="1200" dirty="0"/>
              <a:t>Obbligo di assenza di precedenti per riciclaggio o altri reati rilevanti.</a:t>
            </a:r>
          </a:p>
          <a:p>
            <a:pPr marL="540000" indent="-171450">
              <a:buFont typeface="Arial" panose="020B0604020202020204" pitchFamily="34" charset="0"/>
              <a:buChar char="•"/>
            </a:pPr>
            <a:r>
              <a:rPr lang="en-GB" sz="1200" dirty="0"/>
              <a:t>Monitoraggio regolare dell’efficacia delle politiche adottate​.</a:t>
            </a:r>
          </a:p>
          <a:p>
            <a:r>
              <a:rPr lang="en-GB" sz="1200" b="1" dirty="0">
                <a:solidFill>
                  <a:srgbClr val="0070C0"/>
                </a:solidFill>
              </a:rPr>
              <a:t>Supervisione e obblighi operativi</a:t>
            </a:r>
          </a:p>
          <a:p>
            <a:pPr marL="540000" indent="-171450">
              <a:buFont typeface="Arial" panose="020B0604020202020204" pitchFamily="34" charset="0"/>
              <a:buChar char="•"/>
            </a:pPr>
            <a:r>
              <a:rPr lang="en-GB" sz="1200" dirty="0"/>
              <a:t>I CASP devono garantire:</a:t>
            </a:r>
          </a:p>
          <a:p>
            <a:pPr marL="540000"/>
            <a:r>
              <a:rPr lang="en-GB" sz="1200" dirty="0"/>
              <a:t>-  Politiche e procedure per salvaguardare l'autenticità, la disponibilità, l'integrità e la riservatezza dei dati.</a:t>
            </a:r>
          </a:p>
          <a:p>
            <a:pPr marL="540000"/>
            <a:r>
              <a:rPr lang="en-GB" sz="1200" dirty="0"/>
              <a:t>-   ..... “</a:t>
            </a:r>
            <a:r>
              <a:rPr lang="en-GB" sz="1200" dirty="0" err="1"/>
              <a:t>agire</a:t>
            </a:r>
            <a:r>
              <a:rPr lang="en-GB" sz="1200" dirty="0"/>
              <a:t> nell </a:t>
            </a:r>
            <a:r>
              <a:rPr lang="en-GB" sz="1200" dirty="0" err="1"/>
              <a:t>migliore</a:t>
            </a:r>
            <a:r>
              <a:rPr lang="en-GB" sz="1200" dirty="0"/>
              <a:t> </a:t>
            </a:r>
            <a:r>
              <a:rPr lang="en-GB" sz="1200" dirty="0" err="1"/>
              <a:t>nteresse</a:t>
            </a:r>
            <a:r>
              <a:rPr lang="en-GB" sz="1200" dirty="0"/>
              <a:t> dei clienti” (Art. 66).</a:t>
            </a:r>
          </a:p>
          <a:p>
            <a:r>
              <a:rPr lang="en-GB" sz="1200" b="1" dirty="0">
                <a:solidFill>
                  <a:srgbClr val="0070C0"/>
                </a:solidFill>
              </a:rPr>
              <a:t>Gestione dei conflitti di interesse</a:t>
            </a:r>
          </a:p>
          <a:p>
            <a:pPr marL="540000" indent="-171450">
              <a:buFont typeface="Arial" panose="020B0604020202020204" pitchFamily="34" charset="0"/>
              <a:buChar char="•"/>
            </a:pPr>
            <a:r>
              <a:rPr lang="en-GB" sz="1200" dirty="0"/>
              <a:t>Politiche obbligatorie per identificare, mitigare e segnalare conflitti di interesse, garantendo trasparenza e imparzialità verso i clienti (Art. 72)​</a:t>
            </a:r>
          </a:p>
          <a:p>
            <a:r>
              <a:rPr lang="en-GB" sz="1200" b="1" dirty="0">
                <a:solidFill>
                  <a:srgbClr val="0070C0"/>
                </a:solidFill>
              </a:rPr>
              <a:t>Trasparenza e comunicazioni</a:t>
            </a:r>
          </a:p>
          <a:p>
            <a:pPr marL="540000" indent="-171450">
              <a:buFont typeface="Arial" panose="020B0604020202020204" pitchFamily="34" charset="0"/>
              <a:buChar char="•"/>
            </a:pPr>
            <a:r>
              <a:rPr lang="en-GB" sz="1200" dirty="0"/>
              <a:t>Informazioni dettagliate sui rischi e sui diritti legati alle cripto-attività offerte .</a:t>
            </a:r>
          </a:p>
          <a:p>
            <a:endParaRPr lang="en-GB" sz="1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67830-C559-1C3E-4670-543C48BD0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4 dicembre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67BCD-A11A-D8DE-6CB2-1BD37F6A1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- </a:t>
            </a:r>
            <a:fld id="{EF27B684-AB0A-C348-9E90-76060FAE1E6C}" type="slidenum">
              <a:rPr lang="it-IT" smtClean="0"/>
              <a:pPr/>
              <a:t>9</a:t>
            </a:fld>
            <a:r>
              <a:rPr lang="it-IT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1562806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7409</TotalTime>
  <Words>872</Words>
  <Application>Microsoft Macintosh PowerPoint</Application>
  <PresentationFormat>Widescreen</PresentationFormat>
  <Paragraphs>90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Montserrat</vt:lpstr>
      <vt:lpstr>Tema di Office</vt:lpstr>
      <vt:lpstr>   MiCAR:  nuove tutele per chi investe e nuove regole per gli operatori </vt:lpstr>
      <vt:lpstr>MiCAR</vt:lpstr>
      <vt:lpstr>Cos’è il MiCAR</vt:lpstr>
      <vt:lpstr> Nuove tutele per gli Investitori</vt:lpstr>
      <vt:lpstr>Nuove tutele per gli Investitori</vt:lpstr>
      <vt:lpstr> Nuove regole per gli Operatori</vt:lpstr>
      <vt:lpstr>Nuove regole per gli Operatori</vt:lpstr>
      <vt:lpstr>I CASP </vt:lpstr>
      <vt:lpstr>Governance dei CASP 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Tommaso Patti</cp:lastModifiedBy>
  <cp:revision>73</cp:revision>
  <cp:lastPrinted>2024-12-03T14:08:37Z</cp:lastPrinted>
  <dcterms:created xsi:type="dcterms:W3CDTF">2021-12-21T09:22:43Z</dcterms:created>
  <dcterms:modified xsi:type="dcterms:W3CDTF">2024-12-03T16:26:35Z</dcterms:modified>
</cp:coreProperties>
</file>