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16"/>
  </p:notesMasterIdLst>
  <p:sldIdLst>
    <p:sldId id="2206" r:id="rId2"/>
    <p:sldId id="2277" r:id="rId3"/>
    <p:sldId id="2258" r:id="rId4"/>
    <p:sldId id="2263" r:id="rId5"/>
    <p:sldId id="2287" r:id="rId6"/>
    <p:sldId id="2266" r:id="rId7"/>
    <p:sldId id="2264" r:id="rId8"/>
    <p:sldId id="2288" r:id="rId9"/>
    <p:sldId id="2285" r:id="rId10"/>
    <p:sldId id="2279" r:id="rId11"/>
    <p:sldId id="2280" r:id="rId12"/>
    <p:sldId id="2281" r:id="rId13"/>
    <p:sldId id="2261" r:id="rId14"/>
    <p:sldId id="2254" r:id="rId15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5" pos="7678" userDrawn="1">
          <p15:clr>
            <a:srgbClr val="A4A3A4"/>
          </p15:clr>
        </p15:guide>
        <p15:guide id="6" pos="982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o Muratori" initials="AM" lastIdx="1" clrIdx="0">
    <p:extLst>
      <p:ext uri="{19B8F6BF-5375-455C-9EA6-DF929625EA0E}">
        <p15:presenceInfo xmlns:p15="http://schemas.microsoft.com/office/powerpoint/2012/main" userId="Alessandro Murato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4F"/>
    <a:srgbClr val="0A3C57"/>
    <a:srgbClr val="007855"/>
    <a:srgbClr val="AFD4C8"/>
    <a:srgbClr val="7FD0FF"/>
    <a:srgbClr val="78B5AE"/>
    <a:srgbClr val="FAFAFA"/>
    <a:srgbClr val="3FB6E0"/>
    <a:srgbClr val="9DD6EA"/>
    <a:srgbClr val="387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291" autoAdjust="0"/>
  </p:normalViewPr>
  <p:slideViewPr>
    <p:cSldViewPr snapToGrid="0" snapToObjects="1">
      <p:cViewPr varScale="1">
        <p:scale>
          <a:sx n="52" d="100"/>
          <a:sy n="52" d="100"/>
        </p:scale>
        <p:origin x="492" y="276"/>
      </p:cViewPr>
      <p:guideLst>
        <p:guide orient="horz" pos="8112"/>
        <p:guide pos="14350"/>
        <p:guide pos="7678"/>
        <p:guide pos="982"/>
        <p:guide orient="horz" pos="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zio Vedana" userId="8d479dc1-87b7-4bd8-aba3-4c7cb01bdab7" providerId="ADAL" clId="{00AE6BA2-50B7-4A55-B818-B615EA61B83B}"/>
    <pc:docChg chg="delSld">
      <pc:chgData name="Fabrizio Vedana" userId="8d479dc1-87b7-4bd8-aba3-4c7cb01bdab7" providerId="ADAL" clId="{00AE6BA2-50B7-4A55-B818-B615EA61B83B}" dt="2025-02-26T08:47:15.956" v="2" actId="47"/>
      <pc:docMkLst>
        <pc:docMk/>
      </pc:docMkLst>
      <pc:sldChg chg="del">
        <pc:chgData name="Fabrizio Vedana" userId="8d479dc1-87b7-4bd8-aba3-4c7cb01bdab7" providerId="ADAL" clId="{00AE6BA2-50B7-4A55-B818-B615EA61B83B}" dt="2025-02-26T08:47:08.717" v="1" actId="47"/>
        <pc:sldMkLst>
          <pc:docMk/>
          <pc:sldMk cId="3045749503" sldId="263"/>
        </pc:sldMkLst>
      </pc:sldChg>
      <pc:sldChg chg="del">
        <pc:chgData name="Fabrizio Vedana" userId="8d479dc1-87b7-4bd8-aba3-4c7cb01bdab7" providerId="ADAL" clId="{00AE6BA2-50B7-4A55-B818-B615EA61B83B}" dt="2025-02-26T08:46:38.400" v="0" actId="47"/>
        <pc:sldMkLst>
          <pc:docMk/>
          <pc:sldMk cId="712496195" sldId="2284"/>
        </pc:sldMkLst>
      </pc:sldChg>
      <pc:sldChg chg="del">
        <pc:chgData name="Fabrizio Vedana" userId="8d479dc1-87b7-4bd8-aba3-4c7cb01bdab7" providerId="ADAL" clId="{00AE6BA2-50B7-4A55-B818-B615EA61B83B}" dt="2025-02-26T08:47:15.956" v="2" actId="47"/>
        <pc:sldMkLst>
          <pc:docMk/>
          <pc:sldMk cId="2305292867" sldId="2286"/>
        </pc:sldMkLst>
      </pc:sldChg>
      <pc:sldMasterChg chg="delSldLayout">
        <pc:chgData name="Fabrizio Vedana" userId="8d479dc1-87b7-4bd8-aba3-4c7cb01bdab7" providerId="ADAL" clId="{00AE6BA2-50B7-4A55-B818-B615EA61B83B}" dt="2025-02-26T08:47:08.717" v="1" actId="47"/>
        <pc:sldMasterMkLst>
          <pc:docMk/>
          <pc:sldMasterMk cId="2125118640" sldId="2147484007"/>
        </pc:sldMasterMkLst>
        <pc:sldLayoutChg chg="del">
          <pc:chgData name="Fabrizio Vedana" userId="8d479dc1-87b7-4bd8-aba3-4c7cb01bdab7" providerId="ADAL" clId="{00AE6BA2-50B7-4A55-B818-B615EA61B83B}" dt="2025-02-26T08:47:08.717" v="1" actId="47"/>
          <pc:sldLayoutMkLst>
            <pc:docMk/>
            <pc:sldMasterMk cId="2125118640" sldId="2147484007"/>
            <pc:sldLayoutMk cId="1056933146" sldId="21474840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7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75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92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07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17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28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4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88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8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4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8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0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550C9-CB9C-4A81-A0B4-09347547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791268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86965BF-4F38-49BE-8782-3371FB7CA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5526" y="2876550"/>
            <a:ext cx="21025723" cy="87598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615477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567541" y="947057"/>
            <a:ext cx="10080000" cy="10080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9B6771DD-5396-4954-9A09-C9E485669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29484" y="925513"/>
            <a:ext cx="10080625" cy="100806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931028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618687" y="925552"/>
            <a:ext cx="10080000" cy="10080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5DDE27C-501C-4B15-B5FD-21C3096A0C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7975" y="925513"/>
            <a:ext cx="10080625" cy="100806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998551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619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ondo Scuro titol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B62B5D4-E9EF-4CF6-9A0D-C7C88FE3F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b="7791"/>
          <a:stretch/>
        </p:blipFill>
        <p:spPr>
          <a:xfrm>
            <a:off x="0" y="1"/>
            <a:ext cx="24377650" cy="13716000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4EB5913-5CC9-45C0-A484-1EEBFF7BBF3E}"/>
              </a:ext>
            </a:extLst>
          </p:cNvPr>
          <p:cNvCxnSpPr>
            <a:cxnSpLocks/>
          </p:cNvCxnSpPr>
          <p:nvPr userDrawn="1"/>
        </p:nvCxnSpPr>
        <p:spPr>
          <a:xfrm flipH="1">
            <a:off x="3336758" y="12104704"/>
            <a:ext cx="1936493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5A5B087-61BD-4BF2-8AE5-9CBE89F72BD9}"/>
              </a:ext>
            </a:extLst>
          </p:cNvPr>
          <p:cNvCxnSpPr>
            <a:cxnSpLocks/>
          </p:cNvCxnSpPr>
          <p:nvPr userDrawn="1"/>
        </p:nvCxnSpPr>
        <p:spPr>
          <a:xfrm flipH="1">
            <a:off x="1675964" y="12104704"/>
            <a:ext cx="2528282" cy="2540"/>
          </a:xfrm>
          <a:prstGeom prst="line">
            <a:avLst/>
          </a:prstGeom>
          <a:ln w="76200">
            <a:solidFill>
              <a:srgbClr val="006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">
            <a:extLst>
              <a:ext uri="{FF2B5EF4-FFF2-40B4-BE49-F238E27FC236}">
                <a16:creationId xmlns:a16="http://schemas.microsoft.com/office/drawing/2014/main" id="{C03ADE65-DCD7-44DB-AC10-679282E8CB92}"/>
              </a:ext>
            </a:extLst>
          </p:cNvPr>
          <p:cNvSpPr>
            <a:spLocks/>
          </p:cNvSpPr>
          <p:nvPr userDrawn="1"/>
        </p:nvSpPr>
        <p:spPr bwMode="auto">
          <a:xfrm>
            <a:off x="5193206" y="12911501"/>
            <a:ext cx="17508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r" defTabSz="4572000"/>
            <a:r>
              <a:rPr lang="en-US" sz="1800" b="0" i="0" spc="300" dirty="0">
                <a:solidFill>
                  <a:schemeClr val="bg1"/>
                </a:solidFill>
                <a:latin typeface="Poppins" panose="00000500000000000000" pitchFamily="2" charset="0"/>
                <a:ea typeface="Montserrat Light" charset="0"/>
                <a:cs typeface="Poppins" panose="00000500000000000000" pitchFamily="2" charset="0"/>
                <a:sym typeface="Bebas Neue" charset="0"/>
              </a:rPr>
              <a:t>Across Family Advisors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AF88682-9F6E-4CC9-817D-CE4D696EA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1"/>
          <a:stretch/>
        </p:blipFill>
        <p:spPr>
          <a:xfrm>
            <a:off x="1675964" y="12249023"/>
            <a:ext cx="2376000" cy="939477"/>
          </a:xfrm>
          <a:prstGeom prst="rect">
            <a:avLst/>
          </a:prstGeom>
        </p:spPr>
      </p:pic>
      <p:sp>
        <p:nvSpPr>
          <p:cNvPr id="15" name="Titolo 14">
            <a:extLst>
              <a:ext uri="{FF2B5EF4-FFF2-40B4-BE49-F238E27FC236}">
                <a16:creationId xmlns:a16="http://schemas.microsoft.com/office/drawing/2014/main" id="{A2002EE0-E629-4D50-8101-9B69FE54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2" y="4779745"/>
            <a:ext cx="21025723" cy="1791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096638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entr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720731" y="3469612"/>
            <a:ext cx="5945358" cy="616750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659491" y="3469612"/>
            <a:ext cx="5945358" cy="616750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190111" y="3469612"/>
            <a:ext cx="5945358" cy="616750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115CB6B-536A-4E72-ACD0-C85C666A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791268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7509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superi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7468" cy="656082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C981BF-472F-431C-BA95-5FE7C021AC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3713" y="7151688"/>
            <a:ext cx="20997862" cy="42449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898668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a centrale sfum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3">
            <a:extLst>
              <a:ext uri="{FF2B5EF4-FFF2-40B4-BE49-F238E27FC236}">
                <a16:creationId xmlns:a16="http://schemas.microsoft.com/office/drawing/2014/main" id="{7BE768AF-6DC5-4560-85E0-8D48823ACFCC}"/>
              </a:ext>
            </a:extLst>
          </p:cNvPr>
          <p:cNvSpPr/>
          <p:nvPr userDrawn="1"/>
        </p:nvSpPr>
        <p:spPr>
          <a:xfrm>
            <a:off x="35518" y="2808513"/>
            <a:ext cx="24377650" cy="7511143"/>
          </a:xfrm>
          <a:prstGeom prst="rect">
            <a:avLst/>
          </a:prstGeom>
          <a:gradFill>
            <a:gsLst>
              <a:gs pos="0">
                <a:srgbClr val="0A3C57"/>
              </a:gs>
              <a:gs pos="100000">
                <a:srgbClr val="00704F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A1DB35D-01AB-4BCB-BA00-14803D0CDF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996" y="662922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C18CDF4D-55B2-4876-81DD-010504456C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996" y="727851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DA096DA-8B29-41C3-9BB5-A17D789396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66823" y="421114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5D3F9321-1174-4834-81DB-2A44AB17A0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5656" y="662922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D20CDEC6-988F-4CE9-A01F-5618A31C6B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5656" y="727851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4EEFDA2-32DE-4775-8F29-97806D9530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0483" y="421114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Segnaposto testo 6">
            <a:extLst>
              <a:ext uri="{FF2B5EF4-FFF2-40B4-BE49-F238E27FC236}">
                <a16:creationId xmlns:a16="http://schemas.microsoft.com/office/drawing/2014/main" id="{35BFA113-6905-4AD0-AEC6-0E4E04E809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9316" y="662922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DDA0CB93-0441-49A2-B937-CA36DBC0D0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9316" y="727851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61409246-850B-4D98-9FF9-2C71F343C2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54143" y="421114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9334270F-524D-483C-8A11-C0D90EE1CE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912976" y="662922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22" name="Segnaposto testo 8">
            <a:extLst>
              <a:ext uri="{FF2B5EF4-FFF2-40B4-BE49-F238E27FC236}">
                <a16:creationId xmlns:a16="http://schemas.microsoft.com/office/drawing/2014/main" id="{846F430A-D3D0-4198-A3DB-B151D8BBF9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912976" y="727851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DE462F6-A796-4CF1-8BB7-D99CE56D85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447803" y="421114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Segnaposto testo 6">
            <a:extLst>
              <a:ext uri="{FF2B5EF4-FFF2-40B4-BE49-F238E27FC236}">
                <a16:creationId xmlns:a16="http://schemas.microsoft.com/office/drawing/2014/main" id="{7B8041AF-5817-4229-A406-9C87681E64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06636" y="662644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25" name="Segnaposto testo 8">
            <a:extLst>
              <a:ext uri="{FF2B5EF4-FFF2-40B4-BE49-F238E27FC236}">
                <a16:creationId xmlns:a16="http://schemas.microsoft.com/office/drawing/2014/main" id="{69BCCE74-7001-4D27-9EEB-DDE2E8951E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6636" y="727573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DE24DB9-F838-44CE-A277-D26F9165C34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9841463" y="420836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F8BA0BE2-F1CE-4135-B863-D3B706A6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791268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989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acrossgroup.it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A2ADA838-FAEA-46C5-916F-F1F2CC7CE19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6" y="12109784"/>
            <a:ext cx="2754980" cy="13774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791268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007895"/>
            <a:ext cx="21025723" cy="875898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84CD892-0146-4D87-8994-01F865E77B7A}"/>
              </a:ext>
            </a:extLst>
          </p:cNvPr>
          <p:cNvCxnSpPr>
            <a:cxnSpLocks/>
          </p:cNvCxnSpPr>
          <p:nvPr userDrawn="1"/>
        </p:nvCxnSpPr>
        <p:spPr>
          <a:xfrm flipH="1">
            <a:off x="3336758" y="12104704"/>
            <a:ext cx="1936493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37788A39-97F2-4400-941F-F5A3721E3A77}"/>
              </a:ext>
            </a:extLst>
          </p:cNvPr>
          <p:cNvCxnSpPr>
            <a:cxnSpLocks/>
          </p:cNvCxnSpPr>
          <p:nvPr userDrawn="1"/>
        </p:nvCxnSpPr>
        <p:spPr>
          <a:xfrm flipH="1">
            <a:off x="1675964" y="12104704"/>
            <a:ext cx="2528282" cy="2540"/>
          </a:xfrm>
          <a:prstGeom prst="line">
            <a:avLst/>
          </a:prstGeom>
          <a:ln w="76200">
            <a:solidFill>
              <a:srgbClr val="006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1">
            <a:extLst>
              <a:ext uri="{FF2B5EF4-FFF2-40B4-BE49-F238E27FC236}">
                <a16:creationId xmlns:a16="http://schemas.microsoft.com/office/drawing/2014/main" id="{576810BA-86CC-4EBC-B834-FF6C653ED084}"/>
              </a:ext>
            </a:extLst>
          </p:cNvPr>
          <p:cNvSpPr>
            <a:spLocks/>
          </p:cNvSpPr>
          <p:nvPr userDrawn="1"/>
        </p:nvSpPr>
        <p:spPr bwMode="auto">
          <a:xfrm>
            <a:off x="15806780" y="12953084"/>
            <a:ext cx="6894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r" defTabSz="4572000"/>
            <a:r>
              <a:rPr lang="en-US" sz="1800" b="0" i="0" spc="300" dirty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</a:rPr>
              <a:t>Across Family Advisors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790B5C4F-1793-4274-BAA3-A567A30BE78B}"/>
              </a:ext>
            </a:extLst>
          </p:cNvPr>
          <p:cNvSpPr>
            <a:spLocks/>
          </p:cNvSpPr>
          <p:nvPr userDrawn="1"/>
        </p:nvSpPr>
        <p:spPr bwMode="auto">
          <a:xfrm>
            <a:off x="8741371" y="12953083"/>
            <a:ext cx="6894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4572000"/>
            <a:r>
              <a:rPr lang="en-US" sz="1800" b="0" i="0" spc="300" dirty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  <a:hlinkClick r:id="rId11"/>
              </a:rPr>
              <a:t>www.acrossgroup.it</a:t>
            </a:r>
            <a:endParaRPr lang="en-US" sz="1800" b="0" i="0" spc="300" dirty="0">
              <a:solidFill>
                <a:schemeClr val="tx1"/>
              </a:solidFill>
              <a:latin typeface="Montserrat Light" charset="0"/>
              <a:ea typeface="Montserrat Light" charset="0"/>
              <a:cs typeface="Montserrat Light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13" r:id="rId2"/>
    <p:sldLayoutId id="2147484080" r:id="rId3"/>
    <p:sldLayoutId id="2147484012" r:id="rId4"/>
    <p:sldLayoutId id="2147484081" r:id="rId5"/>
    <p:sldLayoutId id="2147484010" r:id="rId6"/>
    <p:sldLayoutId id="2147484014" r:id="rId7"/>
    <p:sldLayoutId id="2147484079" r:id="rId8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0" kern="1200">
          <a:solidFill>
            <a:srgbClr val="007855"/>
          </a:solidFill>
          <a:latin typeface="Poppins SemiBold" panose="00000700000000000000" pitchFamily="2" charset="0"/>
          <a:ea typeface="Poppins SemiBold" panose="00000700000000000000" pitchFamily="2" charset="0"/>
          <a:cs typeface="Poppins SemiBold" panose="00000700000000000000" pitchFamily="2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edana@acrossgroup.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crossgroup.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profile/marina-berlusconi/?sh=38902e5967b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541" y="2712304"/>
            <a:ext cx="21025723" cy="3564352"/>
          </a:xfrm>
        </p:spPr>
        <p:txBody>
          <a:bodyPr>
            <a:noAutofit/>
          </a:bodyPr>
          <a:lstStyle/>
          <a:p>
            <a:pPr algn="l"/>
            <a:br>
              <a:rPr lang="it-IT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it-IT" sz="1800" b="0" i="0" u="none" strike="noStrike" baseline="0" dirty="0">
                <a:latin typeface="Century Gothic" panose="020B0502020202020204" pitchFamily="34" charset="0"/>
              </a:rPr>
            </a:br>
            <a:r>
              <a:rPr lang="it-IT" sz="1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it-IT" sz="1800" b="1" i="0" u="none" strike="noStrike" baseline="0" dirty="0">
                <a:solidFill>
                  <a:srgbClr val="FFFFFF"/>
                </a:solidFill>
                <a:latin typeface="Century Gothic" panose="020B0502020202020204" pitchFamily="34" charset="0"/>
              </a:rPr>
              <a:t>Le successioni personali e </a:t>
            </a:r>
            <a:r>
              <a:rPr lang="it-IT" sz="1800" b="1" i="0" u="none" strike="noStrike" baseline="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aziendali:spunti</a:t>
            </a:r>
            <a:r>
              <a:rPr lang="it-IT" sz="1800" b="1" i="0" u="none" strike="noStrike" baseline="0" dirty="0">
                <a:solidFill>
                  <a:srgbClr val="FFFFFF"/>
                </a:solidFill>
                <a:latin typeface="Century Gothic" panose="020B0502020202020204" pitchFamily="34" charset="0"/>
              </a:rPr>
              <a:t> e riflessioni derivanti da quelle di Del Vecchio, Berlusconi e altre grandi famiglie</a:t>
            </a:r>
            <a:endParaRPr lang="it-IT" sz="5400" i="1" cap="small" dirty="0">
              <a:solidFill>
                <a:schemeClr val="accent4">
                  <a:lumMod val="5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4800" y="1630017"/>
            <a:ext cx="21126449" cy="9989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66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it-IT" sz="66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it-IT" sz="6600" b="1" i="1" dirty="0">
                <a:solidFill>
                  <a:schemeClr val="tx2"/>
                </a:solidFill>
              </a:rPr>
              <a:t>LE SUCCESSIONI DELLE GRANDI FAMIGLIE ITALIANE.</a:t>
            </a:r>
          </a:p>
          <a:p>
            <a:pPr marL="0" indent="0" algn="ctr">
              <a:buNone/>
            </a:pPr>
            <a:r>
              <a:rPr lang="it-IT" sz="6600" b="1" i="1" dirty="0">
                <a:solidFill>
                  <a:schemeClr val="tx2"/>
                </a:solidFill>
              </a:rPr>
              <a:t>DA AGNELLI A BERLUSCONI</a:t>
            </a:r>
          </a:p>
          <a:p>
            <a:pPr marL="0" indent="0" algn="ctr">
              <a:buNone/>
            </a:pPr>
            <a:endParaRPr lang="it-IT" sz="66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it-IT" sz="66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it-IT" sz="6600" b="1" i="1" dirty="0">
                <a:solidFill>
                  <a:schemeClr val="tx2"/>
                </a:solidFill>
              </a:rPr>
              <a:t>Fabrizio Vedana</a:t>
            </a:r>
          </a:p>
        </p:txBody>
      </p:sp>
    </p:spTree>
    <p:extLst>
      <p:ext uri="{BB962C8B-B14F-4D97-AF65-F5344CB8AC3E}">
        <p14:creationId xmlns:p14="http://schemas.microsoft.com/office/powerpoint/2010/main" val="3197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E63A1D2-721F-8637-CCCD-BEE848EE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7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2448" tIns="342792" rIns="482448" bIns="44436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5260C0-66B4-B6FC-B17D-B6A9569033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0" y="610429"/>
            <a:ext cx="19958049" cy="889188"/>
          </a:xfrm>
        </p:spPr>
        <p:txBody>
          <a:bodyPr/>
          <a:lstStyle/>
          <a:p>
            <a:pPr marL="0" indent="0" algn="ctr">
              <a:buNone/>
            </a:pPr>
            <a:r>
              <a:rPr lang="it-IT" b="1" cap="all" dirty="0"/>
              <a:t>Primo testamento, datato  2 ottobre 2006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A8DB33C-5FBD-2E0D-E25D-E2AE15CD0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913" y="1818861"/>
            <a:ext cx="10110878" cy="100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E63A1D2-721F-8637-CCCD-BEE848EE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7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2448" tIns="342792" rIns="482448" bIns="44436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7498BF-D5FD-E8A7-EE20-E0AD6DE88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3936" y="228601"/>
            <a:ext cx="21665360" cy="116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cap="all" dirty="0"/>
              <a:t>Secondo testamento, datato 5 ottobre 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0246FC3-A6FD-15E4-50D1-BAA3B383B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808" y="2126974"/>
            <a:ext cx="9731601" cy="94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7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E63A1D2-721F-8637-CCCD-BEE848EE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7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2448" tIns="342792" rIns="482448" bIns="44436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BAC9DCD-53FC-B02F-30BC-34D0D7F85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323" y="1899567"/>
            <a:ext cx="9842125" cy="9640956"/>
          </a:xfrm>
          <a:prstGeom prst="rect">
            <a:avLst/>
          </a:prstGeo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5D8C39A-8DAF-F685-BA2B-F0CDFEF41E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0" y="471281"/>
            <a:ext cx="20415685" cy="991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cap="all" dirty="0"/>
              <a:t>Terzo testamento, datato 19 gennaio 2022</a:t>
            </a:r>
          </a:p>
        </p:txBody>
      </p:sp>
    </p:spTree>
    <p:extLst>
      <p:ext uri="{BB962C8B-B14F-4D97-AF65-F5344CB8AC3E}">
        <p14:creationId xmlns:p14="http://schemas.microsoft.com/office/powerpoint/2010/main" val="396289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69" y="385177"/>
            <a:ext cx="21025723" cy="2209167"/>
          </a:xfrm>
        </p:spPr>
        <p:txBody>
          <a:bodyPr>
            <a:noAutofit/>
          </a:bodyPr>
          <a:lstStyle/>
          <a:p>
            <a:pPr algn="ctr"/>
            <a:r>
              <a:rPr lang="it-IT" sz="4800" b="1" cap="all" dirty="0">
                <a:solidFill>
                  <a:schemeClr val="accent4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RITIRA LA TUA COPIA OMAGGIO!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869193-0EA2-68AD-C318-13A5213E5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487" y="2842591"/>
            <a:ext cx="10078278" cy="90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1112282"/>
            <a:ext cx="21025723" cy="2823614"/>
          </a:xfrm>
        </p:spPr>
        <p:txBody>
          <a:bodyPr>
            <a:noAutofit/>
          </a:bodyPr>
          <a:lstStyle/>
          <a:p>
            <a:pPr algn="ctr"/>
            <a:br>
              <a:rPr lang="it-IT" sz="9600" b="1" i="0" cap="all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it-IT" sz="6600" b="1" i="0" cap="all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GRAZIE della vostra attenzione!</a:t>
            </a:r>
            <a:endParaRPr lang="it-IT" sz="6600" cap="all" dirty="0">
              <a:solidFill>
                <a:schemeClr val="tx2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3461" y="2773386"/>
            <a:ext cx="21126449" cy="64209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3600" dirty="0"/>
          </a:p>
          <a:p>
            <a:pPr marL="0" indent="0" algn="ctr">
              <a:buNone/>
            </a:pPr>
            <a:endParaRPr lang="it-IT" sz="5400" i="1" u="sng" dirty="0"/>
          </a:p>
          <a:p>
            <a:pPr marL="0" indent="0" algn="ctr">
              <a:buNone/>
            </a:pPr>
            <a:endParaRPr lang="it-IT" sz="5400" i="1" u="sng" dirty="0"/>
          </a:p>
          <a:p>
            <a:pPr marL="0" indent="0" algn="ctr">
              <a:buNone/>
            </a:pPr>
            <a:r>
              <a:rPr lang="it-IT" i="1" dirty="0"/>
              <a:t>Fabrizio Vedana, socio e amministratore Across Family Advisors</a:t>
            </a:r>
          </a:p>
          <a:p>
            <a:pPr marL="0" indent="0" algn="ctr">
              <a:buNone/>
            </a:pPr>
            <a:r>
              <a:rPr lang="it-IT" i="1" u="sng" dirty="0">
                <a:hlinkClick r:id="rId3"/>
              </a:rPr>
              <a:t>vedana@acrossgroup.it</a:t>
            </a:r>
            <a:endParaRPr lang="it-IT" i="1" u="sng" dirty="0"/>
          </a:p>
          <a:p>
            <a:pPr marL="0" indent="0" algn="ctr">
              <a:buNone/>
            </a:pPr>
            <a:r>
              <a:rPr lang="it-IT" i="1" u="sng" dirty="0">
                <a:hlinkClick r:id="rId4"/>
              </a:rPr>
              <a:t>www.acrossgroup.it</a:t>
            </a:r>
            <a:r>
              <a:rPr lang="it-IT" i="1" u="sng" dirty="0"/>
              <a:t> </a:t>
            </a:r>
          </a:p>
          <a:p>
            <a:pPr marL="0" indent="0" algn="ctr">
              <a:buNone/>
            </a:pPr>
            <a:endParaRPr lang="it-IT" i="1" u="sng" dirty="0"/>
          </a:p>
        </p:txBody>
      </p:sp>
    </p:spTree>
    <p:extLst>
      <p:ext uri="{BB962C8B-B14F-4D97-AF65-F5344CB8AC3E}">
        <p14:creationId xmlns:p14="http://schemas.microsoft.com/office/powerpoint/2010/main" val="27546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541" y="2712304"/>
            <a:ext cx="21025723" cy="3564352"/>
          </a:xfrm>
        </p:spPr>
        <p:txBody>
          <a:bodyPr>
            <a:noAutofit/>
          </a:bodyPr>
          <a:lstStyle/>
          <a:p>
            <a:pPr algn="l"/>
            <a:br>
              <a:rPr lang="it-IT" sz="18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it-IT" sz="1800" b="0" i="0" u="none" strike="noStrike" baseline="0">
                <a:latin typeface="Century Gothic" panose="020B0502020202020204" pitchFamily="34" charset="0"/>
              </a:rPr>
            </a:br>
            <a:r>
              <a:rPr lang="it-IT" sz="1800" b="0" i="0" u="none" strike="noStrike" baseline="0">
                <a:latin typeface="Century Gothic" panose="020B0502020202020204" pitchFamily="34" charset="0"/>
              </a:rPr>
              <a:t> </a:t>
            </a:r>
            <a:r>
              <a:rPr lang="it-IT" sz="1800" b="1" i="0" u="none" strike="noStrike" baseline="0">
                <a:solidFill>
                  <a:srgbClr val="FFFFFF"/>
                </a:solidFill>
                <a:latin typeface="Century Gothic" panose="020B0502020202020204" pitchFamily="34" charset="0"/>
              </a:rPr>
              <a:t>Le successioni personali e aziendali:spunti e riflessioni derivanti da quelle di Del Vecchio, Berlusconi e altre grandi famiglie</a:t>
            </a:r>
            <a:endParaRPr lang="it-IT" sz="5400" i="1" cap="small" dirty="0">
              <a:solidFill>
                <a:schemeClr val="accent4">
                  <a:lumMod val="5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4800" y="1630017"/>
            <a:ext cx="21126449" cy="9989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6600" b="1" i="1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it-IT" sz="6600" b="1" i="1" dirty="0">
              <a:solidFill>
                <a:schemeClr val="tx2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FBA14F6-315E-AB8C-98C9-125CDB30A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757" y="815008"/>
            <a:ext cx="19954380" cy="108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2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F469AE2-C7BD-7456-4616-298CF70F2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509" y="946690"/>
            <a:ext cx="17274631" cy="105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5" y="914401"/>
            <a:ext cx="21126449" cy="11012556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b="1" cap="all" dirty="0"/>
              <a:t>Trova le differenze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4000" dirty="0">
              <a:solidFill>
                <a:srgbClr val="231F20"/>
              </a:solidFill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4000" dirty="0">
              <a:solidFill>
                <a:srgbClr val="231F20"/>
              </a:solidFill>
              <a:latin typeface="+mj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E63A1D2-721F-8637-CCCD-BEE848EE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7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2448" tIns="342792" rIns="482448" bIns="44436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367D2F6-1CE9-E187-45A7-EAFD3CDE1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663" y="2557139"/>
            <a:ext cx="15716249" cy="872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3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306" y="433963"/>
            <a:ext cx="22873335" cy="11012556"/>
          </a:xfrm>
        </p:spPr>
        <p:txBody>
          <a:bodyPr>
            <a:normAutofit/>
          </a:bodyPr>
          <a:lstStyle/>
          <a:p>
            <a:pPr marL="0" marR="91440" indent="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None/>
            </a:pP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Silvio Berlusconi, l’uomo che ha costruito Milano2, Mediaset, il Milan campione in Italia e nel mondo per quasi un ventennio e ha fondato</a:t>
            </a:r>
            <a:r>
              <a:rPr lang="it-IT" sz="4700" spc="2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il</a:t>
            </a:r>
            <a:r>
              <a:rPr lang="it-IT" sz="4700" spc="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movimento</a:t>
            </a:r>
            <a:r>
              <a:rPr lang="it-IT" sz="4700" spc="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politico</a:t>
            </a:r>
            <a:r>
              <a:rPr lang="it-IT" sz="4700" spc="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Forza</a:t>
            </a:r>
            <a:r>
              <a:rPr lang="it-IT" sz="4700" spc="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Italia</a:t>
            </a:r>
            <a:r>
              <a:rPr lang="it-IT" sz="4700" spc="2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diventando</a:t>
            </a:r>
            <a:r>
              <a:rPr lang="it-IT" sz="4700" spc="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più</a:t>
            </a:r>
            <a:r>
              <a:rPr lang="it-IT" sz="4700" spc="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volte</a:t>
            </a:r>
            <a:r>
              <a:rPr lang="it-IT" sz="4700" spc="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Presidente</a:t>
            </a:r>
            <a:r>
              <a:rPr lang="it-IT" sz="4700" spc="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spc="-2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del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Consiglio</a:t>
            </a:r>
            <a:r>
              <a:rPr lang="it-IT" sz="4700" spc="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dei</a:t>
            </a:r>
            <a:r>
              <a:rPr lang="it-IT" sz="4700" spc="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Ministri,</a:t>
            </a:r>
            <a:r>
              <a:rPr lang="it-IT" sz="4700" spc="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è</a:t>
            </a:r>
            <a:r>
              <a:rPr lang="it-IT" sz="4700" spc="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morto</a:t>
            </a:r>
            <a:r>
              <a:rPr lang="it-IT" sz="4700" spc="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il</a:t>
            </a:r>
            <a:r>
              <a:rPr lang="it-IT" sz="4700" spc="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12</a:t>
            </a:r>
            <a:r>
              <a:rPr lang="it-IT" sz="4700" spc="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giugno</a:t>
            </a:r>
            <a:r>
              <a:rPr lang="it-IT" sz="4700" spc="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2023</a:t>
            </a:r>
            <a:r>
              <a:rPr lang="it-IT" sz="4700" spc="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lasciando</a:t>
            </a:r>
            <a:r>
              <a:rPr lang="it-IT" sz="4700" spc="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l’impero</a:t>
            </a:r>
            <a:r>
              <a:rPr lang="it-IT" sz="4700" spc="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economico</a:t>
            </a:r>
            <a:r>
              <a:rPr lang="it-IT" sz="4700" spc="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e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finanziario</a:t>
            </a:r>
            <a:r>
              <a:rPr lang="it-IT" sz="4700" spc="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che</a:t>
            </a:r>
            <a:r>
              <a:rPr lang="it-IT" sz="4700" spc="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ha</a:t>
            </a:r>
            <a:r>
              <a:rPr lang="it-IT" sz="4700" spc="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costruito</a:t>
            </a:r>
            <a:r>
              <a:rPr lang="it-IT" sz="4700" spc="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nei</a:t>
            </a:r>
            <a:r>
              <a:rPr lang="it-IT" sz="4700" spc="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suoi</a:t>
            </a:r>
            <a:r>
              <a:rPr lang="it-IT" sz="4700" spc="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86</a:t>
            </a:r>
            <a:r>
              <a:rPr lang="it-IT" sz="4700" spc="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anni</a:t>
            </a:r>
            <a:r>
              <a:rPr lang="it-IT" sz="4700" spc="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di</a:t>
            </a:r>
            <a:r>
              <a:rPr lang="it-IT" sz="4700" spc="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vita,</a:t>
            </a:r>
            <a:r>
              <a:rPr lang="it-IT" sz="4700" spc="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ai</a:t>
            </a:r>
            <a:r>
              <a:rPr lang="it-IT" sz="4700" spc="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cinque</a:t>
            </a:r>
            <a:r>
              <a:rPr lang="it-IT" sz="4700" spc="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figli:</a:t>
            </a:r>
          </a:p>
          <a:p>
            <a:pPr marL="914400" marR="91440" indent="-91440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Marina (nata</a:t>
            </a:r>
            <a:r>
              <a:rPr lang="it-IT" sz="47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dalla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prima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moglie</a:t>
            </a:r>
            <a:r>
              <a:rPr lang="it-IT" sz="47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Carla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Elvira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Dall’Oglio) </a:t>
            </a:r>
          </a:p>
          <a:p>
            <a:pPr marL="914400" marR="91440" indent="-91440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Font typeface="+mj-lt"/>
              <a:buAutoNum type="arabicPeriod"/>
            </a:pPr>
            <a:endParaRPr lang="it-IT" sz="4700" dirty="0">
              <a:solidFill>
                <a:srgbClr val="231F20"/>
              </a:solidFill>
              <a:effectLst/>
              <a:latin typeface="Arial" panose="020B0604020202020204" pitchFamily="34" charset="0"/>
              <a:ea typeface="Playfair Display" panose="00000500000000000000" pitchFamily="2" charset="0"/>
              <a:cs typeface="Arial" panose="020B0604020202020204" pitchFamily="34" charset="0"/>
            </a:endParaRPr>
          </a:p>
          <a:p>
            <a:pPr marL="914400" marR="91440" indent="-91440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Pier</a:t>
            </a:r>
            <a:r>
              <a:rPr lang="it-IT" sz="47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Silvio (nato</a:t>
            </a:r>
            <a:r>
              <a:rPr lang="it-IT" sz="47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dalla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prima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moglie</a:t>
            </a:r>
            <a:r>
              <a:rPr lang="it-IT" sz="47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Carla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Elvira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Dall’Oglio)</a:t>
            </a:r>
            <a:r>
              <a:rPr lang="it-IT" sz="47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</a:p>
          <a:p>
            <a:pPr marL="914400" marR="91440" indent="-91440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Font typeface="+mj-lt"/>
              <a:buAutoNum type="arabicPeriod"/>
            </a:pPr>
            <a:endParaRPr lang="it-IT" sz="4700" spc="-15" dirty="0">
              <a:solidFill>
                <a:srgbClr val="231F20"/>
              </a:solidFill>
              <a:effectLst/>
              <a:latin typeface="Arial" panose="020B0604020202020204" pitchFamily="34" charset="0"/>
              <a:ea typeface="Playfair Display" panose="00000500000000000000" pitchFamily="2" charset="0"/>
              <a:cs typeface="Arial" panose="020B0604020202020204" pitchFamily="34" charset="0"/>
            </a:endParaRPr>
          </a:p>
          <a:p>
            <a:pPr marL="914400" marR="91440" indent="-91440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Barbara (nata dalla</a:t>
            </a:r>
            <a:r>
              <a:rPr lang="it-IT" sz="47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seconda</a:t>
            </a:r>
            <a:r>
              <a:rPr lang="it-IT" sz="47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moglie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Veronica</a:t>
            </a:r>
            <a:r>
              <a:rPr lang="it-IT" sz="47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Lario)</a:t>
            </a:r>
          </a:p>
          <a:p>
            <a:pPr marL="914400" marR="91440" indent="-91440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Font typeface="+mj-lt"/>
              <a:buAutoNum type="arabicPeriod"/>
            </a:pPr>
            <a:endParaRPr lang="it-IT" sz="4700" dirty="0">
              <a:solidFill>
                <a:srgbClr val="231F20"/>
              </a:solidFill>
              <a:effectLst/>
              <a:latin typeface="Arial" panose="020B0604020202020204" pitchFamily="34" charset="0"/>
              <a:ea typeface="Playfair Display" panose="00000500000000000000" pitchFamily="2" charset="0"/>
              <a:cs typeface="Arial" panose="020B0604020202020204" pitchFamily="34" charset="0"/>
            </a:endParaRPr>
          </a:p>
          <a:p>
            <a:pPr marL="914400" marR="91440" indent="-91440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Eleonora (nata dalla</a:t>
            </a:r>
            <a:r>
              <a:rPr lang="it-IT" sz="47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seconda</a:t>
            </a:r>
            <a:r>
              <a:rPr lang="it-IT" sz="47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moglie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Veronica</a:t>
            </a:r>
            <a:r>
              <a:rPr lang="it-IT" sz="47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Lario)</a:t>
            </a:r>
          </a:p>
          <a:p>
            <a:pPr marL="914400" marR="91440" indent="-91440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Font typeface="+mj-lt"/>
              <a:buAutoNum type="arabicPeriod"/>
            </a:pPr>
            <a:endParaRPr lang="it-IT" sz="4700" dirty="0">
              <a:solidFill>
                <a:srgbClr val="231F20"/>
              </a:solidFill>
              <a:effectLst/>
              <a:latin typeface="Arial" panose="020B0604020202020204" pitchFamily="34" charset="0"/>
              <a:ea typeface="Playfair Display" panose="00000500000000000000" pitchFamily="2" charset="0"/>
              <a:cs typeface="Arial" panose="020B0604020202020204" pitchFamily="34" charset="0"/>
            </a:endParaRPr>
          </a:p>
          <a:p>
            <a:pPr marL="914400" marR="91440" indent="-91440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Luigi (nato dalla</a:t>
            </a:r>
            <a:r>
              <a:rPr lang="it-IT" sz="47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seconda</a:t>
            </a:r>
            <a:r>
              <a:rPr lang="it-IT" sz="47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moglie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Veronica</a:t>
            </a:r>
            <a:r>
              <a:rPr lang="it-IT" sz="47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Lario)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E63A1D2-721F-8637-CCCD-BEE848EE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7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2448" tIns="342792" rIns="482448" bIns="44436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FEFE65-B2D2-87AE-13D2-B2B391B40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224" y="4728153"/>
            <a:ext cx="1804359" cy="155876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1F7C0E2-5A29-9D33-E14D-44942BDDD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6388" y="5581641"/>
            <a:ext cx="1958633" cy="16920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43564BD-0337-4585-1024-B9EA57DDB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3972" y="6882777"/>
            <a:ext cx="1803690" cy="155876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6D37F89-5942-C536-BE8F-4B3FEF973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3972" y="8898744"/>
            <a:ext cx="1803690" cy="164800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8F09C0A-D047-4676-4E36-0C0C602D3D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6388" y="9646977"/>
            <a:ext cx="2089356" cy="17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5" y="914401"/>
            <a:ext cx="21126449" cy="11012556"/>
          </a:xfrm>
        </p:spPr>
        <p:txBody>
          <a:bodyPr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4000" dirty="0">
              <a:solidFill>
                <a:srgbClr val="231F20"/>
              </a:solidFill>
              <a:latin typeface="+mj-lt"/>
            </a:endParaRPr>
          </a:p>
          <a:p>
            <a:pPr marL="0" marR="91440" indent="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None/>
            </a:pP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Il patrimonio</a:t>
            </a:r>
            <a:r>
              <a:rPr lang="it-IT" sz="4700" spc="-2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lasciato in eredità è stato stimato</a:t>
            </a:r>
            <a:r>
              <a:rPr lang="it-IT" sz="47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da</a:t>
            </a:r>
            <a:r>
              <a:rPr lang="it-IT" sz="4700" spc="-2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Forbes</a:t>
            </a:r>
            <a:r>
              <a:rPr lang="it-IT" sz="47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superiore a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6 miliardi di euro.</a:t>
            </a:r>
          </a:p>
          <a:p>
            <a:pPr marL="0" marR="91440" indent="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None/>
            </a:pPr>
            <a:endParaRPr lang="it-IT" sz="4700" dirty="0">
              <a:solidFill>
                <a:srgbClr val="231F20"/>
              </a:solidFill>
              <a:latin typeface="Arial" panose="020B0604020202020204" pitchFamily="34" charset="0"/>
              <a:ea typeface="Playfair Display" panose="00000500000000000000" pitchFamily="2" charset="0"/>
              <a:cs typeface="Arial" panose="020B0604020202020204" pitchFamily="34" charset="0"/>
            </a:endParaRPr>
          </a:p>
          <a:p>
            <a:pPr marL="0" marR="91440" indent="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None/>
            </a:pP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Certamente</a:t>
            </a:r>
            <a:r>
              <a:rPr lang="it-IT" sz="47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l’asset</a:t>
            </a:r>
            <a:r>
              <a:rPr lang="it-IT" sz="4700" spc="-2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più</a:t>
            </a:r>
            <a:r>
              <a:rPr lang="it-IT" sz="4700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importante è rappresentato dalla Fininvest, holding di partecipazioni che contiene, tra l’altro, la quota di controllo della ex Mediaset (ora MFE, </a:t>
            </a:r>
            <a:r>
              <a:rPr lang="it-IT" sz="47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MediaForEurope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), il 30 per cento di Banca Mediolanum, la quota di controllo di Mondadori e una svariata serie di partecipazioni in società, anche quotate, tra le quali Mediobanca e Class Cnbc oltre che in quelle attraverso</a:t>
            </a:r>
            <a:r>
              <a:rPr lang="it-IT" sz="47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le quali viene detenuto e gestito</a:t>
            </a:r>
            <a:r>
              <a:rPr lang="it-IT" sz="47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l’importante patrimonio immobiliare di famiglia. </a:t>
            </a:r>
            <a:endParaRPr lang="it-IT" altLang="it-IT" sz="4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E63A1D2-721F-8637-CCCD-BEE848EE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7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2448" tIns="342792" rIns="482448" bIns="44436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6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5" y="914401"/>
            <a:ext cx="21126449" cy="11012556"/>
          </a:xfrm>
        </p:spPr>
        <p:txBody>
          <a:bodyPr>
            <a:normAutofit lnSpcReduction="1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4000" dirty="0">
              <a:solidFill>
                <a:srgbClr val="231F20"/>
              </a:solidFill>
              <a:latin typeface="+mj-lt"/>
            </a:endParaRPr>
          </a:p>
          <a:p>
            <a:pPr marL="0" marR="91440" indent="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None/>
            </a:pP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L’assegnazione delle azioni della Fininvest non è stata fatta in parti uguali tra i cinque fratelli; ai due figli maggiori, Marina e Pier Silvio,</a:t>
            </a:r>
            <a:r>
              <a:rPr lang="it-IT" sz="47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è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stata</a:t>
            </a:r>
            <a:r>
              <a:rPr lang="it-IT" sz="47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data,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oltre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alla</a:t>
            </a:r>
            <a:r>
              <a:rPr lang="it-IT" sz="47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quota</a:t>
            </a:r>
            <a:r>
              <a:rPr lang="it-IT" sz="47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legittima,</a:t>
            </a:r>
            <a:r>
              <a:rPr lang="it-IT" sz="47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assegnata</a:t>
            </a:r>
            <a:r>
              <a:rPr lang="it-IT" sz="47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a</a:t>
            </a:r>
            <a:r>
              <a:rPr lang="it-IT" sz="47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tutti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i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figli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e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pari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a</a:t>
            </a:r>
            <a:r>
              <a:rPr lang="it-IT" sz="47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8,33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per cento, anche la metà della quota disponibile</a:t>
            </a:r>
            <a:r>
              <a:rPr lang="it-IT" sz="4700" spc="2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pari al 10,4 per cento. </a:t>
            </a:r>
          </a:p>
          <a:p>
            <a:pPr marL="0" marR="91440" indent="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None/>
            </a:pP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Per effetto di tali scelte:</a:t>
            </a:r>
          </a:p>
          <a:p>
            <a:pPr marR="91440" algn="just">
              <a:lnSpc>
                <a:spcPct val="95000"/>
              </a:lnSpc>
              <a:spcBef>
                <a:spcPts val="755"/>
              </a:spcBef>
            </a:pP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Marina e Piersilvio detengono complessivamente il 53,08 per cento del capitale di Fininvest (il 26,54 per cento a testa)</a:t>
            </a:r>
          </a:p>
          <a:p>
            <a:pPr marR="91440" algn="just">
              <a:lnSpc>
                <a:spcPct val="95000"/>
              </a:lnSpc>
              <a:spcBef>
                <a:spcPts val="755"/>
              </a:spcBef>
            </a:pP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gli altri tre fratelli (Barbara, Eleonora e Luigi) il 46,86 per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cento</a:t>
            </a:r>
            <a:r>
              <a:rPr lang="it-IT" sz="47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(il</a:t>
            </a:r>
            <a:r>
              <a:rPr lang="it-IT" sz="47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15,62</a:t>
            </a:r>
            <a:r>
              <a:rPr lang="it-IT" sz="47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per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cento</a:t>
            </a:r>
            <a:r>
              <a:rPr lang="it-IT" sz="47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a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testa).</a:t>
            </a:r>
            <a:r>
              <a:rPr lang="it-IT" sz="47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</a:p>
          <a:p>
            <a:pPr marL="0" marR="91440" indent="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None/>
            </a:pP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Da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segnalare</a:t>
            </a:r>
            <a:r>
              <a:rPr lang="it-IT" sz="47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poi</a:t>
            </a:r>
            <a:r>
              <a:rPr lang="it-IT" sz="47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una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donazione</a:t>
            </a:r>
            <a:r>
              <a:rPr lang="it-IT" sz="47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di</a:t>
            </a:r>
            <a:r>
              <a:rPr lang="it-IT" sz="47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100</a:t>
            </a:r>
            <a:r>
              <a:rPr lang="it-IT" sz="47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milioni a</a:t>
            </a:r>
            <a:r>
              <a:rPr lang="it-IT" sz="47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testa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a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favore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del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fratello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Paolo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Berlusconi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e</a:t>
            </a:r>
            <a:r>
              <a:rPr lang="it-IT" sz="47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dell’ultima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compagna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Marta</a:t>
            </a:r>
            <a:r>
              <a:rPr lang="it-IT" sz="47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Fascina e di 30 milioni all’amico Marcello Dell’Utri. </a:t>
            </a:r>
          </a:p>
          <a:p>
            <a:pPr marL="0" marR="91440" indent="0" algn="just">
              <a:lnSpc>
                <a:spcPct val="95000"/>
              </a:lnSpc>
              <a:spcBef>
                <a:spcPts val="755"/>
              </a:spcBef>
              <a:spcAft>
                <a:spcPts val="0"/>
              </a:spcAft>
              <a:buNone/>
            </a:pPr>
            <a:r>
              <a:rPr lang="it-IT" sz="47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Playfair Display" panose="00000500000000000000" pitchFamily="2" charset="0"/>
                <a:cs typeface="Arial" panose="020B0604020202020204" pitchFamily="34" charset="0"/>
              </a:rPr>
              <a:t>Curioso rilevare che la nuova mappa dell’impero lasciato da Silvio Berlusconi sia contenuta in un testamento olografo fatto di sole tre paginette.</a:t>
            </a:r>
            <a:endParaRPr lang="it-IT" sz="4700" kern="100" dirty="0">
              <a:solidFill>
                <a:srgbClr val="231F2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1165"/>
              </a:lnSpc>
              <a:buNone/>
            </a:pPr>
            <a:r>
              <a:rPr lang="it-IT" sz="47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4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E63A1D2-721F-8637-CCCD-BEE848EE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7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2448" tIns="342792" rIns="482448" bIns="44436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1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5" y="914401"/>
            <a:ext cx="21126449" cy="1101255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sz="5100" cap="all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Marina</a:t>
            </a:r>
          </a:p>
          <a:p>
            <a:pPr marL="0" indent="0" algn="just">
              <a:buNone/>
            </a:pPr>
            <a:r>
              <a:rPr lang="it-IT" sz="5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Marina, 58 anni (2 figli), è stata a lungo considerata l’erede designata di Berlusconi, soprattutto dopo la nomina a presidente di Fininvest nel 2005. La sua carica è stata confermata, consolidando così il suo ruolo all’interno della famiglia. Entrata per la prima volta nella holding all’età di 29 anni con la carica di vicepresidente, attualmente Marina presiede Mondadori e fa parte del consiglio di amministrazione di MediaForEurope. Annoverata da Forbes tra </a:t>
            </a:r>
            <a:r>
              <a:rPr lang="it-IT" sz="5100" u="sng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donne più potenti del mondo</a:t>
            </a:r>
            <a:r>
              <a:rPr lang="it-IT" sz="5100" u="sng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5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2010, è sposata con un ex ballerino del Teatro alla Scala di Milano.</a:t>
            </a:r>
          </a:p>
          <a:p>
            <a:pPr marL="0" indent="0" algn="just">
              <a:buNone/>
            </a:pPr>
            <a:r>
              <a:rPr lang="it-IT" sz="5100" cap="all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 Silvio</a:t>
            </a:r>
          </a:p>
          <a:p>
            <a:pPr marL="0" indent="0" algn="just">
              <a:buNone/>
            </a:pPr>
            <a:r>
              <a:rPr lang="it-IT" sz="5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 Silvio, 55 anni (3 figli da due diverse relazioni), dopo aver lavorato per anni nelle aziende del padre, dal 2015 è amministratore delegato di MediaForEurope. Ha iniziato la sua carriera nel 1992, 23enne, nell’agenzia di marketing Publitalia, per poi passare alle reti televisive. È anche membro del consiglio di amministrazione di Fininvest e di Mondadori.</a:t>
            </a:r>
          </a:p>
          <a:p>
            <a:pPr marL="0" indent="0" algn="just">
              <a:buNone/>
            </a:pPr>
            <a:r>
              <a:rPr lang="it-IT" sz="5100" cap="all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altri figli</a:t>
            </a:r>
          </a:p>
          <a:p>
            <a:pPr marL="0" indent="0" algn="just">
              <a:buNone/>
            </a:pPr>
            <a:r>
              <a:rPr lang="it-IT" sz="5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tre figli più piccoli, Barbara, Eleonora e Luigi, sono frutto del matrimonio di Berlusconi con l’attrice Veronica Lario, durato dal 1990 al 2015. </a:t>
            </a:r>
          </a:p>
          <a:p>
            <a:pPr marL="0" indent="0" algn="just">
              <a:buNone/>
            </a:pPr>
            <a:r>
              <a:rPr lang="it-IT" sz="5100" cap="all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Barbara</a:t>
            </a:r>
            <a:r>
              <a:rPr lang="it-IT" sz="5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40 anni (5 figli da due diverse relazioni), fa parte del consiglio di amministrazione di Fininvest e in passato ha lavorato nell’AC Milan, prima che nel 2017 il padre vendesse la squadra.</a:t>
            </a:r>
          </a:p>
          <a:p>
            <a:pPr marL="0" indent="0" algn="just">
              <a:buNone/>
            </a:pPr>
            <a:r>
              <a:rPr lang="it-IT" sz="5100" cap="all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Luigi</a:t>
            </a:r>
            <a:r>
              <a:rPr lang="it-IT" sz="5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36 anni (2 figli), è stato membro del consiglio di amministrazione di Mediolanum dal 2007 al 2015 e attualmente fa parte di quello di Fininvest, in cui è entrato 24enne nel 2012. </a:t>
            </a:r>
          </a:p>
          <a:p>
            <a:pPr marL="0" indent="0" algn="just">
              <a:buNone/>
            </a:pPr>
            <a:r>
              <a:rPr lang="it-IT" sz="5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Poco si sa di </a:t>
            </a:r>
            <a:r>
              <a:rPr lang="it-IT" sz="5100" cap="all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Eleonora</a:t>
            </a:r>
            <a:r>
              <a:rPr lang="it-IT" sz="5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38 anni (3 figli), che sembra non avere alcun ruolo ufficiale in nessuna delle società del padre. E nel cda della Fondazione Milano Onlus</a:t>
            </a:r>
          </a:p>
          <a:p>
            <a:pPr marL="0" indent="0" algn="just">
              <a:buNone/>
            </a:pPr>
            <a:endParaRPr lang="it-IT" sz="51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51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Quindi 5 figli e 15 nipoti.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4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E63A1D2-721F-8637-CCCD-BEE848EE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7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2448" tIns="342792" rIns="482448" bIns="44436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9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5" y="914401"/>
            <a:ext cx="21126449" cy="11012556"/>
          </a:xfrm>
        </p:spPr>
        <p:txBody>
          <a:bodyPr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4000" dirty="0">
              <a:solidFill>
                <a:srgbClr val="231F20"/>
              </a:solidFill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4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E63A1D2-721F-8637-CCCD-BEE848EE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7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82448" tIns="342792" rIns="482448" bIns="44436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AutoShape 2" descr="A timeline illustrating the three wills of Silvio Berlusconi, showing key events: the first will dated October 2, 2006; the second will dated October 5, 2020; and the third will dated January 19, 2022. The timeline features a sleek, modern design with icons for each will, including a simple paper scroll to represent the testament. Use a professional color scheme with a clean white background.">
            <a:extLst>
              <a:ext uri="{FF2B5EF4-FFF2-40B4-BE49-F238E27FC236}">
                <a16:creationId xmlns:a16="http://schemas.microsoft.com/office/drawing/2014/main" id="{EBF39A3F-0EB7-048D-7E32-0A6573A291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6425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468D95-BAB3-D109-9465-F639035CB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832" y="914401"/>
            <a:ext cx="19851241" cy="102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1 Tema Across">
  <a:themeElements>
    <a:clrScheme name="Personalizzato 6">
      <a:dk1>
        <a:srgbClr val="474B4E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07855"/>
      </a:accent2>
      <a:accent3>
        <a:srgbClr val="0A3D57"/>
      </a:accent3>
      <a:accent4>
        <a:srgbClr val="91969B"/>
      </a:accent4>
      <a:accent5>
        <a:srgbClr val="4B5050"/>
      </a:accent5>
      <a:accent6>
        <a:srgbClr val="91969B"/>
      </a:accent6>
      <a:hlink>
        <a:srgbClr val="007855"/>
      </a:hlink>
      <a:folHlink>
        <a:srgbClr val="007855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ersonalizzato 6">
    <a:dk1>
      <a:srgbClr val="474B4E"/>
    </a:dk1>
    <a:lt1>
      <a:srgbClr val="FFFFFF"/>
    </a:lt1>
    <a:dk2>
      <a:srgbClr val="000000"/>
    </a:dk2>
    <a:lt2>
      <a:srgbClr val="FFFFFF"/>
    </a:lt2>
    <a:accent1>
      <a:srgbClr val="000000"/>
    </a:accent1>
    <a:accent2>
      <a:srgbClr val="007855"/>
    </a:accent2>
    <a:accent3>
      <a:srgbClr val="0A3D57"/>
    </a:accent3>
    <a:accent4>
      <a:srgbClr val="91969B"/>
    </a:accent4>
    <a:accent5>
      <a:srgbClr val="4B5050"/>
    </a:accent5>
    <a:accent6>
      <a:srgbClr val="91969B"/>
    </a:accent6>
    <a:hlink>
      <a:srgbClr val="007855"/>
    </a:hlink>
    <a:folHlink>
      <a:srgbClr val="00785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823</Words>
  <Application>Microsoft Office PowerPoint</Application>
  <PresentationFormat>Personalizzato</PresentationFormat>
  <Paragraphs>68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Arial</vt:lpstr>
      <vt:lpstr>Calibri Light</vt:lpstr>
      <vt:lpstr>Century Gothic</vt:lpstr>
      <vt:lpstr>Lato Light</vt:lpstr>
      <vt:lpstr>Montserrat Light</vt:lpstr>
      <vt:lpstr>Poppins</vt:lpstr>
      <vt:lpstr>Poppins Light</vt:lpstr>
      <vt:lpstr>Poppins SemiBold</vt:lpstr>
      <vt:lpstr>1 Tema Across</vt:lpstr>
      <vt:lpstr>   Le successioni personali e aziendali:spunti e riflessioni derivanti da quelle di Del Vecchio, Berlusconi e altre grandi famiglie</vt:lpstr>
      <vt:lpstr>   Le successioni personali e aziendali:spunti e riflessioni derivanti da quelle di Del Vecchio, Berlusconi e altre grandi famiglie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RITIRA LA TUA COPIA OMAGGIO! </vt:lpstr>
      <vt:lpstr> GRAZIE della vostra 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TRUST E PIANIFICAZIONE DEL TRASFERIMENTO DELLA RICCHEZZA FAMILIARE</dc:title>
  <dc:creator>Fabrizio Vedana</dc:creator>
  <cp:lastModifiedBy>Fabrizio Vedana</cp:lastModifiedBy>
  <cp:revision>6</cp:revision>
  <dcterms:created xsi:type="dcterms:W3CDTF">2021-01-19T16:27:36Z</dcterms:created>
  <dcterms:modified xsi:type="dcterms:W3CDTF">2025-02-26T08:47:18Z</dcterms:modified>
</cp:coreProperties>
</file>