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88" r:id="rId5"/>
    <p:sldId id="377" r:id="rId6"/>
    <p:sldId id="592" r:id="rId7"/>
    <p:sldId id="594" r:id="rId8"/>
    <p:sldId id="595" r:id="rId9"/>
    <p:sldId id="596" r:id="rId10"/>
    <p:sldId id="597" r:id="rId11"/>
    <p:sldId id="598" r:id="rId12"/>
    <p:sldId id="580" r:id="rId13"/>
    <p:sldId id="600" r:id="rId14"/>
    <p:sldId id="601" r:id="rId15"/>
    <p:sldId id="602" r:id="rId16"/>
    <p:sldId id="582" r:id="rId17"/>
    <p:sldId id="536" r:id="rId18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E249E0C-1B17-4818-A92F-946F993CC5E0}">
          <p14:sldIdLst>
            <p14:sldId id="388"/>
            <p14:sldId id="377"/>
            <p14:sldId id="592"/>
            <p14:sldId id="594"/>
            <p14:sldId id="595"/>
            <p14:sldId id="596"/>
            <p14:sldId id="597"/>
            <p14:sldId id="598"/>
            <p14:sldId id="580"/>
            <p14:sldId id="600"/>
            <p14:sldId id="601"/>
            <p14:sldId id="602"/>
            <p14:sldId id="582"/>
          </p14:sldIdLst>
        </p14:section>
        <p14:section name="Team e contatti" id="{53A3F805-3803-4C16-8D16-6CCCAADD1C96}">
          <p14:sldIdLst>
            <p14:sldId id="5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1" userDrawn="1">
          <p15:clr>
            <a:srgbClr val="A4A3A4"/>
          </p15:clr>
        </p15:guide>
        <p15:guide id="2" pos="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AA"/>
    <a:srgbClr val="FF7585"/>
    <a:srgbClr val="A40028"/>
    <a:srgbClr val="FFFFFF"/>
    <a:srgbClr val="DA001A"/>
    <a:srgbClr val="FF4370"/>
    <a:srgbClr val="B40015"/>
    <a:srgbClr val="C40017"/>
    <a:srgbClr val="FF1128"/>
    <a:srgbClr val="E6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FB15C-B9B8-47B5-A6E1-1E587FBE261A}" v="3" dt="2022-10-19T07:56:55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72" d="100"/>
          <a:sy n="72" d="100"/>
        </p:scale>
        <p:origin x="654" y="90"/>
      </p:cViewPr>
      <p:guideLst>
        <p:guide orient="horz" pos="2401"/>
        <p:guide pos="5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980EE25-46AF-4D2A-8922-DE5A3FC96D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A19A19-CA65-4CAA-8956-41C4F02A34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EF823-63FF-4362-8D1F-D4029EC7C3FB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21CEEE-B737-4786-BFD7-60CAB4B173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096529-DD09-452E-A322-C5B38D9D43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646A-380D-4064-82F1-1FEE9DCD9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76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33325-2B77-4FFB-A643-27D73F235991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73DC3-6687-4D1E-BD6F-7B04B83F01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228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587DBEEE-5A92-4E15-8A68-626632E19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072250" y="185676"/>
            <a:ext cx="1926914" cy="793648"/>
          </a:xfrm>
          <a:prstGeom prst="rect">
            <a:avLst/>
          </a:prstGeom>
        </p:spPr>
      </p:pic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F52EB643-113C-4FE2-9F39-2108802C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168880" y="9675041"/>
            <a:ext cx="2743200" cy="365125"/>
          </a:xfrm>
        </p:spPr>
        <p:txBody>
          <a:bodyPr/>
          <a:lstStyle/>
          <a:p>
            <a:fld id="{40254CDB-33DC-4939-A76F-D8F47B5FA0C5}" type="slidenum">
              <a:rPr lang="it-IT" smtClean="0"/>
              <a:t>‹N›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99D22EB-12E3-484C-9BC2-FE22BF72B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59" y="246834"/>
            <a:ext cx="1641468" cy="651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D4DA71D-255F-1C5B-C1D4-0989D063FD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59" y="246834"/>
            <a:ext cx="1641468" cy="651575"/>
          </a:xfrm>
          <a:prstGeom prst="rect">
            <a:avLst/>
          </a:prstGeom>
        </p:spPr>
      </p:pic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F52EB643-113C-4FE2-9F39-2108802C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168880" y="9675041"/>
            <a:ext cx="2743200" cy="365125"/>
          </a:xfrm>
        </p:spPr>
        <p:txBody>
          <a:bodyPr/>
          <a:lstStyle/>
          <a:p>
            <a:fld id="{40254CDB-33DC-4939-A76F-D8F47B5FA0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16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mailto:milano@lascalaw.com" TargetMode="External"/><Relationship Id="rId4" Type="http://schemas.openxmlformats.org/officeDocument/2006/relationships/hyperlink" Target="http://www.lascalaw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A7D8AB-AFEB-4F66-86E9-9940D3DB62A3}"/>
              </a:ext>
            </a:extLst>
          </p:cNvPr>
          <p:cNvSpPr/>
          <p:nvPr/>
        </p:nvSpPr>
        <p:spPr>
          <a:xfrm>
            <a:off x="-1" y="-1"/>
            <a:ext cx="18288002" cy="1028700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5" name="AutoShape 19">
            <a:extLst>
              <a:ext uri="{FF2B5EF4-FFF2-40B4-BE49-F238E27FC236}">
                <a16:creationId xmlns:a16="http://schemas.microsoft.com/office/drawing/2014/main" id="{49F232D0-DE71-4FF9-866A-005A316E518F}"/>
              </a:ext>
            </a:extLst>
          </p:cNvPr>
          <p:cNvSpPr/>
          <p:nvPr/>
        </p:nvSpPr>
        <p:spPr>
          <a:xfrm rot="16200000">
            <a:off x="-571500" y="571500"/>
            <a:ext cx="10287000" cy="9144000"/>
          </a:xfrm>
          <a:prstGeom prst="rect">
            <a:avLst/>
          </a:prstGeom>
          <a:solidFill>
            <a:srgbClr val="A40028">
              <a:alpha val="70000"/>
            </a:srgbClr>
          </a:solidFill>
        </p:spPr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5A1A934-D1E7-4E26-972C-064B223843AB}"/>
              </a:ext>
            </a:extLst>
          </p:cNvPr>
          <p:cNvSpPr txBox="1"/>
          <p:nvPr/>
        </p:nvSpPr>
        <p:spPr>
          <a:xfrm>
            <a:off x="-1" y="3219469"/>
            <a:ext cx="880478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60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Cryptoasset</a:t>
            </a:r>
            <a:r>
              <a:rPr lang="it-IT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algn="r">
              <a:lnSpc>
                <a:spcPct val="100000"/>
              </a:lnSpc>
            </a:pPr>
            <a:r>
              <a:rPr lang="it-IT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inquadramento giuridico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390C1CE-702E-4442-B3B6-6ABE23CAA240}"/>
              </a:ext>
            </a:extLst>
          </p:cNvPr>
          <p:cNvSpPr txBox="1"/>
          <p:nvPr/>
        </p:nvSpPr>
        <p:spPr>
          <a:xfrm>
            <a:off x="973394" y="5163380"/>
            <a:ext cx="783139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dai bitcoin agli NFT</a:t>
            </a:r>
            <a:endParaRPr lang="en-US" sz="3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45C953-4942-4A8F-B690-FB8FD6EB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mtClean="0"/>
              <a:t>1</a:t>
            </a:fld>
            <a:endParaRPr lang="it-IT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151E6823-341A-40EE-9CB2-010D694EBF28}"/>
              </a:ext>
            </a:extLst>
          </p:cNvPr>
          <p:cNvSpPr txBox="1"/>
          <p:nvPr/>
        </p:nvSpPr>
        <p:spPr>
          <a:xfrm>
            <a:off x="973394" y="8667592"/>
            <a:ext cx="783139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28 </a:t>
            </a:r>
            <a:r>
              <a:rPr lang="en-US" sz="2400" i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ottobre</a:t>
            </a:r>
            <a:r>
              <a:rPr lang="en-US" sz="24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C129527F-2F2E-4A47-9AA5-C9A46F4E690F}"/>
              </a:ext>
            </a:extLst>
          </p:cNvPr>
          <p:cNvSpPr txBox="1"/>
          <p:nvPr/>
        </p:nvSpPr>
        <p:spPr>
          <a:xfrm>
            <a:off x="-1" y="6538912"/>
            <a:ext cx="8848957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Avv. Francesco Rampone </a:t>
            </a:r>
          </a:p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Partner La Scala</a:t>
            </a:r>
          </a:p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Pres.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Associazione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Blockchain Italia</a:t>
            </a:r>
          </a:p>
          <a:p>
            <a:pPr algn="r">
              <a:lnSpc>
                <a:spcPct val="100000"/>
              </a:lnSpc>
            </a:pPr>
            <a:endParaRPr lang="en-US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19062AF7-097A-27E5-FAA2-4B273A27E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85" y="691217"/>
            <a:ext cx="3777211" cy="14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65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43">
            <a:extLst>
              <a:ext uri="{FF2B5EF4-FFF2-40B4-BE49-F238E27FC236}">
                <a16:creationId xmlns:a16="http://schemas.microsoft.com/office/drawing/2014/main" id="{C2ED45BF-8794-4EF4-9A23-6A689A13C233}"/>
              </a:ext>
            </a:extLst>
          </p:cNvPr>
          <p:cNvSpPr/>
          <p:nvPr/>
        </p:nvSpPr>
        <p:spPr>
          <a:xfrm rot="18911839">
            <a:off x="13841227" y="2973446"/>
            <a:ext cx="8715146" cy="8715146"/>
          </a:xfrm>
          <a:prstGeom prst="rect">
            <a:avLst/>
          </a:prstGeom>
          <a:blipFill dpi="0" rotWithShape="0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800" spc="18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1C21DE-073E-4420-8539-FEA74CDB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z="1400" smtClean="0">
                <a:solidFill>
                  <a:schemeClr val="bg1">
                    <a:lumMod val="50000"/>
                  </a:schemeClr>
                </a:solidFill>
              </a:rPr>
              <a:t>10</a:t>
            </a:fld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FCE76B5-3913-4A6E-858B-99C7A1B6E83A}"/>
              </a:ext>
            </a:extLst>
          </p:cNvPr>
          <p:cNvSpPr/>
          <p:nvPr/>
        </p:nvSpPr>
        <p:spPr>
          <a:xfrm rot="2700000">
            <a:off x="15582366" y="31983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94C435C-92B5-4FBB-AB94-E5F3DF054487}"/>
              </a:ext>
            </a:extLst>
          </p:cNvPr>
          <p:cNvSpPr/>
          <p:nvPr/>
        </p:nvSpPr>
        <p:spPr>
          <a:xfrm rot="2700000">
            <a:off x="14010843" y="4763888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DA53493-4D7A-4566-9968-3BBF46083C1F}"/>
              </a:ext>
            </a:extLst>
          </p:cNvPr>
          <p:cNvSpPr/>
          <p:nvPr/>
        </p:nvSpPr>
        <p:spPr>
          <a:xfrm rot="2700000">
            <a:off x="12446447" y="63128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34066FC-9B70-4381-86D5-30953753DF85}"/>
              </a:ext>
            </a:extLst>
          </p:cNvPr>
          <p:cNvSpPr/>
          <p:nvPr/>
        </p:nvSpPr>
        <p:spPr>
          <a:xfrm rot="2700000">
            <a:off x="14010843" y="7880751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DFC8990-874E-45B3-B4A6-803CEDA6192B}"/>
              </a:ext>
            </a:extLst>
          </p:cNvPr>
          <p:cNvSpPr/>
          <p:nvPr/>
        </p:nvSpPr>
        <p:spPr>
          <a:xfrm rot="2700000">
            <a:off x="15572939" y="9455675"/>
            <a:ext cx="2001211" cy="20012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269431F-CFF5-4402-89C7-D6513681C7A2}"/>
              </a:ext>
            </a:extLst>
          </p:cNvPr>
          <p:cNvSpPr/>
          <p:nvPr/>
        </p:nvSpPr>
        <p:spPr>
          <a:xfrm rot="2700000">
            <a:off x="17144463" y="1647976"/>
            <a:ext cx="2001211" cy="200121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48D2DF0-912E-400A-95A4-3835487A387D}"/>
              </a:ext>
            </a:extLst>
          </p:cNvPr>
          <p:cNvSpPr txBox="1"/>
          <p:nvPr/>
        </p:nvSpPr>
        <p:spPr>
          <a:xfrm>
            <a:off x="13976406" y="5830744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contenuto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18EFDC6-7419-4927-A540-3C163E200C70}"/>
              </a:ext>
            </a:extLst>
          </p:cNvPr>
          <p:cNvSpPr txBox="1"/>
          <p:nvPr/>
        </p:nvSpPr>
        <p:spPr>
          <a:xfrm>
            <a:off x="12367108" y="7441236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fungibilità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CA4B30F-B74F-4ECB-9B15-8E7A7050C335}"/>
              </a:ext>
            </a:extLst>
          </p:cNvPr>
          <p:cNvSpPr txBox="1"/>
          <p:nvPr/>
        </p:nvSpPr>
        <p:spPr>
          <a:xfrm>
            <a:off x="13955968" y="8940365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circolazione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A1A1210-0EFF-4F1D-B14D-A66F8C4B39F7}"/>
              </a:ext>
            </a:extLst>
          </p:cNvPr>
          <p:cNvSpPr txBox="1"/>
          <p:nvPr/>
        </p:nvSpPr>
        <p:spPr>
          <a:xfrm>
            <a:off x="15478075" y="4318943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frazionabiità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04C9862-AEAE-428B-B372-8ABE236F77C2}"/>
              </a:ext>
            </a:extLst>
          </p:cNvPr>
          <p:cNvSpPr/>
          <p:nvPr/>
        </p:nvSpPr>
        <p:spPr>
          <a:xfrm>
            <a:off x="898525" y="3198899"/>
            <a:ext cx="1257300" cy="12573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AB593FD-73DD-449F-BCF2-E4FE51D77571}"/>
              </a:ext>
            </a:extLst>
          </p:cNvPr>
          <p:cNvSpPr/>
          <p:nvPr/>
        </p:nvSpPr>
        <p:spPr>
          <a:xfrm>
            <a:off x="877603" y="4854673"/>
            <a:ext cx="1257300" cy="12573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3163DF3-FB8D-40E8-8957-5BC1525480F6}"/>
              </a:ext>
            </a:extLst>
          </p:cNvPr>
          <p:cNvSpPr/>
          <p:nvPr/>
        </p:nvSpPr>
        <p:spPr>
          <a:xfrm>
            <a:off x="898525" y="6510447"/>
            <a:ext cx="1257300" cy="1257300"/>
          </a:xfrm>
          <a:prstGeom prst="rect">
            <a:avLst/>
          </a:prstGeom>
          <a:solidFill>
            <a:srgbClr val="FF9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F1235B9-20DC-4500-AD90-5F7F487531AE}"/>
              </a:ext>
            </a:extLst>
          </p:cNvPr>
          <p:cNvSpPr/>
          <p:nvPr/>
        </p:nvSpPr>
        <p:spPr>
          <a:xfrm>
            <a:off x="898525" y="8276651"/>
            <a:ext cx="1257300" cy="1257300"/>
          </a:xfrm>
          <a:prstGeom prst="rect">
            <a:avLst/>
          </a:prstGeom>
          <a:solidFill>
            <a:srgbClr val="FF9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96CE74F-EC8E-4B70-8F25-639A5CD10F8E}"/>
              </a:ext>
            </a:extLst>
          </p:cNvPr>
          <p:cNvSpPr txBox="1"/>
          <p:nvPr/>
        </p:nvSpPr>
        <p:spPr>
          <a:xfrm>
            <a:off x="2293803" y="3539593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sono per loro natura frazionabili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4677308-DDE3-46B1-BA60-7DB9184643EB}"/>
              </a:ext>
            </a:extLst>
          </p:cNvPr>
          <p:cNvSpPr txBox="1"/>
          <p:nvPr/>
        </p:nvSpPr>
        <p:spPr>
          <a:xfrm>
            <a:off x="18628061" y="557432"/>
            <a:ext cx="26619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highlight>
                  <a:srgbClr val="FFFF00"/>
                </a:highlight>
              </a:rPr>
              <a:t>Slide descrittiva sotto punto elenco di alcune caratteristiche, evidenziando il concetto con l’icona o A, B, C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5543F8C-5445-22A6-FAC0-B29D0BD522CC}"/>
              </a:ext>
            </a:extLst>
          </p:cNvPr>
          <p:cNvSpPr txBox="1"/>
          <p:nvPr/>
        </p:nvSpPr>
        <p:spPr>
          <a:xfrm>
            <a:off x="898525" y="733666"/>
            <a:ext cx="1548599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Criptovalute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token e NFT</a:t>
            </a:r>
          </a:p>
        </p:txBody>
      </p:sp>
      <p:grpSp>
        <p:nvGrpSpPr>
          <p:cNvPr id="4" name="Google Shape;4299;p39">
            <a:extLst>
              <a:ext uri="{FF2B5EF4-FFF2-40B4-BE49-F238E27FC236}">
                <a16:creationId xmlns:a16="http://schemas.microsoft.com/office/drawing/2014/main" id="{40063620-93AA-49D1-3006-A53A75159B08}"/>
              </a:ext>
            </a:extLst>
          </p:cNvPr>
          <p:cNvGrpSpPr/>
          <p:nvPr/>
        </p:nvGrpSpPr>
        <p:grpSpPr>
          <a:xfrm>
            <a:off x="1266121" y="3531507"/>
            <a:ext cx="632300" cy="632636"/>
            <a:chOff x="2605300" y="5003050"/>
            <a:chExt cx="418900" cy="430475"/>
          </a:xfrm>
          <a:solidFill>
            <a:schemeClr val="bg1"/>
          </a:solidFill>
        </p:grpSpPr>
        <p:sp>
          <p:nvSpPr>
            <p:cNvPr id="6" name="Google Shape;4300;p39">
              <a:extLst>
                <a:ext uri="{FF2B5EF4-FFF2-40B4-BE49-F238E27FC236}">
                  <a16:creationId xmlns:a16="http://schemas.microsoft.com/office/drawing/2014/main" id="{2F216EAE-049A-0544-E831-2A1E86237F5D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01;p39">
              <a:extLst>
                <a:ext uri="{FF2B5EF4-FFF2-40B4-BE49-F238E27FC236}">
                  <a16:creationId xmlns:a16="http://schemas.microsoft.com/office/drawing/2014/main" id="{7D8DBBEA-D3D1-BC0E-862F-9468B28FCBE9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302;p39">
              <a:extLst>
                <a:ext uri="{FF2B5EF4-FFF2-40B4-BE49-F238E27FC236}">
                  <a16:creationId xmlns:a16="http://schemas.microsoft.com/office/drawing/2014/main" id="{9D2504E0-2C41-3E9C-F754-622417FC0ECA}"/>
                </a:ext>
              </a:extLst>
            </p:cNvPr>
            <p:cNvSpPr/>
            <p:nvPr/>
          </p:nvSpPr>
          <p:spPr>
            <a:xfrm>
              <a:off x="2605300" y="5008552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B7DF53-7F08-B033-EC96-757F0005EA28}"/>
              </a:ext>
            </a:extLst>
          </p:cNvPr>
          <p:cNvSpPr txBox="1"/>
          <p:nvPr/>
        </p:nvSpPr>
        <p:spPr>
          <a:xfrm>
            <a:off x="2294827" y="2261522"/>
            <a:ext cx="2992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criptovalute</a:t>
            </a:r>
            <a:endParaRPr lang="it-IT" sz="3200" b="1" i="0" dirty="0">
              <a:solidFill>
                <a:srgbClr val="A4002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4C9598-2A82-A2C2-97F2-0699A8B3CDCD}"/>
              </a:ext>
            </a:extLst>
          </p:cNvPr>
          <p:cNvSpPr txBox="1"/>
          <p:nvPr/>
        </p:nvSpPr>
        <p:spPr>
          <a:xfrm>
            <a:off x="7344875" y="3508708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sono non frazionabili (quasi sempre)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061913-A77C-8CD4-D35F-456D286655F6}"/>
              </a:ext>
            </a:extLst>
          </p:cNvPr>
          <p:cNvSpPr txBox="1"/>
          <p:nvPr/>
        </p:nvSpPr>
        <p:spPr>
          <a:xfrm>
            <a:off x="7374135" y="2261522"/>
            <a:ext cx="2992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token e NFT</a:t>
            </a:r>
            <a:endParaRPr lang="it-IT" sz="3200" b="1" i="0" dirty="0">
              <a:solidFill>
                <a:srgbClr val="A4002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2" name="Google Shape;4110;p39">
            <a:extLst>
              <a:ext uri="{FF2B5EF4-FFF2-40B4-BE49-F238E27FC236}">
                <a16:creationId xmlns:a16="http://schemas.microsoft.com/office/drawing/2014/main" id="{5F8FBA1A-5C5E-6130-1BC0-4A3D29D20BE4}"/>
              </a:ext>
            </a:extLst>
          </p:cNvPr>
          <p:cNvGrpSpPr/>
          <p:nvPr/>
        </p:nvGrpSpPr>
        <p:grpSpPr>
          <a:xfrm>
            <a:off x="1259762" y="5157355"/>
            <a:ext cx="505667" cy="665657"/>
            <a:chOff x="584925" y="922575"/>
            <a:chExt cx="415200" cy="502525"/>
          </a:xfrm>
          <a:solidFill>
            <a:schemeClr val="bg1"/>
          </a:solidFill>
        </p:grpSpPr>
        <p:sp>
          <p:nvSpPr>
            <p:cNvPr id="13" name="Google Shape;4111;p39">
              <a:extLst>
                <a:ext uri="{FF2B5EF4-FFF2-40B4-BE49-F238E27FC236}">
                  <a16:creationId xmlns:a16="http://schemas.microsoft.com/office/drawing/2014/main" id="{D0C06053-638E-3C72-FCC2-935CB6C8B441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12;p39">
              <a:extLst>
                <a:ext uri="{FF2B5EF4-FFF2-40B4-BE49-F238E27FC236}">
                  <a16:creationId xmlns:a16="http://schemas.microsoft.com/office/drawing/2014/main" id="{EB688861-C07C-D5A0-E363-819422D9ABC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3;p39">
              <a:extLst>
                <a:ext uri="{FF2B5EF4-FFF2-40B4-BE49-F238E27FC236}">
                  <a16:creationId xmlns:a16="http://schemas.microsoft.com/office/drawing/2014/main" id="{4814D493-E80E-23F8-9340-D8F2A5DF8D9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CE3980D-7D40-813F-9863-3B580BF5984F}"/>
              </a:ext>
            </a:extLst>
          </p:cNvPr>
          <p:cNvSpPr txBox="1"/>
          <p:nvPr/>
        </p:nvSpPr>
        <p:spPr>
          <a:xfrm>
            <a:off x="2324988" y="5192836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informazione contabile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7C362BB-1FC2-F26B-6DF5-47B41052848F}"/>
              </a:ext>
            </a:extLst>
          </p:cNvPr>
          <p:cNvSpPr txBox="1"/>
          <p:nvPr/>
        </p:nvSpPr>
        <p:spPr>
          <a:xfrm>
            <a:off x="7376060" y="5161951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contenuto obbligatorio o artistico</a:t>
            </a:r>
            <a:endParaRPr lang="it-IT" sz="2400" b="0" i="0" dirty="0">
              <a:solidFill>
                <a:schemeClr val="bg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D40C3509-C72B-5AB6-5CFD-5D1442E254B0}"/>
              </a:ext>
            </a:extLst>
          </p:cNvPr>
          <p:cNvCxnSpPr>
            <a:cxnSpLocks/>
          </p:cNvCxnSpPr>
          <p:nvPr/>
        </p:nvCxnSpPr>
        <p:spPr>
          <a:xfrm flipH="1">
            <a:off x="7051965" y="3198899"/>
            <a:ext cx="16415" cy="7089092"/>
          </a:xfrm>
          <a:prstGeom prst="line">
            <a:avLst/>
          </a:prstGeom>
          <a:ln w="28575">
            <a:solidFill>
              <a:srgbClr val="A40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C60FEF7-80FE-C30E-27C4-020961F82261}"/>
              </a:ext>
            </a:extLst>
          </p:cNvPr>
          <p:cNvSpPr txBox="1"/>
          <p:nvPr/>
        </p:nvSpPr>
        <p:spPr>
          <a:xfrm>
            <a:off x="2324988" y="6876964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sempre fungibili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2B59554-46D0-7709-6D9B-4FDD7F7EDACD}"/>
              </a:ext>
            </a:extLst>
          </p:cNvPr>
          <p:cNvSpPr txBox="1"/>
          <p:nvPr/>
        </p:nvSpPr>
        <p:spPr>
          <a:xfrm>
            <a:off x="7376060" y="6846079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 fungibili (quasi sempre)</a:t>
            </a:r>
            <a:endParaRPr lang="it-IT" sz="2400" b="0" i="0" dirty="0">
              <a:solidFill>
                <a:schemeClr val="bg1">
                  <a:lumMod val="8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85A6362-4F8E-DC08-FDBD-228DA5607077}"/>
              </a:ext>
            </a:extLst>
          </p:cNvPr>
          <p:cNvSpPr txBox="1"/>
          <p:nvPr/>
        </p:nvSpPr>
        <p:spPr>
          <a:xfrm>
            <a:off x="2383163" y="8590663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immediata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1F37D4A-EF48-986C-AB4C-3507511B3290}"/>
              </a:ext>
            </a:extLst>
          </p:cNvPr>
          <p:cNvSpPr txBox="1"/>
          <p:nvPr/>
        </p:nvSpPr>
        <p:spPr>
          <a:xfrm>
            <a:off x="7434235" y="8559778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ripetuta</a:t>
            </a:r>
            <a:endParaRPr lang="it-IT" sz="2400" b="0" i="0" dirty="0">
              <a:solidFill>
                <a:schemeClr val="bg1">
                  <a:lumMod val="8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6" name="Elemento grafico 55" descr="Cerchi con frecce con riempimento a tinta unita">
            <a:extLst>
              <a:ext uri="{FF2B5EF4-FFF2-40B4-BE49-F238E27FC236}">
                <a16:creationId xmlns:a16="http://schemas.microsoft.com/office/drawing/2014/main" id="{E5FCC04D-2133-3235-A6AD-9B0F950EE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6046" y="7947428"/>
            <a:ext cx="1104900" cy="1104900"/>
          </a:xfrm>
          <a:prstGeom prst="rect">
            <a:avLst/>
          </a:prstGeom>
        </p:spPr>
      </p:pic>
      <p:grpSp>
        <p:nvGrpSpPr>
          <p:cNvPr id="57" name="Google Shape;4080;p39">
            <a:extLst>
              <a:ext uri="{FF2B5EF4-FFF2-40B4-BE49-F238E27FC236}">
                <a16:creationId xmlns:a16="http://schemas.microsoft.com/office/drawing/2014/main" id="{40CA39D8-58B1-213D-5478-36E29561FEF3}"/>
              </a:ext>
            </a:extLst>
          </p:cNvPr>
          <p:cNvGrpSpPr/>
          <p:nvPr/>
        </p:nvGrpSpPr>
        <p:grpSpPr>
          <a:xfrm>
            <a:off x="1228004" y="6761586"/>
            <a:ext cx="610279" cy="765541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58" name="Google Shape;4081;p39">
              <a:extLst>
                <a:ext uri="{FF2B5EF4-FFF2-40B4-BE49-F238E27FC236}">
                  <a16:creationId xmlns:a16="http://schemas.microsoft.com/office/drawing/2014/main" id="{14A31390-4BC7-D399-D081-6838478B79D4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82;p39">
              <a:extLst>
                <a:ext uri="{FF2B5EF4-FFF2-40B4-BE49-F238E27FC236}">
                  <a16:creationId xmlns:a16="http://schemas.microsoft.com/office/drawing/2014/main" id="{39C41C41-D04B-A7AB-ED75-38EAE9FBEE36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83;p39">
              <a:extLst>
                <a:ext uri="{FF2B5EF4-FFF2-40B4-BE49-F238E27FC236}">
                  <a16:creationId xmlns:a16="http://schemas.microsoft.com/office/drawing/2014/main" id="{2BC2BDB5-CD30-CBFD-C901-4CA01581AD9F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84;p39">
              <a:extLst>
                <a:ext uri="{FF2B5EF4-FFF2-40B4-BE49-F238E27FC236}">
                  <a16:creationId xmlns:a16="http://schemas.microsoft.com/office/drawing/2014/main" id="{8D7E3AF6-3937-DD1A-901F-43D4A56EB2E2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4080;p39">
            <a:extLst>
              <a:ext uri="{FF2B5EF4-FFF2-40B4-BE49-F238E27FC236}">
                <a16:creationId xmlns:a16="http://schemas.microsoft.com/office/drawing/2014/main" id="{9A1CE8C4-A874-058B-25B4-79A40017E878}"/>
              </a:ext>
            </a:extLst>
          </p:cNvPr>
          <p:cNvGrpSpPr/>
          <p:nvPr/>
        </p:nvGrpSpPr>
        <p:grpSpPr>
          <a:xfrm>
            <a:off x="13106437" y="6608949"/>
            <a:ext cx="610279" cy="765541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63" name="Google Shape;4081;p39">
              <a:extLst>
                <a:ext uri="{FF2B5EF4-FFF2-40B4-BE49-F238E27FC236}">
                  <a16:creationId xmlns:a16="http://schemas.microsoft.com/office/drawing/2014/main" id="{C67550B3-9D5A-DE2E-817E-EFAA19DA8A3E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82;p39">
              <a:extLst>
                <a:ext uri="{FF2B5EF4-FFF2-40B4-BE49-F238E27FC236}">
                  <a16:creationId xmlns:a16="http://schemas.microsoft.com/office/drawing/2014/main" id="{A360860E-63AA-3FF1-DB27-289D16DF0EB8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83;p39">
              <a:extLst>
                <a:ext uri="{FF2B5EF4-FFF2-40B4-BE49-F238E27FC236}">
                  <a16:creationId xmlns:a16="http://schemas.microsoft.com/office/drawing/2014/main" id="{62E58C48-6871-A7D9-9C0E-3FD3282DD8B9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84;p39">
              <a:extLst>
                <a:ext uri="{FF2B5EF4-FFF2-40B4-BE49-F238E27FC236}">
                  <a16:creationId xmlns:a16="http://schemas.microsoft.com/office/drawing/2014/main" id="{C50BA1C2-BC17-B3B7-857F-E63C338A491B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4110;p39">
            <a:extLst>
              <a:ext uri="{FF2B5EF4-FFF2-40B4-BE49-F238E27FC236}">
                <a16:creationId xmlns:a16="http://schemas.microsoft.com/office/drawing/2014/main" id="{F6FF2C7C-D918-8F72-21FA-F4CA6E095F82}"/>
              </a:ext>
            </a:extLst>
          </p:cNvPr>
          <p:cNvGrpSpPr/>
          <p:nvPr/>
        </p:nvGrpSpPr>
        <p:grpSpPr>
          <a:xfrm>
            <a:off x="14708238" y="5061915"/>
            <a:ext cx="505667" cy="665657"/>
            <a:chOff x="584925" y="922575"/>
            <a:chExt cx="415200" cy="502525"/>
          </a:xfrm>
          <a:solidFill>
            <a:schemeClr val="bg1"/>
          </a:solidFill>
        </p:grpSpPr>
        <p:sp>
          <p:nvSpPr>
            <p:cNvPr id="68" name="Google Shape;4111;p39">
              <a:extLst>
                <a:ext uri="{FF2B5EF4-FFF2-40B4-BE49-F238E27FC236}">
                  <a16:creationId xmlns:a16="http://schemas.microsoft.com/office/drawing/2014/main" id="{AFE535E5-9D48-59BE-08DF-9ACA278C00CC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12;p39">
              <a:extLst>
                <a:ext uri="{FF2B5EF4-FFF2-40B4-BE49-F238E27FC236}">
                  <a16:creationId xmlns:a16="http://schemas.microsoft.com/office/drawing/2014/main" id="{AD58F0FC-7616-E788-C867-CF6F5E6FC462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13;p39">
              <a:extLst>
                <a:ext uri="{FF2B5EF4-FFF2-40B4-BE49-F238E27FC236}">
                  <a16:creationId xmlns:a16="http://schemas.microsoft.com/office/drawing/2014/main" id="{ABAC99CE-8F0D-B3B9-75AB-B2DACB9F1A2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4299;p39">
            <a:extLst>
              <a:ext uri="{FF2B5EF4-FFF2-40B4-BE49-F238E27FC236}">
                <a16:creationId xmlns:a16="http://schemas.microsoft.com/office/drawing/2014/main" id="{7C3B8FE6-991E-CC0E-8DA1-A8BF3398D11C}"/>
              </a:ext>
            </a:extLst>
          </p:cNvPr>
          <p:cNvGrpSpPr/>
          <p:nvPr/>
        </p:nvGrpSpPr>
        <p:grpSpPr>
          <a:xfrm>
            <a:off x="16206394" y="3540663"/>
            <a:ext cx="632300" cy="632636"/>
            <a:chOff x="2605300" y="5003050"/>
            <a:chExt cx="418900" cy="430475"/>
          </a:xfrm>
          <a:solidFill>
            <a:schemeClr val="bg1"/>
          </a:solidFill>
        </p:grpSpPr>
        <p:sp>
          <p:nvSpPr>
            <p:cNvPr id="72" name="Google Shape;4300;p39">
              <a:extLst>
                <a:ext uri="{FF2B5EF4-FFF2-40B4-BE49-F238E27FC236}">
                  <a16:creationId xmlns:a16="http://schemas.microsoft.com/office/drawing/2014/main" id="{702C1E38-7711-0D94-968F-0A17E7164F4D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01;p39">
              <a:extLst>
                <a:ext uri="{FF2B5EF4-FFF2-40B4-BE49-F238E27FC236}">
                  <a16:creationId xmlns:a16="http://schemas.microsoft.com/office/drawing/2014/main" id="{386A9F4A-E50A-E56C-E332-41F33CD41208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02;p39">
              <a:extLst>
                <a:ext uri="{FF2B5EF4-FFF2-40B4-BE49-F238E27FC236}">
                  <a16:creationId xmlns:a16="http://schemas.microsoft.com/office/drawing/2014/main" id="{9F8E0889-D97E-8682-A075-B4549A815B99}"/>
                </a:ext>
              </a:extLst>
            </p:cNvPr>
            <p:cNvSpPr/>
            <p:nvPr/>
          </p:nvSpPr>
          <p:spPr>
            <a:xfrm>
              <a:off x="2605300" y="5008552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Elemento grafico 4" descr="Cerchi con frecce con riempimento a tinta unita">
            <a:extLst>
              <a:ext uri="{FF2B5EF4-FFF2-40B4-BE49-F238E27FC236}">
                <a16:creationId xmlns:a16="http://schemas.microsoft.com/office/drawing/2014/main" id="{506B086A-7951-7DBC-71BB-E71A1BA8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058" y="8365164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43">
            <a:extLst>
              <a:ext uri="{FF2B5EF4-FFF2-40B4-BE49-F238E27FC236}">
                <a16:creationId xmlns:a16="http://schemas.microsoft.com/office/drawing/2014/main" id="{C2ED45BF-8794-4EF4-9A23-6A689A13C233}"/>
              </a:ext>
            </a:extLst>
          </p:cNvPr>
          <p:cNvSpPr/>
          <p:nvPr/>
        </p:nvSpPr>
        <p:spPr>
          <a:xfrm rot="18911839">
            <a:off x="13841227" y="2973446"/>
            <a:ext cx="8715146" cy="8715146"/>
          </a:xfrm>
          <a:prstGeom prst="rect">
            <a:avLst/>
          </a:prstGeom>
          <a:blipFill dpi="0" rotWithShape="0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800" spc="18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1C21DE-073E-4420-8539-FEA74CDB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z="1400" smtClean="0">
                <a:solidFill>
                  <a:schemeClr val="bg1">
                    <a:lumMod val="50000"/>
                  </a:schemeClr>
                </a:solidFill>
              </a:rPr>
              <a:t>11</a:t>
            </a:fld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FCE76B5-3913-4A6E-858B-99C7A1B6E83A}"/>
              </a:ext>
            </a:extLst>
          </p:cNvPr>
          <p:cNvSpPr/>
          <p:nvPr/>
        </p:nvSpPr>
        <p:spPr>
          <a:xfrm rot="2700000">
            <a:off x="15582366" y="31983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94C435C-92B5-4FBB-AB94-E5F3DF054487}"/>
              </a:ext>
            </a:extLst>
          </p:cNvPr>
          <p:cNvSpPr/>
          <p:nvPr/>
        </p:nvSpPr>
        <p:spPr>
          <a:xfrm rot="2700000">
            <a:off x="14010843" y="4763888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DA53493-4D7A-4566-9968-3BBF46083C1F}"/>
              </a:ext>
            </a:extLst>
          </p:cNvPr>
          <p:cNvSpPr/>
          <p:nvPr/>
        </p:nvSpPr>
        <p:spPr>
          <a:xfrm rot="2700000">
            <a:off x="12446447" y="63128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34066FC-9B70-4381-86D5-30953753DF85}"/>
              </a:ext>
            </a:extLst>
          </p:cNvPr>
          <p:cNvSpPr/>
          <p:nvPr/>
        </p:nvSpPr>
        <p:spPr>
          <a:xfrm rot="2700000">
            <a:off x="14010843" y="7880751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DFC8990-874E-45B3-B4A6-803CEDA6192B}"/>
              </a:ext>
            </a:extLst>
          </p:cNvPr>
          <p:cNvSpPr/>
          <p:nvPr/>
        </p:nvSpPr>
        <p:spPr>
          <a:xfrm rot="2700000">
            <a:off x="15572939" y="9455675"/>
            <a:ext cx="2001211" cy="20012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269431F-CFF5-4402-89C7-D6513681C7A2}"/>
              </a:ext>
            </a:extLst>
          </p:cNvPr>
          <p:cNvSpPr/>
          <p:nvPr/>
        </p:nvSpPr>
        <p:spPr>
          <a:xfrm rot="2700000">
            <a:off x="17144463" y="1647976"/>
            <a:ext cx="2001211" cy="200121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48D2DF0-912E-400A-95A4-3835487A387D}"/>
              </a:ext>
            </a:extLst>
          </p:cNvPr>
          <p:cNvSpPr txBox="1"/>
          <p:nvPr/>
        </p:nvSpPr>
        <p:spPr>
          <a:xfrm>
            <a:off x="13976406" y="5830744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contenuto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18EFDC6-7419-4927-A540-3C163E200C70}"/>
              </a:ext>
            </a:extLst>
          </p:cNvPr>
          <p:cNvSpPr txBox="1"/>
          <p:nvPr/>
        </p:nvSpPr>
        <p:spPr>
          <a:xfrm>
            <a:off x="12367108" y="7441236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fungibilità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CA4B30F-B74F-4ECB-9B15-8E7A7050C335}"/>
              </a:ext>
            </a:extLst>
          </p:cNvPr>
          <p:cNvSpPr txBox="1"/>
          <p:nvPr/>
        </p:nvSpPr>
        <p:spPr>
          <a:xfrm>
            <a:off x="13955968" y="8940365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circolazione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A1A1210-0EFF-4F1D-B14D-A66F8C4B39F7}"/>
              </a:ext>
            </a:extLst>
          </p:cNvPr>
          <p:cNvSpPr txBox="1"/>
          <p:nvPr/>
        </p:nvSpPr>
        <p:spPr>
          <a:xfrm>
            <a:off x="15478075" y="4318943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frazionabiità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04C9862-AEAE-428B-B372-8ABE236F77C2}"/>
              </a:ext>
            </a:extLst>
          </p:cNvPr>
          <p:cNvSpPr/>
          <p:nvPr/>
        </p:nvSpPr>
        <p:spPr>
          <a:xfrm>
            <a:off x="898525" y="3198899"/>
            <a:ext cx="1257300" cy="12573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AB593FD-73DD-449F-BCF2-E4FE51D77571}"/>
              </a:ext>
            </a:extLst>
          </p:cNvPr>
          <p:cNvSpPr/>
          <p:nvPr/>
        </p:nvSpPr>
        <p:spPr>
          <a:xfrm>
            <a:off x="877603" y="4854673"/>
            <a:ext cx="1257300" cy="12573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3163DF3-FB8D-40E8-8957-5BC1525480F6}"/>
              </a:ext>
            </a:extLst>
          </p:cNvPr>
          <p:cNvSpPr/>
          <p:nvPr/>
        </p:nvSpPr>
        <p:spPr>
          <a:xfrm>
            <a:off x="898525" y="6510447"/>
            <a:ext cx="1257300" cy="12573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F1235B9-20DC-4500-AD90-5F7F487531AE}"/>
              </a:ext>
            </a:extLst>
          </p:cNvPr>
          <p:cNvSpPr/>
          <p:nvPr/>
        </p:nvSpPr>
        <p:spPr>
          <a:xfrm>
            <a:off x="898525" y="8276651"/>
            <a:ext cx="1257300" cy="1257300"/>
          </a:xfrm>
          <a:prstGeom prst="rect">
            <a:avLst/>
          </a:prstGeom>
          <a:solidFill>
            <a:srgbClr val="FF9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96CE74F-EC8E-4B70-8F25-639A5CD10F8E}"/>
              </a:ext>
            </a:extLst>
          </p:cNvPr>
          <p:cNvSpPr txBox="1"/>
          <p:nvPr/>
        </p:nvSpPr>
        <p:spPr>
          <a:xfrm>
            <a:off x="2293803" y="3539593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sono per loro natura frazionabili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4677308-DDE3-46B1-BA60-7DB9184643EB}"/>
              </a:ext>
            </a:extLst>
          </p:cNvPr>
          <p:cNvSpPr txBox="1"/>
          <p:nvPr/>
        </p:nvSpPr>
        <p:spPr>
          <a:xfrm>
            <a:off x="18628061" y="557432"/>
            <a:ext cx="26619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highlight>
                  <a:srgbClr val="FFFF00"/>
                </a:highlight>
              </a:rPr>
              <a:t>Slide descrittiva sotto punto elenco di alcune caratteristiche, evidenziando il concetto con l’icona o A, B, C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5543F8C-5445-22A6-FAC0-B29D0BD522CC}"/>
              </a:ext>
            </a:extLst>
          </p:cNvPr>
          <p:cNvSpPr txBox="1"/>
          <p:nvPr/>
        </p:nvSpPr>
        <p:spPr>
          <a:xfrm>
            <a:off x="898525" y="733666"/>
            <a:ext cx="1548599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Criptovalute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token e NFT</a:t>
            </a:r>
          </a:p>
        </p:txBody>
      </p:sp>
      <p:grpSp>
        <p:nvGrpSpPr>
          <p:cNvPr id="4" name="Google Shape;4299;p39">
            <a:extLst>
              <a:ext uri="{FF2B5EF4-FFF2-40B4-BE49-F238E27FC236}">
                <a16:creationId xmlns:a16="http://schemas.microsoft.com/office/drawing/2014/main" id="{40063620-93AA-49D1-3006-A53A75159B08}"/>
              </a:ext>
            </a:extLst>
          </p:cNvPr>
          <p:cNvGrpSpPr/>
          <p:nvPr/>
        </p:nvGrpSpPr>
        <p:grpSpPr>
          <a:xfrm>
            <a:off x="1266121" y="3531507"/>
            <a:ext cx="632300" cy="632636"/>
            <a:chOff x="2605300" y="5003050"/>
            <a:chExt cx="418900" cy="430475"/>
          </a:xfrm>
          <a:solidFill>
            <a:schemeClr val="bg1"/>
          </a:solidFill>
        </p:grpSpPr>
        <p:sp>
          <p:nvSpPr>
            <p:cNvPr id="6" name="Google Shape;4300;p39">
              <a:extLst>
                <a:ext uri="{FF2B5EF4-FFF2-40B4-BE49-F238E27FC236}">
                  <a16:creationId xmlns:a16="http://schemas.microsoft.com/office/drawing/2014/main" id="{2F216EAE-049A-0544-E831-2A1E86237F5D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01;p39">
              <a:extLst>
                <a:ext uri="{FF2B5EF4-FFF2-40B4-BE49-F238E27FC236}">
                  <a16:creationId xmlns:a16="http://schemas.microsoft.com/office/drawing/2014/main" id="{7D8DBBEA-D3D1-BC0E-862F-9468B28FCBE9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302;p39">
              <a:extLst>
                <a:ext uri="{FF2B5EF4-FFF2-40B4-BE49-F238E27FC236}">
                  <a16:creationId xmlns:a16="http://schemas.microsoft.com/office/drawing/2014/main" id="{9D2504E0-2C41-3E9C-F754-622417FC0ECA}"/>
                </a:ext>
              </a:extLst>
            </p:cNvPr>
            <p:cNvSpPr/>
            <p:nvPr/>
          </p:nvSpPr>
          <p:spPr>
            <a:xfrm>
              <a:off x="2605300" y="5008552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B7DF53-7F08-B033-EC96-757F0005EA28}"/>
              </a:ext>
            </a:extLst>
          </p:cNvPr>
          <p:cNvSpPr txBox="1"/>
          <p:nvPr/>
        </p:nvSpPr>
        <p:spPr>
          <a:xfrm>
            <a:off x="2294827" y="2261522"/>
            <a:ext cx="2992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criptovalute</a:t>
            </a:r>
            <a:endParaRPr lang="it-IT" sz="3200" b="1" i="0" dirty="0">
              <a:solidFill>
                <a:srgbClr val="A4002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4C9598-2A82-A2C2-97F2-0699A8B3CDCD}"/>
              </a:ext>
            </a:extLst>
          </p:cNvPr>
          <p:cNvSpPr txBox="1"/>
          <p:nvPr/>
        </p:nvSpPr>
        <p:spPr>
          <a:xfrm>
            <a:off x="7344875" y="3508708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sono non frazionabili (quasi sempre)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061913-A77C-8CD4-D35F-456D286655F6}"/>
              </a:ext>
            </a:extLst>
          </p:cNvPr>
          <p:cNvSpPr txBox="1"/>
          <p:nvPr/>
        </p:nvSpPr>
        <p:spPr>
          <a:xfrm>
            <a:off x="7374135" y="2261522"/>
            <a:ext cx="2992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token e NFT</a:t>
            </a:r>
            <a:endParaRPr lang="it-IT" sz="3200" b="1" i="0" dirty="0">
              <a:solidFill>
                <a:srgbClr val="A4002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2" name="Google Shape;4110;p39">
            <a:extLst>
              <a:ext uri="{FF2B5EF4-FFF2-40B4-BE49-F238E27FC236}">
                <a16:creationId xmlns:a16="http://schemas.microsoft.com/office/drawing/2014/main" id="{5F8FBA1A-5C5E-6130-1BC0-4A3D29D20BE4}"/>
              </a:ext>
            </a:extLst>
          </p:cNvPr>
          <p:cNvGrpSpPr/>
          <p:nvPr/>
        </p:nvGrpSpPr>
        <p:grpSpPr>
          <a:xfrm>
            <a:off x="1259762" y="5157355"/>
            <a:ext cx="505667" cy="665657"/>
            <a:chOff x="584925" y="922575"/>
            <a:chExt cx="415200" cy="502525"/>
          </a:xfrm>
          <a:solidFill>
            <a:schemeClr val="bg1"/>
          </a:solidFill>
        </p:grpSpPr>
        <p:sp>
          <p:nvSpPr>
            <p:cNvPr id="13" name="Google Shape;4111;p39">
              <a:extLst>
                <a:ext uri="{FF2B5EF4-FFF2-40B4-BE49-F238E27FC236}">
                  <a16:creationId xmlns:a16="http://schemas.microsoft.com/office/drawing/2014/main" id="{D0C06053-638E-3C72-FCC2-935CB6C8B441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12;p39">
              <a:extLst>
                <a:ext uri="{FF2B5EF4-FFF2-40B4-BE49-F238E27FC236}">
                  <a16:creationId xmlns:a16="http://schemas.microsoft.com/office/drawing/2014/main" id="{EB688861-C07C-D5A0-E363-819422D9ABC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3;p39">
              <a:extLst>
                <a:ext uri="{FF2B5EF4-FFF2-40B4-BE49-F238E27FC236}">
                  <a16:creationId xmlns:a16="http://schemas.microsoft.com/office/drawing/2014/main" id="{4814D493-E80E-23F8-9340-D8F2A5DF8D9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CE3980D-7D40-813F-9863-3B580BF5984F}"/>
              </a:ext>
            </a:extLst>
          </p:cNvPr>
          <p:cNvSpPr txBox="1"/>
          <p:nvPr/>
        </p:nvSpPr>
        <p:spPr>
          <a:xfrm>
            <a:off x="2324988" y="5192836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informazione contabile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7C362BB-1FC2-F26B-6DF5-47B41052848F}"/>
              </a:ext>
            </a:extLst>
          </p:cNvPr>
          <p:cNvSpPr txBox="1"/>
          <p:nvPr/>
        </p:nvSpPr>
        <p:spPr>
          <a:xfrm>
            <a:off x="7376060" y="5161951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contenuto obbligatorio o artistico</a:t>
            </a:r>
            <a:endParaRPr lang="it-IT" sz="2400" b="0" i="0" dirty="0">
              <a:solidFill>
                <a:schemeClr val="bg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D40C3509-C72B-5AB6-5CFD-5D1442E254B0}"/>
              </a:ext>
            </a:extLst>
          </p:cNvPr>
          <p:cNvCxnSpPr>
            <a:cxnSpLocks/>
          </p:cNvCxnSpPr>
          <p:nvPr/>
        </p:nvCxnSpPr>
        <p:spPr>
          <a:xfrm flipH="1">
            <a:off x="7051965" y="3198899"/>
            <a:ext cx="16415" cy="7089092"/>
          </a:xfrm>
          <a:prstGeom prst="line">
            <a:avLst/>
          </a:prstGeom>
          <a:ln w="28575">
            <a:solidFill>
              <a:srgbClr val="A40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C60FEF7-80FE-C30E-27C4-020961F82261}"/>
              </a:ext>
            </a:extLst>
          </p:cNvPr>
          <p:cNvSpPr txBox="1"/>
          <p:nvPr/>
        </p:nvSpPr>
        <p:spPr>
          <a:xfrm>
            <a:off x="2324988" y="6876964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sempre fungibili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2B59554-46D0-7709-6D9B-4FDD7F7EDACD}"/>
              </a:ext>
            </a:extLst>
          </p:cNvPr>
          <p:cNvSpPr txBox="1"/>
          <p:nvPr/>
        </p:nvSpPr>
        <p:spPr>
          <a:xfrm>
            <a:off x="7376060" y="6846079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 fungibili (quasi sempre)</a:t>
            </a:r>
            <a:endParaRPr lang="it-IT" sz="2400" b="0" i="0" dirty="0">
              <a:solidFill>
                <a:schemeClr val="bg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85A6362-4F8E-DC08-FDBD-228DA5607077}"/>
              </a:ext>
            </a:extLst>
          </p:cNvPr>
          <p:cNvSpPr txBox="1"/>
          <p:nvPr/>
        </p:nvSpPr>
        <p:spPr>
          <a:xfrm>
            <a:off x="2383163" y="8590663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immediata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1F37D4A-EF48-986C-AB4C-3507511B3290}"/>
              </a:ext>
            </a:extLst>
          </p:cNvPr>
          <p:cNvSpPr txBox="1"/>
          <p:nvPr/>
        </p:nvSpPr>
        <p:spPr>
          <a:xfrm>
            <a:off x="7434235" y="8559778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ripetuta</a:t>
            </a:r>
            <a:endParaRPr lang="it-IT" sz="2400" b="0" i="0" dirty="0">
              <a:solidFill>
                <a:schemeClr val="bg1">
                  <a:lumMod val="8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5" name="Elemento grafico 54" descr="Cerchi con frecce con riempimento a tinta unita">
            <a:extLst>
              <a:ext uri="{FF2B5EF4-FFF2-40B4-BE49-F238E27FC236}">
                <a16:creationId xmlns:a16="http://schemas.microsoft.com/office/drawing/2014/main" id="{BA5D8A6A-F1F1-1DCB-D915-023D89406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058" y="8365164"/>
            <a:ext cx="1104900" cy="1104900"/>
          </a:xfrm>
          <a:prstGeom prst="rect">
            <a:avLst/>
          </a:prstGeom>
        </p:spPr>
      </p:pic>
      <p:pic>
        <p:nvPicPr>
          <p:cNvPr id="56" name="Elemento grafico 55" descr="Cerchi con frecce con riempimento a tinta unita">
            <a:extLst>
              <a:ext uri="{FF2B5EF4-FFF2-40B4-BE49-F238E27FC236}">
                <a16:creationId xmlns:a16="http://schemas.microsoft.com/office/drawing/2014/main" id="{E5FCC04D-2133-3235-A6AD-9B0F950EE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6046" y="7947428"/>
            <a:ext cx="1104900" cy="1104900"/>
          </a:xfrm>
          <a:prstGeom prst="rect">
            <a:avLst/>
          </a:prstGeom>
        </p:spPr>
      </p:pic>
      <p:grpSp>
        <p:nvGrpSpPr>
          <p:cNvPr id="57" name="Google Shape;4080;p39">
            <a:extLst>
              <a:ext uri="{FF2B5EF4-FFF2-40B4-BE49-F238E27FC236}">
                <a16:creationId xmlns:a16="http://schemas.microsoft.com/office/drawing/2014/main" id="{40CA39D8-58B1-213D-5478-36E29561FEF3}"/>
              </a:ext>
            </a:extLst>
          </p:cNvPr>
          <p:cNvGrpSpPr/>
          <p:nvPr/>
        </p:nvGrpSpPr>
        <p:grpSpPr>
          <a:xfrm>
            <a:off x="1228004" y="6761586"/>
            <a:ext cx="610279" cy="765541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58" name="Google Shape;4081;p39">
              <a:extLst>
                <a:ext uri="{FF2B5EF4-FFF2-40B4-BE49-F238E27FC236}">
                  <a16:creationId xmlns:a16="http://schemas.microsoft.com/office/drawing/2014/main" id="{14A31390-4BC7-D399-D081-6838478B79D4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82;p39">
              <a:extLst>
                <a:ext uri="{FF2B5EF4-FFF2-40B4-BE49-F238E27FC236}">
                  <a16:creationId xmlns:a16="http://schemas.microsoft.com/office/drawing/2014/main" id="{39C41C41-D04B-A7AB-ED75-38EAE9FBEE36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83;p39">
              <a:extLst>
                <a:ext uri="{FF2B5EF4-FFF2-40B4-BE49-F238E27FC236}">
                  <a16:creationId xmlns:a16="http://schemas.microsoft.com/office/drawing/2014/main" id="{2BC2BDB5-CD30-CBFD-C901-4CA01581AD9F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84;p39">
              <a:extLst>
                <a:ext uri="{FF2B5EF4-FFF2-40B4-BE49-F238E27FC236}">
                  <a16:creationId xmlns:a16="http://schemas.microsoft.com/office/drawing/2014/main" id="{8D7E3AF6-3937-DD1A-901F-43D4A56EB2E2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4080;p39">
            <a:extLst>
              <a:ext uri="{FF2B5EF4-FFF2-40B4-BE49-F238E27FC236}">
                <a16:creationId xmlns:a16="http://schemas.microsoft.com/office/drawing/2014/main" id="{9A1CE8C4-A874-058B-25B4-79A40017E878}"/>
              </a:ext>
            </a:extLst>
          </p:cNvPr>
          <p:cNvGrpSpPr/>
          <p:nvPr/>
        </p:nvGrpSpPr>
        <p:grpSpPr>
          <a:xfrm>
            <a:off x="13106437" y="6608949"/>
            <a:ext cx="610279" cy="765541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63" name="Google Shape;4081;p39">
              <a:extLst>
                <a:ext uri="{FF2B5EF4-FFF2-40B4-BE49-F238E27FC236}">
                  <a16:creationId xmlns:a16="http://schemas.microsoft.com/office/drawing/2014/main" id="{C67550B3-9D5A-DE2E-817E-EFAA19DA8A3E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82;p39">
              <a:extLst>
                <a:ext uri="{FF2B5EF4-FFF2-40B4-BE49-F238E27FC236}">
                  <a16:creationId xmlns:a16="http://schemas.microsoft.com/office/drawing/2014/main" id="{A360860E-63AA-3FF1-DB27-289D16DF0EB8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83;p39">
              <a:extLst>
                <a:ext uri="{FF2B5EF4-FFF2-40B4-BE49-F238E27FC236}">
                  <a16:creationId xmlns:a16="http://schemas.microsoft.com/office/drawing/2014/main" id="{62E58C48-6871-A7D9-9C0E-3FD3282DD8B9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84;p39">
              <a:extLst>
                <a:ext uri="{FF2B5EF4-FFF2-40B4-BE49-F238E27FC236}">
                  <a16:creationId xmlns:a16="http://schemas.microsoft.com/office/drawing/2014/main" id="{C50BA1C2-BC17-B3B7-857F-E63C338A491B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4110;p39">
            <a:extLst>
              <a:ext uri="{FF2B5EF4-FFF2-40B4-BE49-F238E27FC236}">
                <a16:creationId xmlns:a16="http://schemas.microsoft.com/office/drawing/2014/main" id="{F6FF2C7C-D918-8F72-21FA-F4CA6E095F82}"/>
              </a:ext>
            </a:extLst>
          </p:cNvPr>
          <p:cNvGrpSpPr/>
          <p:nvPr/>
        </p:nvGrpSpPr>
        <p:grpSpPr>
          <a:xfrm>
            <a:off x="14708238" y="5061915"/>
            <a:ext cx="505667" cy="665657"/>
            <a:chOff x="584925" y="922575"/>
            <a:chExt cx="415200" cy="502525"/>
          </a:xfrm>
          <a:solidFill>
            <a:schemeClr val="bg1"/>
          </a:solidFill>
        </p:grpSpPr>
        <p:sp>
          <p:nvSpPr>
            <p:cNvPr id="68" name="Google Shape;4111;p39">
              <a:extLst>
                <a:ext uri="{FF2B5EF4-FFF2-40B4-BE49-F238E27FC236}">
                  <a16:creationId xmlns:a16="http://schemas.microsoft.com/office/drawing/2014/main" id="{AFE535E5-9D48-59BE-08DF-9ACA278C00CC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12;p39">
              <a:extLst>
                <a:ext uri="{FF2B5EF4-FFF2-40B4-BE49-F238E27FC236}">
                  <a16:creationId xmlns:a16="http://schemas.microsoft.com/office/drawing/2014/main" id="{AD58F0FC-7616-E788-C867-CF6F5E6FC462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13;p39">
              <a:extLst>
                <a:ext uri="{FF2B5EF4-FFF2-40B4-BE49-F238E27FC236}">
                  <a16:creationId xmlns:a16="http://schemas.microsoft.com/office/drawing/2014/main" id="{ABAC99CE-8F0D-B3B9-75AB-B2DACB9F1A2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4299;p39">
            <a:extLst>
              <a:ext uri="{FF2B5EF4-FFF2-40B4-BE49-F238E27FC236}">
                <a16:creationId xmlns:a16="http://schemas.microsoft.com/office/drawing/2014/main" id="{7C3B8FE6-991E-CC0E-8DA1-A8BF3398D11C}"/>
              </a:ext>
            </a:extLst>
          </p:cNvPr>
          <p:cNvGrpSpPr/>
          <p:nvPr/>
        </p:nvGrpSpPr>
        <p:grpSpPr>
          <a:xfrm>
            <a:off x="16206394" y="3540663"/>
            <a:ext cx="632300" cy="632636"/>
            <a:chOff x="2605300" y="5003050"/>
            <a:chExt cx="418900" cy="430475"/>
          </a:xfrm>
          <a:solidFill>
            <a:schemeClr val="bg1"/>
          </a:solidFill>
        </p:grpSpPr>
        <p:sp>
          <p:nvSpPr>
            <p:cNvPr id="72" name="Google Shape;4300;p39">
              <a:extLst>
                <a:ext uri="{FF2B5EF4-FFF2-40B4-BE49-F238E27FC236}">
                  <a16:creationId xmlns:a16="http://schemas.microsoft.com/office/drawing/2014/main" id="{702C1E38-7711-0D94-968F-0A17E7164F4D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01;p39">
              <a:extLst>
                <a:ext uri="{FF2B5EF4-FFF2-40B4-BE49-F238E27FC236}">
                  <a16:creationId xmlns:a16="http://schemas.microsoft.com/office/drawing/2014/main" id="{386A9F4A-E50A-E56C-E332-41F33CD41208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02;p39">
              <a:extLst>
                <a:ext uri="{FF2B5EF4-FFF2-40B4-BE49-F238E27FC236}">
                  <a16:creationId xmlns:a16="http://schemas.microsoft.com/office/drawing/2014/main" id="{9F8E0889-D97E-8682-A075-B4549A815B99}"/>
                </a:ext>
              </a:extLst>
            </p:cNvPr>
            <p:cNvSpPr/>
            <p:nvPr/>
          </p:nvSpPr>
          <p:spPr>
            <a:xfrm>
              <a:off x="2605300" y="5008552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84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43">
            <a:extLst>
              <a:ext uri="{FF2B5EF4-FFF2-40B4-BE49-F238E27FC236}">
                <a16:creationId xmlns:a16="http://schemas.microsoft.com/office/drawing/2014/main" id="{C2ED45BF-8794-4EF4-9A23-6A689A13C233}"/>
              </a:ext>
            </a:extLst>
          </p:cNvPr>
          <p:cNvSpPr/>
          <p:nvPr/>
        </p:nvSpPr>
        <p:spPr>
          <a:xfrm rot="18911839">
            <a:off x="13841227" y="2973446"/>
            <a:ext cx="8715146" cy="8715146"/>
          </a:xfrm>
          <a:prstGeom prst="rect">
            <a:avLst/>
          </a:prstGeom>
          <a:blipFill dpi="0" rotWithShape="0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800" spc="18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1C21DE-073E-4420-8539-FEA74CDB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z="1400" smtClean="0">
                <a:solidFill>
                  <a:schemeClr val="bg1">
                    <a:lumMod val="50000"/>
                  </a:schemeClr>
                </a:solidFill>
              </a:rPr>
              <a:t>12</a:t>
            </a:fld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FCE76B5-3913-4A6E-858B-99C7A1B6E83A}"/>
              </a:ext>
            </a:extLst>
          </p:cNvPr>
          <p:cNvSpPr/>
          <p:nvPr/>
        </p:nvSpPr>
        <p:spPr>
          <a:xfrm rot="2700000">
            <a:off x="15582366" y="31983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94C435C-92B5-4FBB-AB94-E5F3DF054487}"/>
              </a:ext>
            </a:extLst>
          </p:cNvPr>
          <p:cNvSpPr/>
          <p:nvPr/>
        </p:nvSpPr>
        <p:spPr>
          <a:xfrm rot="2700000">
            <a:off x="14010843" y="4763888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DA53493-4D7A-4566-9968-3BBF46083C1F}"/>
              </a:ext>
            </a:extLst>
          </p:cNvPr>
          <p:cNvSpPr/>
          <p:nvPr/>
        </p:nvSpPr>
        <p:spPr>
          <a:xfrm rot="2700000">
            <a:off x="12446447" y="63128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34066FC-9B70-4381-86D5-30953753DF85}"/>
              </a:ext>
            </a:extLst>
          </p:cNvPr>
          <p:cNvSpPr/>
          <p:nvPr/>
        </p:nvSpPr>
        <p:spPr>
          <a:xfrm rot="2700000">
            <a:off x="14010843" y="7880751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DFC8990-874E-45B3-B4A6-803CEDA6192B}"/>
              </a:ext>
            </a:extLst>
          </p:cNvPr>
          <p:cNvSpPr/>
          <p:nvPr/>
        </p:nvSpPr>
        <p:spPr>
          <a:xfrm rot="2700000">
            <a:off x="15572939" y="9455675"/>
            <a:ext cx="2001211" cy="20012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269431F-CFF5-4402-89C7-D6513681C7A2}"/>
              </a:ext>
            </a:extLst>
          </p:cNvPr>
          <p:cNvSpPr/>
          <p:nvPr/>
        </p:nvSpPr>
        <p:spPr>
          <a:xfrm rot="2700000">
            <a:off x="17144463" y="1647976"/>
            <a:ext cx="2001211" cy="200121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48D2DF0-912E-400A-95A4-3835487A387D}"/>
              </a:ext>
            </a:extLst>
          </p:cNvPr>
          <p:cNvSpPr txBox="1"/>
          <p:nvPr/>
        </p:nvSpPr>
        <p:spPr>
          <a:xfrm>
            <a:off x="13976406" y="5830744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contenuto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18EFDC6-7419-4927-A540-3C163E200C70}"/>
              </a:ext>
            </a:extLst>
          </p:cNvPr>
          <p:cNvSpPr txBox="1"/>
          <p:nvPr/>
        </p:nvSpPr>
        <p:spPr>
          <a:xfrm>
            <a:off x="12367108" y="7441236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fungibilità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CA4B30F-B74F-4ECB-9B15-8E7A7050C335}"/>
              </a:ext>
            </a:extLst>
          </p:cNvPr>
          <p:cNvSpPr txBox="1"/>
          <p:nvPr/>
        </p:nvSpPr>
        <p:spPr>
          <a:xfrm>
            <a:off x="13955968" y="8940365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circolazione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A1A1210-0EFF-4F1D-B14D-A66F8C4B39F7}"/>
              </a:ext>
            </a:extLst>
          </p:cNvPr>
          <p:cNvSpPr txBox="1"/>
          <p:nvPr/>
        </p:nvSpPr>
        <p:spPr>
          <a:xfrm>
            <a:off x="15478075" y="4318943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frazionabiità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04C9862-AEAE-428B-B372-8ABE236F77C2}"/>
              </a:ext>
            </a:extLst>
          </p:cNvPr>
          <p:cNvSpPr/>
          <p:nvPr/>
        </p:nvSpPr>
        <p:spPr>
          <a:xfrm>
            <a:off x="898525" y="3198899"/>
            <a:ext cx="1257300" cy="12573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AB593FD-73DD-449F-BCF2-E4FE51D77571}"/>
              </a:ext>
            </a:extLst>
          </p:cNvPr>
          <p:cNvSpPr/>
          <p:nvPr/>
        </p:nvSpPr>
        <p:spPr>
          <a:xfrm>
            <a:off x="877603" y="4854673"/>
            <a:ext cx="1257300" cy="12573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3163DF3-FB8D-40E8-8957-5BC1525480F6}"/>
              </a:ext>
            </a:extLst>
          </p:cNvPr>
          <p:cNvSpPr/>
          <p:nvPr/>
        </p:nvSpPr>
        <p:spPr>
          <a:xfrm>
            <a:off x="898525" y="6510447"/>
            <a:ext cx="1257300" cy="12573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F1235B9-20DC-4500-AD90-5F7F487531AE}"/>
              </a:ext>
            </a:extLst>
          </p:cNvPr>
          <p:cNvSpPr/>
          <p:nvPr/>
        </p:nvSpPr>
        <p:spPr>
          <a:xfrm>
            <a:off x="898525" y="8276651"/>
            <a:ext cx="1257300" cy="12573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96CE74F-EC8E-4B70-8F25-639A5CD10F8E}"/>
              </a:ext>
            </a:extLst>
          </p:cNvPr>
          <p:cNvSpPr txBox="1"/>
          <p:nvPr/>
        </p:nvSpPr>
        <p:spPr>
          <a:xfrm>
            <a:off x="2293803" y="3539593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sono per loro natura frazionabili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4677308-DDE3-46B1-BA60-7DB9184643EB}"/>
              </a:ext>
            </a:extLst>
          </p:cNvPr>
          <p:cNvSpPr txBox="1"/>
          <p:nvPr/>
        </p:nvSpPr>
        <p:spPr>
          <a:xfrm>
            <a:off x="18628061" y="557432"/>
            <a:ext cx="26619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highlight>
                  <a:srgbClr val="FFFF00"/>
                </a:highlight>
              </a:rPr>
              <a:t>Slide descrittiva sotto punto elenco di alcune caratteristiche, evidenziando il concetto con l’icona o A, B, C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5543F8C-5445-22A6-FAC0-B29D0BD522CC}"/>
              </a:ext>
            </a:extLst>
          </p:cNvPr>
          <p:cNvSpPr txBox="1"/>
          <p:nvPr/>
        </p:nvSpPr>
        <p:spPr>
          <a:xfrm>
            <a:off x="898525" y="733666"/>
            <a:ext cx="1548599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Criptovalute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token e NFT</a:t>
            </a:r>
          </a:p>
        </p:txBody>
      </p:sp>
      <p:grpSp>
        <p:nvGrpSpPr>
          <p:cNvPr id="4" name="Google Shape;4299;p39">
            <a:extLst>
              <a:ext uri="{FF2B5EF4-FFF2-40B4-BE49-F238E27FC236}">
                <a16:creationId xmlns:a16="http://schemas.microsoft.com/office/drawing/2014/main" id="{40063620-93AA-49D1-3006-A53A75159B08}"/>
              </a:ext>
            </a:extLst>
          </p:cNvPr>
          <p:cNvGrpSpPr/>
          <p:nvPr/>
        </p:nvGrpSpPr>
        <p:grpSpPr>
          <a:xfrm>
            <a:off x="1266121" y="3531507"/>
            <a:ext cx="632300" cy="632636"/>
            <a:chOff x="2605300" y="5003050"/>
            <a:chExt cx="418900" cy="430475"/>
          </a:xfrm>
          <a:solidFill>
            <a:schemeClr val="bg1"/>
          </a:solidFill>
        </p:grpSpPr>
        <p:sp>
          <p:nvSpPr>
            <p:cNvPr id="6" name="Google Shape;4300;p39">
              <a:extLst>
                <a:ext uri="{FF2B5EF4-FFF2-40B4-BE49-F238E27FC236}">
                  <a16:creationId xmlns:a16="http://schemas.microsoft.com/office/drawing/2014/main" id="{2F216EAE-049A-0544-E831-2A1E86237F5D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01;p39">
              <a:extLst>
                <a:ext uri="{FF2B5EF4-FFF2-40B4-BE49-F238E27FC236}">
                  <a16:creationId xmlns:a16="http://schemas.microsoft.com/office/drawing/2014/main" id="{7D8DBBEA-D3D1-BC0E-862F-9468B28FCBE9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302;p39">
              <a:extLst>
                <a:ext uri="{FF2B5EF4-FFF2-40B4-BE49-F238E27FC236}">
                  <a16:creationId xmlns:a16="http://schemas.microsoft.com/office/drawing/2014/main" id="{9D2504E0-2C41-3E9C-F754-622417FC0ECA}"/>
                </a:ext>
              </a:extLst>
            </p:cNvPr>
            <p:cNvSpPr/>
            <p:nvPr/>
          </p:nvSpPr>
          <p:spPr>
            <a:xfrm>
              <a:off x="2605300" y="5008552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B7DF53-7F08-B033-EC96-757F0005EA28}"/>
              </a:ext>
            </a:extLst>
          </p:cNvPr>
          <p:cNvSpPr txBox="1"/>
          <p:nvPr/>
        </p:nvSpPr>
        <p:spPr>
          <a:xfrm>
            <a:off x="2294827" y="2261522"/>
            <a:ext cx="2992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criptovalute</a:t>
            </a:r>
            <a:endParaRPr lang="it-IT" sz="3200" b="1" i="0" dirty="0">
              <a:solidFill>
                <a:srgbClr val="A4002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4C9598-2A82-A2C2-97F2-0699A8B3CDCD}"/>
              </a:ext>
            </a:extLst>
          </p:cNvPr>
          <p:cNvSpPr txBox="1"/>
          <p:nvPr/>
        </p:nvSpPr>
        <p:spPr>
          <a:xfrm>
            <a:off x="7344875" y="3508708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sono non frazionabili (quasi sempre)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061913-A77C-8CD4-D35F-456D286655F6}"/>
              </a:ext>
            </a:extLst>
          </p:cNvPr>
          <p:cNvSpPr txBox="1"/>
          <p:nvPr/>
        </p:nvSpPr>
        <p:spPr>
          <a:xfrm>
            <a:off x="7374135" y="2261522"/>
            <a:ext cx="2992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token e NFT</a:t>
            </a:r>
            <a:endParaRPr lang="it-IT" sz="3200" b="1" i="0" dirty="0">
              <a:solidFill>
                <a:srgbClr val="A4002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2" name="Google Shape;4110;p39">
            <a:extLst>
              <a:ext uri="{FF2B5EF4-FFF2-40B4-BE49-F238E27FC236}">
                <a16:creationId xmlns:a16="http://schemas.microsoft.com/office/drawing/2014/main" id="{5F8FBA1A-5C5E-6130-1BC0-4A3D29D20BE4}"/>
              </a:ext>
            </a:extLst>
          </p:cNvPr>
          <p:cNvGrpSpPr/>
          <p:nvPr/>
        </p:nvGrpSpPr>
        <p:grpSpPr>
          <a:xfrm>
            <a:off x="1259762" y="5157355"/>
            <a:ext cx="505667" cy="665657"/>
            <a:chOff x="584925" y="922575"/>
            <a:chExt cx="415200" cy="502525"/>
          </a:xfrm>
          <a:solidFill>
            <a:schemeClr val="bg1"/>
          </a:solidFill>
        </p:grpSpPr>
        <p:sp>
          <p:nvSpPr>
            <p:cNvPr id="13" name="Google Shape;4111;p39">
              <a:extLst>
                <a:ext uri="{FF2B5EF4-FFF2-40B4-BE49-F238E27FC236}">
                  <a16:creationId xmlns:a16="http://schemas.microsoft.com/office/drawing/2014/main" id="{D0C06053-638E-3C72-FCC2-935CB6C8B441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12;p39">
              <a:extLst>
                <a:ext uri="{FF2B5EF4-FFF2-40B4-BE49-F238E27FC236}">
                  <a16:creationId xmlns:a16="http://schemas.microsoft.com/office/drawing/2014/main" id="{EB688861-C07C-D5A0-E363-819422D9ABC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3;p39">
              <a:extLst>
                <a:ext uri="{FF2B5EF4-FFF2-40B4-BE49-F238E27FC236}">
                  <a16:creationId xmlns:a16="http://schemas.microsoft.com/office/drawing/2014/main" id="{4814D493-E80E-23F8-9340-D8F2A5DF8D9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CE3980D-7D40-813F-9863-3B580BF5984F}"/>
              </a:ext>
            </a:extLst>
          </p:cNvPr>
          <p:cNvSpPr txBox="1"/>
          <p:nvPr/>
        </p:nvSpPr>
        <p:spPr>
          <a:xfrm>
            <a:off x="2324988" y="5192836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informazione contabile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7C362BB-1FC2-F26B-6DF5-47B41052848F}"/>
              </a:ext>
            </a:extLst>
          </p:cNvPr>
          <p:cNvSpPr txBox="1"/>
          <p:nvPr/>
        </p:nvSpPr>
        <p:spPr>
          <a:xfrm>
            <a:off x="7376060" y="5161951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contenuto obbligatorio o artistico</a:t>
            </a:r>
            <a:endParaRPr lang="it-IT" sz="2400" b="0" i="0" dirty="0">
              <a:solidFill>
                <a:schemeClr val="bg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D40C3509-C72B-5AB6-5CFD-5D1442E254B0}"/>
              </a:ext>
            </a:extLst>
          </p:cNvPr>
          <p:cNvCxnSpPr>
            <a:cxnSpLocks/>
          </p:cNvCxnSpPr>
          <p:nvPr/>
        </p:nvCxnSpPr>
        <p:spPr>
          <a:xfrm flipH="1">
            <a:off x="7051965" y="3198899"/>
            <a:ext cx="16415" cy="7089092"/>
          </a:xfrm>
          <a:prstGeom prst="line">
            <a:avLst/>
          </a:prstGeom>
          <a:ln w="28575">
            <a:solidFill>
              <a:srgbClr val="A40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C60FEF7-80FE-C30E-27C4-020961F82261}"/>
              </a:ext>
            </a:extLst>
          </p:cNvPr>
          <p:cNvSpPr txBox="1"/>
          <p:nvPr/>
        </p:nvSpPr>
        <p:spPr>
          <a:xfrm>
            <a:off x="2324988" y="6876964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sempre fungibili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2B59554-46D0-7709-6D9B-4FDD7F7EDACD}"/>
              </a:ext>
            </a:extLst>
          </p:cNvPr>
          <p:cNvSpPr txBox="1"/>
          <p:nvPr/>
        </p:nvSpPr>
        <p:spPr>
          <a:xfrm>
            <a:off x="7376060" y="6846079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 fungibili (quasi sempre)</a:t>
            </a:r>
            <a:endParaRPr lang="it-IT" sz="2400" b="0" i="0" dirty="0">
              <a:solidFill>
                <a:schemeClr val="bg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85A6362-4F8E-DC08-FDBD-228DA5607077}"/>
              </a:ext>
            </a:extLst>
          </p:cNvPr>
          <p:cNvSpPr txBox="1"/>
          <p:nvPr/>
        </p:nvSpPr>
        <p:spPr>
          <a:xfrm>
            <a:off x="2383163" y="8590663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immediata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1F37D4A-EF48-986C-AB4C-3507511B3290}"/>
              </a:ext>
            </a:extLst>
          </p:cNvPr>
          <p:cNvSpPr txBox="1"/>
          <p:nvPr/>
        </p:nvSpPr>
        <p:spPr>
          <a:xfrm>
            <a:off x="7434235" y="8559778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ripetuta</a:t>
            </a:r>
            <a:endParaRPr lang="it-IT" sz="2400" b="0" i="0" dirty="0">
              <a:solidFill>
                <a:schemeClr val="bg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6" name="Elemento grafico 55" descr="Cerchi con frecce con riempimento a tinta unita">
            <a:extLst>
              <a:ext uri="{FF2B5EF4-FFF2-40B4-BE49-F238E27FC236}">
                <a16:creationId xmlns:a16="http://schemas.microsoft.com/office/drawing/2014/main" id="{E5FCC04D-2133-3235-A6AD-9B0F950EE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6046" y="7947428"/>
            <a:ext cx="1104900" cy="1104900"/>
          </a:xfrm>
          <a:prstGeom prst="rect">
            <a:avLst/>
          </a:prstGeom>
        </p:spPr>
      </p:pic>
      <p:grpSp>
        <p:nvGrpSpPr>
          <p:cNvPr id="57" name="Google Shape;4080;p39">
            <a:extLst>
              <a:ext uri="{FF2B5EF4-FFF2-40B4-BE49-F238E27FC236}">
                <a16:creationId xmlns:a16="http://schemas.microsoft.com/office/drawing/2014/main" id="{40CA39D8-58B1-213D-5478-36E29561FEF3}"/>
              </a:ext>
            </a:extLst>
          </p:cNvPr>
          <p:cNvGrpSpPr/>
          <p:nvPr/>
        </p:nvGrpSpPr>
        <p:grpSpPr>
          <a:xfrm>
            <a:off x="1228004" y="6761586"/>
            <a:ext cx="610279" cy="765541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58" name="Google Shape;4081;p39">
              <a:extLst>
                <a:ext uri="{FF2B5EF4-FFF2-40B4-BE49-F238E27FC236}">
                  <a16:creationId xmlns:a16="http://schemas.microsoft.com/office/drawing/2014/main" id="{14A31390-4BC7-D399-D081-6838478B79D4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82;p39">
              <a:extLst>
                <a:ext uri="{FF2B5EF4-FFF2-40B4-BE49-F238E27FC236}">
                  <a16:creationId xmlns:a16="http://schemas.microsoft.com/office/drawing/2014/main" id="{39C41C41-D04B-A7AB-ED75-38EAE9FBEE36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83;p39">
              <a:extLst>
                <a:ext uri="{FF2B5EF4-FFF2-40B4-BE49-F238E27FC236}">
                  <a16:creationId xmlns:a16="http://schemas.microsoft.com/office/drawing/2014/main" id="{2BC2BDB5-CD30-CBFD-C901-4CA01581AD9F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84;p39">
              <a:extLst>
                <a:ext uri="{FF2B5EF4-FFF2-40B4-BE49-F238E27FC236}">
                  <a16:creationId xmlns:a16="http://schemas.microsoft.com/office/drawing/2014/main" id="{8D7E3AF6-3937-DD1A-901F-43D4A56EB2E2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4080;p39">
            <a:extLst>
              <a:ext uri="{FF2B5EF4-FFF2-40B4-BE49-F238E27FC236}">
                <a16:creationId xmlns:a16="http://schemas.microsoft.com/office/drawing/2014/main" id="{9A1CE8C4-A874-058B-25B4-79A40017E878}"/>
              </a:ext>
            </a:extLst>
          </p:cNvPr>
          <p:cNvGrpSpPr/>
          <p:nvPr/>
        </p:nvGrpSpPr>
        <p:grpSpPr>
          <a:xfrm>
            <a:off x="13106437" y="6608949"/>
            <a:ext cx="610279" cy="765541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63" name="Google Shape;4081;p39">
              <a:extLst>
                <a:ext uri="{FF2B5EF4-FFF2-40B4-BE49-F238E27FC236}">
                  <a16:creationId xmlns:a16="http://schemas.microsoft.com/office/drawing/2014/main" id="{C67550B3-9D5A-DE2E-817E-EFAA19DA8A3E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82;p39">
              <a:extLst>
                <a:ext uri="{FF2B5EF4-FFF2-40B4-BE49-F238E27FC236}">
                  <a16:creationId xmlns:a16="http://schemas.microsoft.com/office/drawing/2014/main" id="{A360860E-63AA-3FF1-DB27-289D16DF0EB8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83;p39">
              <a:extLst>
                <a:ext uri="{FF2B5EF4-FFF2-40B4-BE49-F238E27FC236}">
                  <a16:creationId xmlns:a16="http://schemas.microsoft.com/office/drawing/2014/main" id="{62E58C48-6871-A7D9-9C0E-3FD3282DD8B9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84;p39">
              <a:extLst>
                <a:ext uri="{FF2B5EF4-FFF2-40B4-BE49-F238E27FC236}">
                  <a16:creationId xmlns:a16="http://schemas.microsoft.com/office/drawing/2014/main" id="{C50BA1C2-BC17-B3B7-857F-E63C338A491B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4110;p39">
            <a:extLst>
              <a:ext uri="{FF2B5EF4-FFF2-40B4-BE49-F238E27FC236}">
                <a16:creationId xmlns:a16="http://schemas.microsoft.com/office/drawing/2014/main" id="{F6FF2C7C-D918-8F72-21FA-F4CA6E095F82}"/>
              </a:ext>
            </a:extLst>
          </p:cNvPr>
          <p:cNvGrpSpPr/>
          <p:nvPr/>
        </p:nvGrpSpPr>
        <p:grpSpPr>
          <a:xfrm>
            <a:off x="14708238" y="5061915"/>
            <a:ext cx="505667" cy="665657"/>
            <a:chOff x="584925" y="922575"/>
            <a:chExt cx="415200" cy="502525"/>
          </a:xfrm>
          <a:solidFill>
            <a:schemeClr val="bg1"/>
          </a:solidFill>
        </p:grpSpPr>
        <p:sp>
          <p:nvSpPr>
            <p:cNvPr id="68" name="Google Shape;4111;p39">
              <a:extLst>
                <a:ext uri="{FF2B5EF4-FFF2-40B4-BE49-F238E27FC236}">
                  <a16:creationId xmlns:a16="http://schemas.microsoft.com/office/drawing/2014/main" id="{AFE535E5-9D48-59BE-08DF-9ACA278C00CC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12;p39">
              <a:extLst>
                <a:ext uri="{FF2B5EF4-FFF2-40B4-BE49-F238E27FC236}">
                  <a16:creationId xmlns:a16="http://schemas.microsoft.com/office/drawing/2014/main" id="{AD58F0FC-7616-E788-C867-CF6F5E6FC462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13;p39">
              <a:extLst>
                <a:ext uri="{FF2B5EF4-FFF2-40B4-BE49-F238E27FC236}">
                  <a16:creationId xmlns:a16="http://schemas.microsoft.com/office/drawing/2014/main" id="{ABAC99CE-8F0D-B3B9-75AB-B2DACB9F1A2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4299;p39">
            <a:extLst>
              <a:ext uri="{FF2B5EF4-FFF2-40B4-BE49-F238E27FC236}">
                <a16:creationId xmlns:a16="http://schemas.microsoft.com/office/drawing/2014/main" id="{7C3B8FE6-991E-CC0E-8DA1-A8BF3398D11C}"/>
              </a:ext>
            </a:extLst>
          </p:cNvPr>
          <p:cNvGrpSpPr/>
          <p:nvPr/>
        </p:nvGrpSpPr>
        <p:grpSpPr>
          <a:xfrm>
            <a:off x="16206394" y="3540663"/>
            <a:ext cx="632300" cy="632636"/>
            <a:chOff x="2605300" y="5003050"/>
            <a:chExt cx="418900" cy="430475"/>
          </a:xfrm>
          <a:solidFill>
            <a:schemeClr val="bg1"/>
          </a:solidFill>
        </p:grpSpPr>
        <p:sp>
          <p:nvSpPr>
            <p:cNvPr id="72" name="Google Shape;4300;p39">
              <a:extLst>
                <a:ext uri="{FF2B5EF4-FFF2-40B4-BE49-F238E27FC236}">
                  <a16:creationId xmlns:a16="http://schemas.microsoft.com/office/drawing/2014/main" id="{702C1E38-7711-0D94-968F-0A17E7164F4D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01;p39">
              <a:extLst>
                <a:ext uri="{FF2B5EF4-FFF2-40B4-BE49-F238E27FC236}">
                  <a16:creationId xmlns:a16="http://schemas.microsoft.com/office/drawing/2014/main" id="{386A9F4A-E50A-E56C-E332-41F33CD41208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02;p39">
              <a:extLst>
                <a:ext uri="{FF2B5EF4-FFF2-40B4-BE49-F238E27FC236}">
                  <a16:creationId xmlns:a16="http://schemas.microsoft.com/office/drawing/2014/main" id="{9F8E0889-D97E-8682-A075-B4549A815B99}"/>
                </a:ext>
              </a:extLst>
            </p:cNvPr>
            <p:cNvSpPr/>
            <p:nvPr/>
          </p:nvSpPr>
          <p:spPr>
            <a:xfrm>
              <a:off x="2605300" y="5008552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Elemento grafico 4" descr="Cerchi con frecce con riempimento a tinta unita">
            <a:extLst>
              <a:ext uri="{FF2B5EF4-FFF2-40B4-BE49-F238E27FC236}">
                <a16:creationId xmlns:a16="http://schemas.microsoft.com/office/drawing/2014/main" id="{A1B523D6-4796-14B7-406C-DBE65002A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058" y="8365164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BA47D1ED-D9E2-4BCC-96A1-C36C0F3A1093}"/>
              </a:ext>
            </a:extLst>
          </p:cNvPr>
          <p:cNvSpPr/>
          <p:nvPr/>
        </p:nvSpPr>
        <p:spPr>
          <a:xfrm>
            <a:off x="-1" y="1600199"/>
            <a:ext cx="18288002" cy="7296151"/>
          </a:xfrm>
          <a:prstGeom prst="rect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1BDD492-1723-46C9-92B7-2B9E6D1E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z="1400" smtClean="0"/>
              <a:t>13</a:t>
            </a:fld>
            <a:endParaRPr lang="it-IT" sz="140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9A81963-AE73-4CD9-86B5-9700D2976D4E}"/>
              </a:ext>
            </a:extLst>
          </p:cNvPr>
          <p:cNvSpPr/>
          <p:nvPr/>
        </p:nvSpPr>
        <p:spPr>
          <a:xfrm>
            <a:off x="4051300" y="1992265"/>
            <a:ext cx="10185400" cy="260985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SUPPORTO DIGITALE</a:t>
            </a:r>
            <a:endParaRPr lang="it-IT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4B4003B-DA1A-4428-9DEE-EEFE9A8DCDA5}"/>
              </a:ext>
            </a:extLst>
          </p:cNvPr>
          <p:cNvSpPr/>
          <p:nvPr/>
        </p:nvSpPr>
        <p:spPr>
          <a:xfrm>
            <a:off x="4051300" y="5716724"/>
            <a:ext cx="10185400" cy="2609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it-IT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CONSIDERAZIONI DI CARATTERE CIVILISTICO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1C8434F8-4B98-4B29-96C8-F50E655709D0}"/>
              </a:ext>
            </a:extLst>
          </p:cNvPr>
          <p:cNvSpPr/>
          <p:nvPr/>
        </p:nvSpPr>
        <p:spPr>
          <a:xfrm rot="5400000">
            <a:off x="8356614" y="4641587"/>
            <a:ext cx="1574773" cy="1115197"/>
          </a:xfrm>
          <a:prstGeom prst="rightArrow">
            <a:avLst/>
          </a:prstGeom>
          <a:noFill/>
          <a:ln w="63500">
            <a:solidFill>
              <a:srgbClr val="A40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E10B87-B06F-8C4E-A2D0-59CB1EB84144}"/>
              </a:ext>
            </a:extLst>
          </p:cNvPr>
          <p:cNvSpPr txBox="1"/>
          <p:nvPr/>
        </p:nvSpPr>
        <p:spPr>
          <a:xfrm>
            <a:off x="898525" y="733666"/>
            <a:ext cx="1548599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Conclusioni</a:t>
            </a:r>
            <a:endParaRPr lang="en-US" sz="4800" b="1" dirty="0">
              <a:solidFill>
                <a:srgbClr val="A4002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25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tangolo 47">
            <a:extLst>
              <a:ext uri="{FF2B5EF4-FFF2-40B4-BE49-F238E27FC236}">
                <a16:creationId xmlns:a16="http://schemas.microsoft.com/office/drawing/2014/main" id="{A976E4B7-3C6A-476D-8E79-81558B5C6A0D}"/>
              </a:ext>
            </a:extLst>
          </p:cNvPr>
          <p:cNvSpPr/>
          <p:nvPr/>
        </p:nvSpPr>
        <p:spPr>
          <a:xfrm>
            <a:off x="-1" y="-1"/>
            <a:ext cx="18288002" cy="10287002"/>
          </a:xfrm>
          <a:prstGeom prst="rect">
            <a:avLst/>
          </a:prstGeom>
          <a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5" name="AutoShape 19">
            <a:extLst>
              <a:ext uri="{FF2B5EF4-FFF2-40B4-BE49-F238E27FC236}">
                <a16:creationId xmlns:a16="http://schemas.microsoft.com/office/drawing/2014/main" id="{E638420C-2F30-4A0C-B6E8-F4A71DC301A3}"/>
              </a:ext>
            </a:extLst>
          </p:cNvPr>
          <p:cNvSpPr/>
          <p:nvPr/>
        </p:nvSpPr>
        <p:spPr>
          <a:xfrm rot="16200000">
            <a:off x="-571500" y="571500"/>
            <a:ext cx="10287000" cy="9144000"/>
          </a:xfrm>
          <a:prstGeom prst="rect">
            <a:avLst/>
          </a:prstGeom>
          <a:solidFill>
            <a:srgbClr val="A40028"/>
          </a:solidFill>
        </p:spPr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2B3FA8C-3912-4187-89C7-80DF52E65568}"/>
              </a:ext>
            </a:extLst>
          </p:cNvPr>
          <p:cNvSpPr txBox="1"/>
          <p:nvPr/>
        </p:nvSpPr>
        <p:spPr>
          <a:xfrm>
            <a:off x="1" y="4446335"/>
            <a:ext cx="880478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9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9758173-CA56-4F79-8217-BF98E8F2FEE9}"/>
              </a:ext>
            </a:extLst>
          </p:cNvPr>
          <p:cNvSpPr/>
          <p:nvPr/>
        </p:nvSpPr>
        <p:spPr>
          <a:xfrm>
            <a:off x="12215557" y="6563098"/>
            <a:ext cx="619125" cy="618490"/>
          </a:xfrm>
          <a:custGeom>
            <a:avLst/>
            <a:gdLst/>
            <a:ahLst/>
            <a:cxnLst/>
            <a:rect l="l" t="t" r="r" b="b"/>
            <a:pathLst>
              <a:path w="619125" h="618489">
                <a:moveTo>
                  <a:pt x="309563" y="618490"/>
                </a:moveTo>
                <a:lnTo>
                  <a:pt x="263880" y="614680"/>
                </a:lnTo>
                <a:lnTo>
                  <a:pt x="220257" y="605790"/>
                </a:lnTo>
                <a:lnTo>
                  <a:pt x="179178" y="589280"/>
                </a:lnTo>
                <a:lnTo>
                  <a:pt x="141124" y="568960"/>
                </a:lnTo>
                <a:lnTo>
                  <a:pt x="106578" y="542290"/>
                </a:lnTo>
                <a:lnTo>
                  <a:pt x="76023" y="511810"/>
                </a:lnTo>
                <a:lnTo>
                  <a:pt x="49941" y="477520"/>
                </a:lnTo>
                <a:lnTo>
                  <a:pt x="28816" y="439420"/>
                </a:lnTo>
                <a:lnTo>
                  <a:pt x="13128" y="398780"/>
                </a:lnTo>
                <a:lnTo>
                  <a:pt x="3362" y="354330"/>
                </a:lnTo>
                <a:lnTo>
                  <a:pt x="0" y="308610"/>
                </a:lnTo>
                <a:lnTo>
                  <a:pt x="3362" y="262890"/>
                </a:lnTo>
                <a:lnTo>
                  <a:pt x="13128" y="219710"/>
                </a:lnTo>
                <a:lnTo>
                  <a:pt x="28816" y="179070"/>
                </a:lnTo>
                <a:lnTo>
                  <a:pt x="49941" y="140970"/>
                </a:lnTo>
                <a:lnTo>
                  <a:pt x="76023" y="105410"/>
                </a:lnTo>
                <a:lnTo>
                  <a:pt x="106578" y="74930"/>
                </a:lnTo>
                <a:lnTo>
                  <a:pt x="141124" y="49530"/>
                </a:lnTo>
                <a:lnTo>
                  <a:pt x="179178" y="27940"/>
                </a:lnTo>
                <a:lnTo>
                  <a:pt x="220257" y="12700"/>
                </a:lnTo>
                <a:lnTo>
                  <a:pt x="263880" y="2540"/>
                </a:lnTo>
                <a:lnTo>
                  <a:pt x="309563" y="0"/>
                </a:lnTo>
                <a:lnTo>
                  <a:pt x="355247" y="2540"/>
                </a:lnTo>
                <a:lnTo>
                  <a:pt x="398870" y="12700"/>
                </a:lnTo>
                <a:lnTo>
                  <a:pt x="419410" y="20320"/>
                </a:lnTo>
                <a:lnTo>
                  <a:pt x="299884" y="20320"/>
                </a:lnTo>
                <a:lnTo>
                  <a:pt x="287465" y="24130"/>
                </a:lnTo>
                <a:lnTo>
                  <a:pt x="282241" y="26670"/>
                </a:lnTo>
                <a:lnTo>
                  <a:pt x="241547" y="26670"/>
                </a:lnTo>
                <a:lnTo>
                  <a:pt x="200004" y="40640"/>
                </a:lnTo>
                <a:lnTo>
                  <a:pt x="161441" y="59690"/>
                </a:lnTo>
                <a:lnTo>
                  <a:pt x="126388" y="83820"/>
                </a:lnTo>
                <a:lnTo>
                  <a:pt x="95377" y="113030"/>
                </a:lnTo>
                <a:lnTo>
                  <a:pt x="105936" y="116840"/>
                </a:lnTo>
                <a:lnTo>
                  <a:pt x="119544" y="121920"/>
                </a:lnTo>
                <a:lnTo>
                  <a:pt x="136077" y="127000"/>
                </a:lnTo>
                <a:lnTo>
                  <a:pt x="148964" y="129540"/>
                </a:lnTo>
                <a:lnTo>
                  <a:pt x="82037" y="129540"/>
                </a:lnTo>
                <a:lnTo>
                  <a:pt x="56842" y="166370"/>
                </a:lnTo>
                <a:lnTo>
                  <a:pt x="37627" y="208280"/>
                </a:lnTo>
                <a:lnTo>
                  <a:pt x="25010" y="252730"/>
                </a:lnTo>
                <a:lnTo>
                  <a:pt x="19608" y="299720"/>
                </a:lnTo>
                <a:lnTo>
                  <a:pt x="618471" y="299720"/>
                </a:lnTo>
                <a:lnTo>
                  <a:pt x="619124" y="308610"/>
                </a:lnTo>
                <a:lnTo>
                  <a:pt x="618377" y="318770"/>
                </a:lnTo>
                <a:lnTo>
                  <a:pt x="19608" y="318770"/>
                </a:lnTo>
                <a:lnTo>
                  <a:pt x="24671" y="364490"/>
                </a:lnTo>
                <a:lnTo>
                  <a:pt x="36440" y="406400"/>
                </a:lnTo>
                <a:lnTo>
                  <a:pt x="54364" y="447040"/>
                </a:lnTo>
                <a:lnTo>
                  <a:pt x="77892" y="483870"/>
                </a:lnTo>
                <a:lnTo>
                  <a:pt x="147715" y="483870"/>
                </a:lnTo>
                <a:lnTo>
                  <a:pt x="122308" y="490220"/>
                </a:lnTo>
                <a:lnTo>
                  <a:pt x="106769" y="495300"/>
                </a:lnTo>
                <a:lnTo>
                  <a:pt x="91031" y="499110"/>
                </a:lnTo>
                <a:lnTo>
                  <a:pt x="124517" y="532130"/>
                </a:lnTo>
                <a:lnTo>
                  <a:pt x="162893" y="558800"/>
                </a:lnTo>
                <a:lnTo>
                  <a:pt x="205463" y="580390"/>
                </a:lnTo>
                <a:lnTo>
                  <a:pt x="251531" y="593090"/>
                </a:lnTo>
                <a:lnTo>
                  <a:pt x="430469" y="593090"/>
                </a:lnTo>
                <a:lnTo>
                  <a:pt x="398869" y="605790"/>
                </a:lnTo>
                <a:lnTo>
                  <a:pt x="355247" y="614680"/>
                </a:lnTo>
                <a:lnTo>
                  <a:pt x="309563" y="618490"/>
                </a:lnTo>
                <a:close/>
              </a:path>
              <a:path w="619125" h="618489">
                <a:moveTo>
                  <a:pt x="319241" y="147320"/>
                </a:moveTo>
                <a:lnTo>
                  <a:pt x="299884" y="147320"/>
                </a:lnTo>
                <a:lnTo>
                  <a:pt x="299884" y="20320"/>
                </a:lnTo>
                <a:lnTo>
                  <a:pt x="319241" y="20320"/>
                </a:lnTo>
                <a:lnTo>
                  <a:pt x="319241" y="147320"/>
                </a:lnTo>
                <a:close/>
              </a:path>
              <a:path w="619125" h="618489">
                <a:moveTo>
                  <a:pt x="470453" y="147320"/>
                </a:moveTo>
                <a:lnTo>
                  <a:pt x="319241" y="147320"/>
                </a:lnTo>
                <a:lnTo>
                  <a:pt x="347997" y="146050"/>
                </a:lnTo>
                <a:lnTo>
                  <a:pt x="378284" y="143510"/>
                </a:lnTo>
                <a:lnTo>
                  <a:pt x="443077" y="133350"/>
                </a:lnTo>
                <a:lnTo>
                  <a:pt x="432917" y="114300"/>
                </a:lnTo>
                <a:lnTo>
                  <a:pt x="421560" y="96520"/>
                </a:lnTo>
                <a:lnTo>
                  <a:pt x="395300" y="66040"/>
                </a:lnTo>
                <a:lnTo>
                  <a:pt x="349466" y="33020"/>
                </a:lnTo>
                <a:lnTo>
                  <a:pt x="319241" y="20320"/>
                </a:lnTo>
                <a:lnTo>
                  <a:pt x="419410" y="20320"/>
                </a:lnTo>
                <a:lnTo>
                  <a:pt x="436526" y="26670"/>
                </a:lnTo>
                <a:lnTo>
                  <a:pt x="377579" y="26670"/>
                </a:lnTo>
                <a:lnTo>
                  <a:pt x="385185" y="31750"/>
                </a:lnTo>
                <a:lnTo>
                  <a:pt x="392956" y="38100"/>
                </a:lnTo>
                <a:lnTo>
                  <a:pt x="400840" y="44450"/>
                </a:lnTo>
                <a:lnTo>
                  <a:pt x="408785" y="52070"/>
                </a:lnTo>
                <a:lnTo>
                  <a:pt x="425151" y="69850"/>
                </a:lnTo>
                <a:lnTo>
                  <a:pt x="439492" y="88900"/>
                </a:lnTo>
                <a:lnTo>
                  <a:pt x="451935" y="107950"/>
                </a:lnTo>
                <a:lnTo>
                  <a:pt x="462604" y="128270"/>
                </a:lnTo>
                <a:lnTo>
                  <a:pt x="536644" y="128270"/>
                </a:lnTo>
                <a:lnTo>
                  <a:pt x="486653" y="143510"/>
                </a:lnTo>
                <a:lnTo>
                  <a:pt x="470453" y="147320"/>
                </a:lnTo>
                <a:close/>
              </a:path>
              <a:path w="619125" h="618489">
                <a:moveTo>
                  <a:pt x="177578" y="130810"/>
                </a:moveTo>
                <a:lnTo>
                  <a:pt x="155408" y="130810"/>
                </a:lnTo>
                <a:lnTo>
                  <a:pt x="166210" y="110490"/>
                </a:lnTo>
                <a:lnTo>
                  <a:pt x="193536" y="69850"/>
                </a:lnTo>
                <a:lnTo>
                  <a:pt x="226172" y="38100"/>
                </a:lnTo>
                <a:lnTo>
                  <a:pt x="233943" y="31750"/>
                </a:lnTo>
                <a:lnTo>
                  <a:pt x="241547" y="26670"/>
                </a:lnTo>
                <a:lnTo>
                  <a:pt x="282241" y="26670"/>
                </a:lnTo>
                <a:lnTo>
                  <a:pt x="269182" y="33020"/>
                </a:lnTo>
                <a:lnTo>
                  <a:pt x="247017" y="46990"/>
                </a:lnTo>
                <a:lnTo>
                  <a:pt x="222950" y="67310"/>
                </a:lnTo>
                <a:lnTo>
                  <a:pt x="209099" y="82550"/>
                </a:lnTo>
                <a:lnTo>
                  <a:pt x="196462" y="97790"/>
                </a:lnTo>
                <a:lnTo>
                  <a:pt x="185046" y="116840"/>
                </a:lnTo>
                <a:lnTo>
                  <a:pt x="177578" y="130810"/>
                </a:lnTo>
                <a:close/>
              </a:path>
              <a:path w="619125" h="618489">
                <a:moveTo>
                  <a:pt x="618471" y="299720"/>
                </a:moveTo>
                <a:lnTo>
                  <a:pt x="599521" y="299720"/>
                </a:lnTo>
                <a:lnTo>
                  <a:pt x="594082" y="251460"/>
                </a:lnTo>
                <a:lnTo>
                  <a:pt x="581372" y="207010"/>
                </a:lnTo>
                <a:lnTo>
                  <a:pt x="562018" y="166370"/>
                </a:lnTo>
                <a:lnTo>
                  <a:pt x="536644" y="128270"/>
                </a:lnTo>
                <a:lnTo>
                  <a:pt x="462604" y="128270"/>
                </a:lnTo>
                <a:lnTo>
                  <a:pt x="477384" y="125730"/>
                </a:lnTo>
                <a:lnTo>
                  <a:pt x="492373" y="121920"/>
                </a:lnTo>
                <a:lnTo>
                  <a:pt x="507564" y="116840"/>
                </a:lnTo>
                <a:lnTo>
                  <a:pt x="522949" y="113030"/>
                </a:lnTo>
                <a:lnTo>
                  <a:pt x="492046" y="83820"/>
                </a:lnTo>
                <a:lnTo>
                  <a:pt x="457172" y="59690"/>
                </a:lnTo>
                <a:lnTo>
                  <a:pt x="418844" y="40640"/>
                </a:lnTo>
                <a:lnTo>
                  <a:pt x="377579" y="26670"/>
                </a:lnTo>
                <a:lnTo>
                  <a:pt x="436526" y="26670"/>
                </a:lnTo>
                <a:lnTo>
                  <a:pt x="478003" y="49530"/>
                </a:lnTo>
                <a:lnTo>
                  <a:pt x="512548" y="74930"/>
                </a:lnTo>
                <a:lnTo>
                  <a:pt x="543103" y="105410"/>
                </a:lnTo>
                <a:lnTo>
                  <a:pt x="569184" y="140970"/>
                </a:lnTo>
                <a:lnTo>
                  <a:pt x="590309" y="179070"/>
                </a:lnTo>
                <a:lnTo>
                  <a:pt x="605996" y="219710"/>
                </a:lnTo>
                <a:lnTo>
                  <a:pt x="615762" y="262890"/>
                </a:lnTo>
                <a:lnTo>
                  <a:pt x="618471" y="299720"/>
                </a:lnTo>
                <a:close/>
              </a:path>
              <a:path w="619125" h="618489">
                <a:moveTo>
                  <a:pt x="139440" y="299720"/>
                </a:moveTo>
                <a:lnTo>
                  <a:pt x="120087" y="299720"/>
                </a:lnTo>
                <a:lnTo>
                  <a:pt x="122136" y="264160"/>
                </a:lnTo>
                <a:lnTo>
                  <a:pt x="126954" y="226060"/>
                </a:lnTo>
                <a:lnTo>
                  <a:pt x="135239" y="187960"/>
                </a:lnTo>
                <a:lnTo>
                  <a:pt x="147691" y="149860"/>
                </a:lnTo>
                <a:lnTo>
                  <a:pt x="106709" y="138430"/>
                </a:lnTo>
                <a:lnTo>
                  <a:pt x="92255" y="133350"/>
                </a:lnTo>
                <a:lnTo>
                  <a:pt x="82037" y="129540"/>
                </a:lnTo>
                <a:lnTo>
                  <a:pt x="148964" y="129540"/>
                </a:lnTo>
                <a:lnTo>
                  <a:pt x="155408" y="130810"/>
                </a:lnTo>
                <a:lnTo>
                  <a:pt x="177578" y="130810"/>
                </a:lnTo>
                <a:lnTo>
                  <a:pt x="230407" y="143510"/>
                </a:lnTo>
                <a:lnTo>
                  <a:pt x="275071" y="147320"/>
                </a:lnTo>
                <a:lnTo>
                  <a:pt x="470453" y="147320"/>
                </a:lnTo>
                <a:lnTo>
                  <a:pt x="471745" y="151130"/>
                </a:lnTo>
                <a:lnTo>
                  <a:pt x="451269" y="151130"/>
                </a:lnTo>
                <a:lnTo>
                  <a:pt x="437148" y="153670"/>
                </a:lnTo>
                <a:lnTo>
                  <a:pt x="166822" y="153670"/>
                </a:lnTo>
                <a:lnTo>
                  <a:pt x="155745" y="186690"/>
                </a:lnTo>
                <a:lnTo>
                  <a:pt x="147461" y="220980"/>
                </a:lnTo>
                <a:lnTo>
                  <a:pt x="142012" y="259080"/>
                </a:lnTo>
                <a:lnTo>
                  <a:pt x="139440" y="299720"/>
                </a:lnTo>
                <a:close/>
              </a:path>
              <a:path w="619125" h="618489">
                <a:moveTo>
                  <a:pt x="499038" y="299720"/>
                </a:moveTo>
                <a:lnTo>
                  <a:pt x="479685" y="299720"/>
                </a:lnTo>
                <a:lnTo>
                  <a:pt x="477028" y="257810"/>
                </a:lnTo>
                <a:lnTo>
                  <a:pt x="471376" y="219710"/>
                </a:lnTo>
                <a:lnTo>
                  <a:pt x="462774" y="184150"/>
                </a:lnTo>
                <a:lnTo>
                  <a:pt x="451269" y="151130"/>
                </a:lnTo>
                <a:lnTo>
                  <a:pt x="471745" y="151130"/>
                </a:lnTo>
                <a:lnTo>
                  <a:pt x="483375" y="185420"/>
                </a:lnTo>
                <a:lnTo>
                  <a:pt x="491957" y="224790"/>
                </a:lnTo>
                <a:lnTo>
                  <a:pt x="496933" y="262890"/>
                </a:lnTo>
                <a:lnTo>
                  <a:pt x="499038" y="299720"/>
                </a:lnTo>
                <a:close/>
              </a:path>
              <a:path w="619125" h="618489">
                <a:moveTo>
                  <a:pt x="319241" y="299720"/>
                </a:moveTo>
                <a:lnTo>
                  <a:pt x="299884" y="299720"/>
                </a:lnTo>
                <a:lnTo>
                  <a:pt x="299884" y="166370"/>
                </a:lnTo>
                <a:lnTo>
                  <a:pt x="274085" y="166370"/>
                </a:lnTo>
                <a:lnTo>
                  <a:pt x="249985" y="165100"/>
                </a:lnTo>
                <a:lnTo>
                  <a:pt x="186196" y="157480"/>
                </a:lnTo>
                <a:lnTo>
                  <a:pt x="176301" y="154940"/>
                </a:lnTo>
                <a:lnTo>
                  <a:pt x="166822" y="153670"/>
                </a:lnTo>
                <a:lnTo>
                  <a:pt x="437148" y="153670"/>
                </a:lnTo>
                <a:lnTo>
                  <a:pt x="415967" y="157480"/>
                </a:lnTo>
                <a:lnTo>
                  <a:pt x="382125" y="162560"/>
                </a:lnTo>
                <a:lnTo>
                  <a:pt x="349848" y="165100"/>
                </a:lnTo>
                <a:lnTo>
                  <a:pt x="319241" y="166370"/>
                </a:lnTo>
                <a:lnTo>
                  <a:pt x="319241" y="299720"/>
                </a:lnTo>
                <a:close/>
              </a:path>
              <a:path w="619125" h="618489">
                <a:moveTo>
                  <a:pt x="147715" y="483870"/>
                </a:moveTo>
                <a:lnTo>
                  <a:pt x="77892" y="483870"/>
                </a:lnTo>
                <a:lnTo>
                  <a:pt x="95033" y="477520"/>
                </a:lnTo>
                <a:lnTo>
                  <a:pt x="111947" y="472440"/>
                </a:lnTo>
                <a:lnTo>
                  <a:pt x="145067" y="464820"/>
                </a:lnTo>
                <a:lnTo>
                  <a:pt x="134996" y="434340"/>
                </a:lnTo>
                <a:lnTo>
                  <a:pt x="127139" y="400050"/>
                </a:lnTo>
                <a:lnTo>
                  <a:pt x="121957" y="361950"/>
                </a:lnTo>
                <a:lnTo>
                  <a:pt x="119913" y="318770"/>
                </a:lnTo>
                <a:lnTo>
                  <a:pt x="139248" y="318770"/>
                </a:lnTo>
                <a:lnTo>
                  <a:pt x="141055" y="358140"/>
                </a:lnTo>
                <a:lnTo>
                  <a:pt x="145841" y="393700"/>
                </a:lnTo>
                <a:lnTo>
                  <a:pt x="153562" y="427990"/>
                </a:lnTo>
                <a:lnTo>
                  <a:pt x="164175" y="459740"/>
                </a:lnTo>
                <a:lnTo>
                  <a:pt x="475800" y="459740"/>
                </a:lnTo>
                <a:lnTo>
                  <a:pt x="475012" y="462280"/>
                </a:lnTo>
                <a:lnTo>
                  <a:pt x="479881" y="463550"/>
                </a:lnTo>
                <a:lnTo>
                  <a:pt x="299884" y="463550"/>
                </a:lnTo>
                <a:lnTo>
                  <a:pt x="270276" y="464820"/>
                </a:lnTo>
                <a:lnTo>
                  <a:pt x="239047" y="467360"/>
                </a:lnTo>
                <a:lnTo>
                  <a:pt x="206302" y="472440"/>
                </a:lnTo>
                <a:lnTo>
                  <a:pt x="172147" y="478790"/>
                </a:lnTo>
                <a:lnTo>
                  <a:pt x="174201" y="482600"/>
                </a:lnTo>
                <a:lnTo>
                  <a:pt x="152753" y="482600"/>
                </a:lnTo>
                <a:lnTo>
                  <a:pt x="147715" y="483870"/>
                </a:lnTo>
                <a:close/>
              </a:path>
              <a:path w="619125" h="618489">
                <a:moveTo>
                  <a:pt x="475800" y="459740"/>
                </a:moveTo>
                <a:lnTo>
                  <a:pt x="164175" y="459740"/>
                </a:lnTo>
                <a:lnTo>
                  <a:pt x="200504" y="453390"/>
                </a:lnTo>
                <a:lnTo>
                  <a:pt x="235309" y="448310"/>
                </a:lnTo>
                <a:lnTo>
                  <a:pt x="268475" y="445770"/>
                </a:lnTo>
                <a:lnTo>
                  <a:pt x="299884" y="444500"/>
                </a:lnTo>
                <a:lnTo>
                  <a:pt x="299884" y="318770"/>
                </a:lnTo>
                <a:lnTo>
                  <a:pt x="319240" y="318770"/>
                </a:lnTo>
                <a:lnTo>
                  <a:pt x="319240" y="443230"/>
                </a:lnTo>
                <a:lnTo>
                  <a:pt x="391452" y="447040"/>
                </a:lnTo>
                <a:lnTo>
                  <a:pt x="411898" y="449580"/>
                </a:lnTo>
                <a:lnTo>
                  <a:pt x="423658" y="452120"/>
                </a:lnTo>
                <a:lnTo>
                  <a:pt x="434922" y="453390"/>
                </a:lnTo>
                <a:lnTo>
                  <a:pt x="445685" y="455930"/>
                </a:lnTo>
                <a:lnTo>
                  <a:pt x="455946" y="457200"/>
                </a:lnTo>
                <a:lnTo>
                  <a:pt x="476588" y="457200"/>
                </a:lnTo>
                <a:lnTo>
                  <a:pt x="475800" y="459740"/>
                </a:lnTo>
                <a:close/>
              </a:path>
              <a:path w="619125" h="618489">
                <a:moveTo>
                  <a:pt x="476588" y="457200"/>
                </a:moveTo>
                <a:lnTo>
                  <a:pt x="455946" y="457200"/>
                </a:lnTo>
                <a:lnTo>
                  <a:pt x="466132" y="426720"/>
                </a:lnTo>
                <a:lnTo>
                  <a:pt x="473544" y="392430"/>
                </a:lnTo>
                <a:lnTo>
                  <a:pt x="478139" y="356870"/>
                </a:lnTo>
                <a:lnTo>
                  <a:pt x="479879" y="318770"/>
                </a:lnTo>
                <a:lnTo>
                  <a:pt x="499225" y="318770"/>
                </a:lnTo>
                <a:lnTo>
                  <a:pt x="497865" y="353060"/>
                </a:lnTo>
                <a:lnTo>
                  <a:pt x="493833" y="388620"/>
                </a:lnTo>
                <a:lnTo>
                  <a:pt x="486443" y="425450"/>
                </a:lnTo>
                <a:lnTo>
                  <a:pt x="476588" y="457200"/>
                </a:lnTo>
                <a:close/>
              </a:path>
              <a:path w="619125" h="618489">
                <a:moveTo>
                  <a:pt x="565320" y="482600"/>
                </a:moveTo>
                <a:lnTo>
                  <a:pt x="541393" y="482600"/>
                </a:lnTo>
                <a:lnTo>
                  <a:pt x="564856" y="447040"/>
                </a:lnTo>
                <a:lnTo>
                  <a:pt x="582729" y="406400"/>
                </a:lnTo>
                <a:lnTo>
                  <a:pt x="594466" y="363220"/>
                </a:lnTo>
                <a:lnTo>
                  <a:pt x="599521" y="318770"/>
                </a:lnTo>
                <a:lnTo>
                  <a:pt x="618377" y="318770"/>
                </a:lnTo>
                <a:lnTo>
                  <a:pt x="615762" y="354330"/>
                </a:lnTo>
                <a:lnTo>
                  <a:pt x="605996" y="398780"/>
                </a:lnTo>
                <a:lnTo>
                  <a:pt x="590309" y="439420"/>
                </a:lnTo>
                <a:lnTo>
                  <a:pt x="569184" y="477520"/>
                </a:lnTo>
                <a:lnTo>
                  <a:pt x="565320" y="482600"/>
                </a:lnTo>
                <a:close/>
              </a:path>
              <a:path w="619125" h="618489">
                <a:moveTo>
                  <a:pt x="319241" y="593090"/>
                </a:moveTo>
                <a:lnTo>
                  <a:pt x="299884" y="593090"/>
                </a:lnTo>
                <a:lnTo>
                  <a:pt x="299884" y="463550"/>
                </a:lnTo>
                <a:lnTo>
                  <a:pt x="319241" y="463550"/>
                </a:lnTo>
                <a:lnTo>
                  <a:pt x="319241" y="593090"/>
                </a:lnTo>
                <a:close/>
              </a:path>
              <a:path w="619125" h="618489">
                <a:moveTo>
                  <a:pt x="367597" y="593090"/>
                </a:moveTo>
                <a:lnTo>
                  <a:pt x="319241" y="593090"/>
                </a:lnTo>
                <a:lnTo>
                  <a:pt x="333568" y="588010"/>
                </a:lnTo>
                <a:lnTo>
                  <a:pt x="351879" y="579120"/>
                </a:lnTo>
                <a:lnTo>
                  <a:pt x="394889" y="549910"/>
                </a:lnTo>
                <a:lnTo>
                  <a:pt x="424626" y="515620"/>
                </a:lnTo>
                <a:lnTo>
                  <a:pt x="448128" y="476250"/>
                </a:lnTo>
                <a:lnTo>
                  <a:pt x="438804" y="473710"/>
                </a:lnTo>
                <a:lnTo>
                  <a:pt x="418936" y="471170"/>
                </a:lnTo>
                <a:lnTo>
                  <a:pt x="408402" y="468630"/>
                </a:lnTo>
                <a:lnTo>
                  <a:pt x="388712" y="467360"/>
                </a:lnTo>
                <a:lnTo>
                  <a:pt x="367236" y="464820"/>
                </a:lnTo>
                <a:lnTo>
                  <a:pt x="344052" y="463550"/>
                </a:lnTo>
                <a:lnTo>
                  <a:pt x="479881" y="463550"/>
                </a:lnTo>
                <a:lnTo>
                  <a:pt x="499358" y="468630"/>
                </a:lnTo>
                <a:lnTo>
                  <a:pt x="518691" y="474980"/>
                </a:lnTo>
                <a:lnTo>
                  <a:pt x="532781" y="480060"/>
                </a:lnTo>
                <a:lnTo>
                  <a:pt x="467514" y="480060"/>
                </a:lnTo>
                <a:lnTo>
                  <a:pt x="456024" y="502920"/>
                </a:lnTo>
                <a:lnTo>
                  <a:pt x="425984" y="544830"/>
                </a:lnTo>
                <a:lnTo>
                  <a:pt x="396948" y="572770"/>
                </a:lnTo>
                <a:lnTo>
                  <a:pt x="386934" y="580390"/>
                </a:lnTo>
                <a:lnTo>
                  <a:pt x="377117" y="588010"/>
                </a:lnTo>
                <a:lnTo>
                  <a:pt x="367597" y="593090"/>
                </a:lnTo>
                <a:close/>
              </a:path>
              <a:path w="619125" h="618489">
                <a:moveTo>
                  <a:pt x="430469" y="593090"/>
                </a:moveTo>
                <a:lnTo>
                  <a:pt x="367597" y="593090"/>
                </a:lnTo>
                <a:lnTo>
                  <a:pt x="413855" y="579120"/>
                </a:lnTo>
                <a:lnTo>
                  <a:pt x="456584" y="558800"/>
                </a:lnTo>
                <a:lnTo>
                  <a:pt x="495078" y="532130"/>
                </a:lnTo>
                <a:lnTo>
                  <a:pt x="528629" y="499110"/>
                </a:lnTo>
                <a:lnTo>
                  <a:pt x="518898" y="495300"/>
                </a:lnTo>
                <a:lnTo>
                  <a:pt x="505355" y="490220"/>
                </a:lnTo>
                <a:lnTo>
                  <a:pt x="488171" y="485140"/>
                </a:lnTo>
                <a:lnTo>
                  <a:pt x="467514" y="480060"/>
                </a:lnTo>
                <a:lnTo>
                  <a:pt x="532781" y="480060"/>
                </a:lnTo>
                <a:lnTo>
                  <a:pt x="541393" y="482600"/>
                </a:lnTo>
                <a:lnTo>
                  <a:pt x="565320" y="482600"/>
                </a:lnTo>
                <a:lnTo>
                  <a:pt x="543102" y="511810"/>
                </a:lnTo>
                <a:lnTo>
                  <a:pt x="512548" y="542290"/>
                </a:lnTo>
                <a:lnTo>
                  <a:pt x="478003" y="568960"/>
                </a:lnTo>
                <a:lnTo>
                  <a:pt x="439949" y="589280"/>
                </a:lnTo>
                <a:lnTo>
                  <a:pt x="430469" y="593090"/>
                </a:lnTo>
                <a:close/>
              </a:path>
              <a:path w="619125" h="618489">
                <a:moveTo>
                  <a:pt x="299884" y="593090"/>
                </a:moveTo>
                <a:lnTo>
                  <a:pt x="251531" y="593090"/>
                </a:lnTo>
                <a:lnTo>
                  <a:pt x="242010" y="588010"/>
                </a:lnTo>
                <a:lnTo>
                  <a:pt x="232193" y="580390"/>
                </a:lnTo>
                <a:lnTo>
                  <a:pt x="222179" y="572770"/>
                </a:lnTo>
                <a:lnTo>
                  <a:pt x="181389" y="530860"/>
                </a:lnTo>
                <a:lnTo>
                  <a:pt x="152753" y="482600"/>
                </a:lnTo>
                <a:lnTo>
                  <a:pt x="174201" y="482600"/>
                </a:lnTo>
                <a:lnTo>
                  <a:pt x="183101" y="499110"/>
                </a:lnTo>
                <a:lnTo>
                  <a:pt x="195579" y="516890"/>
                </a:lnTo>
                <a:lnTo>
                  <a:pt x="225051" y="549910"/>
                </a:lnTo>
                <a:lnTo>
                  <a:pt x="267687" y="580390"/>
                </a:lnTo>
                <a:lnTo>
                  <a:pt x="285753" y="588010"/>
                </a:lnTo>
                <a:lnTo>
                  <a:pt x="299884" y="593090"/>
                </a:lnTo>
                <a:close/>
              </a:path>
            </a:pathLst>
          </a:custGeom>
          <a:solidFill>
            <a:srgbClr val="A40028"/>
          </a:solidFill>
          <a:ln w="15875">
            <a:solidFill>
              <a:srgbClr val="A40028"/>
            </a:solidFill>
          </a:ln>
        </p:spPr>
        <p:txBody>
          <a:bodyPr wrap="square" lIns="0" tIns="0" rIns="0" bIns="0" rtlCol="0"/>
          <a:lstStyle/>
          <a:p>
            <a:endParaRPr>
              <a:latin typeface="ScalaSans-Regular" panose="02000503040000020003" pitchFamily="2" charset="0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40D233C5-AAC2-42F7-9D31-9721EF62B134}"/>
              </a:ext>
            </a:extLst>
          </p:cNvPr>
          <p:cNvSpPr/>
          <p:nvPr/>
        </p:nvSpPr>
        <p:spPr>
          <a:xfrm>
            <a:off x="14466658" y="5380865"/>
            <a:ext cx="447675" cy="685800"/>
          </a:xfrm>
          <a:custGeom>
            <a:avLst/>
            <a:gdLst/>
            <a:ahLst/>
            <a:cxnLst/>
            <a:rect l="l" t="t" r="r" b="b"/>
            <a:pathLst>
              <a:path w="447675" h="685800">
                <a:moveTo>
                  <a:pt x="223802" y="685221"/>
                </a:moveTo>
                <a:lnTo>
                  <a:pt x="194517" y="642078"/>
                </a:lnTo>
                <a:lnTo>
                  <a:pt x="127527" y="535804"/>
                </a:lnTo>
                <a:lnTo>
                  <a:pt x="54128" y="401128"/>
                </a:lnTo>
                <a:lnTo>
                  <a:pt x="5618" y="272783"/>
                </a:lnTo>
                <a:lnTo>
                  <a:pt x="3635" y="262731"/>
                </a:lnTo>
                <a:lnTo>
                  <a:pt x="2733" y="257912"/>
                </a:lnTo>
                <a:lnTo>
                  <a:pt x="2011" y="253176"/>
                </a:lnTo>
                <a:lnTo>
                  <a:pt x="1430" y="248599"/>
                </a:lnTo>
                <a:lnTo>
                  <a:pt x="1373" y="247603"/>
                </a:lnTo>
                <a:lnTo>
                  <a:pt x="1220" y="246682"/>
                </a:lnTo>
                <a:lnTo>
                  <a:pt x="528" y="240285"/>
                </a:lnTo>
                <a:lnTo>
                  <a:pt x="167" y="235085"/>
                </a:lnTo>
                <a:lnTo>
                  <a:pt x="167" y="230107"/>
                </a:lnTo>
                <a:lnTo>
                  <a:pt x="291" y="227864"/>
                </a:lnTo>
                <a:lnTo>
                  <a:pt x="110" y="226507"/>
                </a:lnTo>
                <a:lnTo>
                  <a:pt x="4548" y="178455"/>
                </a:lnTo>
                <a:lnTo>
                  <a:pt x="17594" y="136499"/>
                </a:lnTo>
                <a:lnTo>
                  <a:pt x="38236" y="98534"/>
                </a:lnTo>
                <a:lnTo>
                  <a:pt x="65573" y="65457"/>
                </a:lnTo>
                <a:lnTo>
                  <a:pt x="98705" y="38167"/>
                </a:lnTo>
                <a:lnTo>
                  <a:pt x="136730" y="17562"/>
                </a:lnTo>
                <a:lnTo>
                  <a:pt x="178749" y="4540"/>
                </a:lnTo>
                <a:lnTo>
                  <a:pt x="223859" y="0"/>
                </a:lnTo>
                <a:lnTo>
                  <a:pt x="268963" y="4540"/>
                </a:lnTo>
                <a:lnTo>
                  <a:pt x="310974" y="17562"/>
                </a:lnTo>
                <a:lnTo>
                  <a:pt x="348993" y="38167"/>
                </a:lnTo>
                <a:lnTo>
                  <a:pt x="382117" y="65457"/>
                </a:lnTo>
                <a:lnTo>
                  <a:pt x="409448" y="98534"/>
                </a:lnTo>
                <a:lnTo>
                  <a:pt x="412167" y="103536"/>
                </a:lnTo>
                <a:lnTo>
                  <a:pt x="223859" y="103536"/>
                </a:lnTo>
                <a:lnTo>
                  <a:pt x="177691" y="112833"/>
                </a:lnTo>
                <a:lnTo>
                  <a:pt x="140010" y="138186"/>
                </a:lnTo>
                <a:lnTo>
                  <a:pt x="114615" y="175790"/>
                </a:lnTo>
                <a:lnTo>
                  <a:pt x="105305" y="221840"/>
                </a:lnTo>
                <a:lnTo>
                  <a:pt x="114619" y="267881"/>
                </a:lnTo>
                <a:lnTo>
                  <a:pt x="140021" y="305479"/>
                </a:lnTo>
                <a:lnTo>
                  <a:pt x="177703" y="330829"/>
                </a:lnTo>
                <a:lnTo>
                  <a:pt x="223859" y="340124"/>
                </a:lnTo>
                <a:lnTo>
                  <a:pt x="416692" y="340124"/>
                </a:lnTo>
                <a:lnTo>
                  <a:pt x="382828" y="420068"/>
                </a:lnTo>
                <a:lnTo>
                  <a:pt x="312225" y="546927"/>
                </a:lnTo>
                <a:lnTo>
                  <a:pt x="250344" y="645535"/>
                </a:lnTo>
                <a:lnTo>
                  <a:pt x="223802" y="685221"/>
                </a:lnTo>
                <a:close/>
              </a:path>
              <a:path w="447675" h="685800">
                <a:moveTo>
                  <a:pt x="416692" y="340124"/>
                </a:moveTo>
                <a:lnTo>
                  <a:pt x="223859" y="340124"/>
                </a:lnTo>
                <a:lnTo>
                  <a:pt x="269964" y="330827"/>
                </a:lnTo>
                <a:lnTo>
                  <a:pt x="307632" y="305474"/>
                </a:lnTo>
                <a:lnTo>
                  <a:pt x="333037" y="267875"/>
                </a:lnTo>
                <a:lnTo>
                  <a:pt x="342356" y="221840"/>
                </a:lnTo>
                <a:lnTo>
                  <a:pt x="333037" y="175785"/>
                </a:lnTo>
                <a:lnTo>
                  <a:pt x="307632" y="138181"/>
                </a:lnTo>
                <a:lnTo>
                  <a:pt x="269965" y="112831"/>
                </a:lnTo>
                <a:lnTo>
                  <a:pt x="223859" y="103536"/>
                </a:lnTo>
                <a:lnTo>
                  <a:pt x="412167" y="103536"/>
                </a:lnTo>
                <a:lnTo>
                  <a:pt x="430085" y="136499"/>
                </a:lnTo>
                <a:lnTo>
                  <a:pt x="443127" y="178455"/>
                </a:lnTo>
                <a:lnTo>
                  <a:pt x="447674" y="223502"/>
                </a:lnTo>
                <a:lnTo>
                  <a:pt x="447566" y="225683"/>
                </a:lnTo>
                <a:lnTo>
                  <a:pt x="447425" y="226507"/>
                </a:lnTo>
                <a:lnTo>
                  <a:pt x="447397" y="228742"/>
                </a:lnTo>
                <a:lnTo>
                  <a:pt x="447660" y="229379"/>
                </a:lnTo>
                <a:lnTo>
                  <a:pt x="447660" y="230107"/>
                </a:lnTo>
                <a:lnTo>
                  <a:pt x="447412" y="237540"/>
                </a:lnTo>
                <a:lnTo>
                  <a:pt x="440448" y="279024"/>
                </a:lnTo>
                <a:lnTo>
                  <a:pt x="435539" y="295632"/>
                </a:lnTo>
                <a:lnTo>
                  <a:pt x="416692" y="340124"/>
                </a:lnTo>
                <a:close/>
              </a:path>
            </a:pathLst>
          </a:custGeom>
          <a:solidFill>
            <a:srgbClr val="A40028"/>
          </a:solidFill>
        </p:spPr>
        <p:txBody>
          <a:bodyPr wrap="square" lIns="0" tIns="0" rIns="0" bIns="0" rtlCol="0"/>
          <a:lstStyle/>
          <a:p>
            <a:endParaRPr>
              <a:latin typeface="ScalaSans-Regular" panose="02000503040000020003" pitchFamily="2" charset="0"/>
            </a:endParaRPr>
          </a:p>
        </p:txBody>
      </p:sp>
      <p:grpSp>
        <p:nvGrpSpPr>
          <p:cNvPr id="18" name="object 13">
            <a:extLst>
              <a:ext uri="{FF2B5EF4-FFF2-40B4-BE49-F238E27FC236}">
                <a16:creationId xmlns:a16="http://schemas.microsoft.com/office/drawing/2014/main" id="{2633CACE-E3BE-49F9-9616-9045761DABDC}"/>
              </a:ext>
            </a:extLst>
          </p:cNvPr>
          <p:cNvGrpSpPr/>
          <p:nvPr/>
        </p:nvGrpSpPr>
        <p:grpSpPr>
          <a:xfrm>
            <a:off x="10445809" y="8411790"/>
            <a:ext cx="642620" cy="642620"/>
            <a:chOff x="9526537" y="7260895"/>
            <a:chExt cx="642620" cy="642620"/>
          </a:xfrm>
        </p:grpSpPr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54CFB020-7BA0-43B2-940F-6F0EF681F4B9}"/>
                </a:ext>
              </a:extLst>
            </p:cNvPr>
            <p:cNvSpPr/>
            <p:nvPr/>
          </p:nvSpPr>
          <p:spPr>
            <a:xfrm>
              <a:off x="9526537" y="7260895"/>
              <a:ext cx="642620" cy="642620"/>
            </a:xfrm>
            <a:custGeom>
              <a:avLst/>
              <a:gdLst/>
              <a:ahLst/>
              <a:cxnLst/>
              <a:rect l="l" t="t" r="r" b="b"/>
              <a:pathLst>
                <a:path w="642620" h="642620">
                  <a:moveTo>
                    <a:pt x="321045" y="642090"/>
                  </a:moveTo>
                  <a:lnTo>
                    <a:pt x="273603" y="638609"/>
                  </a:lnTo>
                  <a:lnTo>
                    <a:pt x="228323" y="628497"/>
                  </a:lnTo>
                  <a:lnTo>
                    <a:pt x="185701" y="612251"/>
                  </a:lnTo>
                  <a:lnTo>
                    <a:pt x="146233" y="590368"/>
                  </a:lnTo>
                  <a:lnTo>
                    <a:pt x="110416" y="563343"/>
                  </a:lnTo>
                  <a:lnTo>
                    <a:pt x="78747" y="531675"/>
                  </a:lnTo>
                  <a:lnTo>
                    <a:pt x="51722" y="495858"/>
                  </a:lnTo>
                  <a:lnTo>
                    <a:pt x="29838" y="456390"/>
                  </a:lnTo>
                  <a:lnTo>
                    <a:pt x="13592" y="413767"/>
                  </a:lnTo>
                  <a:lnTo>
                    <a:pt x="3480" y="368487"/>
                  </a:lnTo>
                  <a:lnTo>
                    <a:pt x="0" y="321045"/>
                  </a:lnTo>
                  <a:lnTo>
                    <a:pt x="3480" y="273603"/>
                  </a:lnTo>
                  <a:lnTo>
                    <a:pt x="13592" y="228323"/>
                  </a:lnTo>
                  <a:lnTo>
                    <a:pt x="29838" y="185701"/>
                  </a:lnTo>
                  <a:lnTo>
                    <a:pt x="51722" y="146233"/>
                  </a:lnTo>
                  <a:lnTo>
                    <a:pt x="78747" y="110416"/>
                  </a:lnTo>
                  <a:lnTo>
                    <a:pt x="110416" y="78747"/>
                  </a:lnTo>
                  <a:lnTo>
                    <a:pt x="146233" y="51722"/>
                  </a:lnTo>
                  <a:lnTo>
                    <a:pt x="185701" y="29838"/>
                  </a:lnTo>
                  <a:lnTo>
                    <a:pt x="228323" y="13592"/>
                  </a:lnTo>
                  <a:lnTo>
                    <a:pt x="273603" y="3480"/>
                  </a:lnTo>
                  <a:lnTo>
                    <a:pt x="321045" y="0"/>
                  </a:lnTo>
                  <a:lnTo>
                    <a:pt x="368487" y="3480"/>
                  </a:lnTo>
                  <a:lnTo>
                    <a:pt x="413768" y="13592"/>
                  </a:lnTo>
                  <a:lnTo>
                    <a:pt x="456390" y="29838"/>
                  </a:lnTo>
                  <a:lnTo>
                    <a:pt x="495858" y="51722"/>
                  </a:lnTo>
                  <a:lnTo>
                    <a:pt x="531675" y="78747"/>
                  </a:lnTo>
                  <a:lnTo>
                    <a:pt x="563343" y="110416"/>
                  </a:lnTo>
                  <a:lnTo>
                    <a:pt x="590367" y="146233"/>
                  </a:lnTo>
                  <a:lnTo>
                    <a:pt x="612251" y="185701"/>
                  </a:lnTo>
                  <a:lnTo>
                    <a:pt x="628496" y="228323"/>
                  </a:lnTo>
                  <a:lnTo>
                    <a:pt x="638608" y="273603"/>
                  </a:lnTo>
                  <a:lnTo>
                    <a:pt x="642089" y="321045"/>
                  </a:lnTo>
                  <a:lnTo>
                    <a:pt x="638608" y="368488"/>
                  </a:lnTo>
                  <a:lnTo>
                    <a:pt x="628496" y="413769"/>
                  </a:lnTo>
                  <a:lnTo>
                    <a:pt x="612250" y="456392"/>
                  </a:lnTo>
                  <a:lnTo>
                    <a:pt x="590367" y="495860"/>
                  </a:lnTo>
                  <a:lnTo>
                    <a:pt x="563342" y="531676"/>
                  </a:lnTo>
                  <a:lnTo>
                    <a:pt x="531673" y="563345"/>
                  </a:lnTo>
                  <a:lnTo>
                    <a:pt x="495857" y="590369"/>
                  </a:lnTo>
                  <a:lnTo>
                    <a:pt x="456389" y="612252"/>
                  </a:lnTo>
                  <a:lnTo>
                    <a:pt x="413767" y="628498"/>
                  </a:lnTo>
                  <a:lnTo>
                    <a:pt x="368486" y="638609"/>
                  </a:lnTo>
                  <a:lnTo>
                    <a:pt x="321045" y="64209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>
                <a:latin typeface="ScalaSans-Regular" panose="02000503040000020003" pitchFamily="2" charset="0"/>
              </a:endParaRPr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F3E5EEC0-0845-4A25-AEF3-55DF49DAADE8}"/>
                </a:ext>
              </a:extLst>
            </p:cNvPr>
            <p:cNvSpPr/>
            <p:nvPr/>
          </p:nvSpPr>
          <p:spPr>
            <a:xfrm>
              <a:off x="9668704" y="7433948"/>
              <a:ext cx="381635" cy="310515"/>
            </a:xfrm>
            <a:custGeom>
              <a:avLst/>
              <a:gdLst/>
              <a:ahLst/>
              <a:cxnLst/>
              <a:rect l="l" t="t" r="r" b="b"/>
              <a:pathLst>
                <a:path w="381634" h="310515">
                  <a:moveTo>
                    <a:pt x="119967" y="309953"/>
                  </a:moveTo>
                  <a:lnTo>
                    <a:pt x="87439" y="307581"/>
                  </a:lnTo>
                  <a:lnTo>
                    <a:pt x="56387" y="300698"/>
                  </a:lnTo>
                  <a:lnTo>
                    <a:pt x="27133" y="289657"/>
                  </a:lnTo>
                  <a:lnTo>
                    <a:pt x="0" y="274813"/>
                  </a:lnTo>
                  <a:lnTo>
                    <a:pt x="6122" y="275528"/>
                  </a:lnTo>
                  <a:lnTo>
                    <a:pt x="12343" y="275906"/>
                  </a:lnTo>
                  <a:lnTo>
                    <a:pt x="18653" y="275906"/>
                  </a:lnTo>
                  <a:lnTo>
                    <a:pt x="45550" y="273623"/>
                  </a:lnTo>
                  <a:lnTo>
                    <a:pt x="70963" y="267024"/>
                  </a:lnTo>
                  <a:lnTo>
                    <a:pt x="94516" y="256492"/>
                  </a:lnTo>
                  <a:lnTo>
                    <a:pt x="115833" y="242405"/>
                  </a:lnTo>
                  <a:lnTo>
                    <a:pt x="91368" y="238013"/>
                  </a:lnTo>
                  <a:lnTo>
                    <a:pt x="70182" y="226646"/>
                  </a:lnTo>
                  <a:lnTo>
                    <a:pt x="53549" y="209571"/>
                  </a:lnTo>
                  <a:lnTo>
                    <a:pt x="42741" y="188055"/>
                  </a:lnTo>
                  <a:lnTo>
                    <a:pt x="47521" y="188971"/>
                  </a:lnTo>
                  <a:lnTo>
                    <a:pt x="52437" y="189477"/>
                  </a:lnTo>
                  <a:lnTo>
                    <a:pt x="64592" y="189477"/>
                  </a:lnTo>
                  <a:lnTo>
                    <a:pt x="71524" y="188497"/>
                  </a:lnTo>
                  <a:lnTo>
                    <a:pt x="78087" y="186713"/>
                  </a:lnTo>
                  <a:lnTo>
                    <a:pt x="53183" y="177024"/>
                  </a:lnTo>
                  <a:lnTo>
                    <a:pt x="33286" y="159871"/>
                  </a:lnTo>
                  <a:lnTo>
                    <a:pt x="20099" y="136956"/>
                  </a:lnTo>
                  <a:lnTo>
                    <a:pt x="15325" y="109982"/>
                  </a:lnTo>
                  <a:lnTo>
                    <a:pt x="15325" y="108992"/>
                  </a:lnTo>
                  <a:lnTo>
                    <a:pt x="23511" y="112939"/>
                  </a:lnTo>
                  <a:lnTo>
                    <a:pt x="32194" y="115939"/>
                  </a:lnTo>
                  <a:lnTo>
                    <a:pt x="41300" y="117914"/>
                  </a:lnTo>
                  <a:lnTo>
                    <a:pt x="50758" y="118785"/>
                  </a:lnTo>
                  <a:lnTo>
                    <a:pt x="36471" y="106514"/>
                  </a:lnTo>
                  <a:lnTo>
                    <a:pt x="25495" y="91147"/>
                  </a:lnTo>
                  <a:lnTo>
                    <a:pt x="18453" y="73317"/>
                  </a:lnTo>
                  <a:lnTo>
                    <a:pt x="15967" y="53662"/>
                  </a:lnTo>
                  <a:lnTo>
                    <a:pt x="16676" y="43092"/>
                  </a:lnTo>
                  <a:lnTo>
                    <a:pt x="18738" y="32950"/>
                  </a:lnTo>
                  <a:lnTo>
                    <a:pt x="22061" y="23325"/>
                  </a:lnTo>
                  <a:lnTo>
                    <a:pt x="26550" y="14309"/>
                  </a:lnTo>
                  <a:lnTo>
                    <a:pt x="58891" y="46609"/>
                  </a:lnTo>
                  <a:lnTo>
                    <a:pt x="97282" y="71735"/>
                  </a:lnTo>
                  <a:lnTo>
                    <a:pt x="140628" y="88589"/>
                  </a:lnTo>
                  <a:lnTo>
                    <a:pt x="187838" y="96075"/>
                  </a:lnTo>
                  <a:lnTo>
                    <a:pt x="186504" y="90352"/>
                  </a:lnTo>
                  <a:lnTo>
                    <a:pt x="185818" y="84391"/>
                  </a:lnTo>
                  <a:lnTo>
                    <a:pt x="185818" y="78247"/>
                  </a:lnTo>
                  <a:lnTo>
                    <a:pt x="191968" y="47792"/>
                  </a:lnTo>
                  <a:lnTo>
                    <a:pt x="208738" y="22920"/>
                  </a:lnTo>
                  <a:lnTo>
                    <a:pt x="233612" y="6149"/>
                  </a:lnTo>
                  <a:lnTo>
                    <a:pt x="264073" y="0"/>
                  </a:lnTo>
                  <a:lnTo>
                    <a:pt x="280483" y="1722"/>
                  </a:lnTo>
                  <a:lnTo>
                    <a:pt x="295718" y="6651"/>
                  </a:lnTo>
                  <a:lnTo>
                    <a:pt x="309413" y="14434"/>
                  </a:lnTo>
                  <a:lnTo>
                    <a:pt x="321201" y="24715"/>
                  </a:lnTo>
                  <a:lnTo>
                    <a:pt x="334363" y="21527"/>
                  </a:lnTo>
                  <a:lnTo>
                    <a:pt x="347065" y="17262"/>
                  </a:lnTo>
                  <a:lnTo>
                    <a:pt x="359254" y="11974"/>
                  </a:lnTo>
                  <a:lnTo>
                    <a:pt x="370878" y="5715"/>
                  </a:lnTo>
                  <a:lnTo>
                    <a:pt x="365314" y="18829"/>
                  </a:lnTo>
                  <a:lnTo>
                    <a:pt x="357546" y="30585"/>
                  </a:lnTo>
                  <a:lnTo>
                    <a:pt x="347841" y="40729"/>
                  </a:lnTo>
                  <a:lnTo>
                    <a:pt x="336467" y="49010"/>
                  </a:lnTo>
                  <a:lnTo>
                    <a:pt x="348192" y="47164"/>
                  </a:lnTo>
                  <a:lnTo>
                    <a:pt x="359611" y="44477"/>
                  </a:lnTo>
                  <a:lnTo>
                    <a:pt x="370694" y="40975"/>
                  </a:lnTo>
                  <a:lnTo>
                    <a:pt x="381412" y="36687"/>
                  </a:lnTo>
                  <a:lnTo>
                    <a:pt x="373023" y="48088"/>
                  </a:lnTo>
                  <a:lnTo>
                    <a:pt x="363675" y="58691"/>
                  </a:lnTo>
                  <a:lnTo>
                    <a:pt x="353439" y="68416"/>
                  </a:lnTo>
                  <a:lnTo>
                    <a:pt x="342381" y="77183"/>
                  </a:lnTo>
                  <a:lnTo>
                    <a:pt x="342510" y="80563"/>
                  </a:lnTo>
                  <a:lnTo>
                    <a:pt x="342591" y="83939"/>
                  </a:lnTo>
                  <a:lnTo>
                    <a:pt x="342591" y="87314"/>
                  </a:lnTo>
                  <a:lnTo>
                    <a:pt x="338928" y="126575"/>
                  </a:lnTo>
                  <a:lnTo>
                    <a:pt x="328046" y="165734"/>
                  </a:lnTo>
                  <a:lnTo>
                    <a:pt x="310101" y="203209"/>
                  </a:lnTo>
                  <a:lnTo>
                    <a:pt x="285251" y="237418"/>
                  </a:lnTo>
                  <a:lnTo>
                    <a:pt x="253655" y="266779"/>
                  </a:lnTo>
                  <a:lnTo>
                    <a:pt x="215470" y="289710"/>
                  </a:lnTo>
                  <a:lnTo>
                    <a:pt x="170855" y="304629"/>
                  </a:lnTo>
                  <a:lnTo>
                    <a:pt x="119967" y="309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ScalaSans-Regular" panose="02000503040000020003" pitchFamily="2" charset="0"/>
              </a:endParaRPr>
            </a:p>
          </p:txBody>
        </p:sp>
      </p:grpSp>
      <p:grpSp>
        <p:nvGrpSpPr>
          <p:cNvPr id="24" name="object 19">
            <a:extLst>
              <a:ext uri="{FF2B5EF4-FFF2-40B4-BE49-F238E27FC236}">
                <a16:creationId xmlns:a16="http://schemas.microsoft.com/office/drawing/2014/main" id="{422D9A10-CDAB-4BA3-AA45-0F5A41054F4D}"/>
              </a:ext>
            </a:extLst>
          </p:cNvPr>
          <p:cNvGrpSpPr/>
          <p:nvPr/>
        </p:nvGrpSpPr>
        <p:grpSpPr>
          <a:xfrm>
            <a:off x="9539339" y="8406837"/>
            <a:ext cx="661035" cy="661035"/>
            <a:chOff x="11477565" y="7255942"/>
            <a:chExt cx="661035" cy="661035"/>
          </a:xfrm>
        </p:grpSpPr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A608C9A3-B4E1-4C58-824A-CB246AAB1726}"/>
                </a:ext>
              </a:extLst>
            </p:cNvPr>
            <p:cNvSpPr/>
            <p:nvPr/>
          </p:nvSpPr>
          <p:spPr>
            <a:xfrm>
              <a:off x="11477562" y="7255954"/>
              <a:ext cx="661035" cy="661035"/>
            </a:xfrm>
            <a:custGeom>
              <a:avLst/>
              <a:gdLst/>
              <a:ahLst/>
              <a:cxnLst/>
              <a:rect l="l" t="t" r="r" b="b"/>
              <a:pathLst>
                <a:path w="661034" h="661034">
                  <a:moveTo>
                    <a:pt x="660857" y="330428"/>
                  </a:moveTo>
                  <a:lnTo>
                    <a:pt x="658380" y="289979"/>
                  </a:lnTo>
                  <a:lnTo>
                    <a:pt x="650963" y="250139"/>
                  </a:lnTo>
                  <a:lnTo>
                    <a:pt x="638721" y="211505"/>
                  </a:lnTo>
                  <a:lnTo>
                    <a:pt x="621842" y="174663"/>
                  </a:lnTo>
                  <a:lnTo>
                    <a:pt x="600583" y="140157"/>
                  </a:lnTo>
                  <a:lnTo>
                    <a:pt x="575259" y="108521"/>
                  </a:lnTo>
                  <a:lnTo>
                    <a:pt x="546265" y="80225"/>
                  </a:lnTo>
                  <a:lnTo>
                    <a:pt x="514007" y="55676"/>
                  </a:lnTo>
                  <a:lnTo>
                    <a:pt x="478993" y="35280"/>
                  </a:lnTo>
                  <a:lnTo>
                    <a:pt x="441744" y="19304"/>
                  </a:lnTo>
                  <a:lnTo>
                    <a:pt x="402831" y="8026"/>
                  </a:lnTo>
                  <a:lnTo>
                    <a:pt x="362813" y="1587"/>
                  </a:lnTo>
                  <a:lnTo>
                    <a:pt x="330428" y="0"/>
                  </a:lnTo>
                  <a:lnTo>
                    <a:pt x="322313" y="88"/>
                  </a:lnTo>
                  <a:lnTo>
                    <a:pt x="281940" y="3568"/>
                  </a:lnTo>
                  <a:lnTo>
                    <a:pt x="242303" y="11963"/>
                  </a:lnTo>
                  <a:lnTo>
                    <a:pt x="203974" y="25146"/>
                  </a:lnTo>
                  <a:lnTo>
                    <a:pt x="167563" y="42926"/>
                  </a:lnTo>
                  <a:lnTo>
                    <a:pt x="133591" y="65024"/>
                  </a:lnTo>
                  <a:lnTo>
                    <a:pt x="102590" y="91109"/>
                  </a:lnTo>
                  <a:lnTo>
                    <a:pt x="75006" y="120802"/>
                  </a:lnTo>
                  <a:lnTo>
                    <a:pt x="51257" y="153644"/>
                  </a:lnTo>
                  <a:lnTo>
                    <a:pt x="31724" y="189153"/>
                  </a:lnTo>
                  <a:lnTo>
                    <a:pt x="16675" y="226771"/>
                  </a:lnTo>
                  <a:lnTo>
                    <a:pt x="6350" y="265963"/>
                  </a:lnTo>
                  <a:lnTo>
                    <a:pt x="889" y="306120"/>
                  </a:lnTo>
                  <a:lnTo>
                    <a:pt x="0" y="330428"/>
                  </a:lnTo>
                  <a:lnTo>
                    <a:pt x="101" y="338543"/>
                  </a:lnTo>
                  <a:lnTo>
                    <a:pt x="3568" y="378904"/>
                  </a:lnTo>
                  <a:lnTo>
                    <a:pt x="11963" y="418553"/>
                  </a:lnTo>
                  <a:lnTo>
                    <a:pt x="25146" y="456882"/>
                  </a:lnTo>
                  <a:lnTo>
                    <a:pt x="42926" y="493293"/>
                  </a:lnTo>
                  <a:lnTo>
                    <a:pt x="65024" y="527265"/>
                  </a:lnTo>
                  <a:lnTo>
                    <a:pt x="91109" y="558266"/>
                  </a:lnTo>
                  <a:lnTo>
                    <a:pt x="120802" y="585851"/>
                  </a:lnTo>
                  <a:lnTo>
                    <a:pt x="153644" y="609600"/>
                  </a:lnTo>
                  <a:lnTo>
                    <a:pt x="189153" y="629132"/>
                  </a:lnTo>
                  <a:lnTo>
                    <a:pt x="226771" y="644182"/>
                  </a:lnTo>
                  <a:lnTo>
                    <a:pt x="265963" y="654507"/>
                  </a:lnTo>
                  <a:lnTo>
                    <a:pt x="306120" y="659968"/>
                  </a:lnTo>
                  <a:lnTo>
                    <a:pt x="330428" y="660857"/>
                  </a:lnTo>
                  <a:lnTo>
                    <a:pt x="338543" y="660755"/>
                  </a:lnTo>
                  <a:lnTo>
                    <a:pt x="378917" y="657275"/>
                  </a:lnTo>
                  <a:lnTo>
                    <a:pt x="418553" y="648893"/>
                  </a:lnTo>
                  <a:lnTo>
                    <a:pt x="456882" y="635711"/>
                  </a:lnTo>
                  <a:lnTo>
                    <a:pt x="493306" y="617931"/>
                  </a:lnTo>
                  <a:lnTo>
                    <a:pt x="527265" y="595833"/>
                  </a:lnTo>
                  <a:lnTo>
                    <a:pt x="558279" y="569747"/>
                  </a:lnTo>
                  <a:lnTo>
                    <a:pt x="585851" y="540054"/>
                  </a:lnTo>
                  <a:lnTo>
                    <a:pt x="609600" y="507199"/>
                  </a:lnTo>
                  <a:lnTo>
                    <a:pt x="629132" y="471703"/>
                  </a:lnTo>
                  <a:lnTo>
                    <a:pt x="644182" y="434073"/>
                  </a:lnTo>
                  <a:lnTo>
                    <a:pt x="654507" y="394893"/>
                  </a:lnTo>
                  <a:lnTo>
                    <a:pt x="659968" y="354736"/>
                  </a:lnTo>
                  <a:lnTo>
                    <a:pt x="660857" y="330428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>
                <a:latin typeface="ScalaSans-Regular" panose="02000503040000020003" pitchFamily="2" charset="0"/>
              </a:endParaRPr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06EEF8A0-9DDE-4384-AB0D-B0E6F04BF017}"/>
                </a:ext>
              </a:extLst>
            </p:cNvPr>
            <p:cNvSpPr/>
            <p:nvPr/>
          </p:nvSpPr>
          <p:spPr>
            <a:xfrm>
              <a:off x="11630729" y="7410689"/>
              <a:ext cx="76835" cy="320040"/>
            </a:xfrm>
            <a:custGeom>
              <a:avLst/>
              <a:gdLst/>
              <a:ahLst/>
              <a:cxnLst/>
              <a:rect l="l" t="t" r="r" b="b"/>
              <a:pathLst>
                <a:path w="76834" h="320040">
                  <a:moveTo>
                    <a:pt x="71273" y="319847"/>
                  </a:moveTo>
                  <a:lnTo>
                    <a:pt x="5239" y="319847"/>
                  </a:lnTo>
                  <a:lnTo>
                    <a:pt x="5239" y="106210"/>
                  </a:lnTo>
                  <a:lnTo>
                    <a:pt x="71273" y="106210"/>
                  </a:lnTo>
                  <a:lnTo>
                    <a:pt x="71273" y="319847"/>
                  </a:lnTo>
                  <a:close/>
                </a:path>
                <a:path w="76834" h="320040">
                  <a:moveTo>
                    <a:pt x="38259" y="77000"/>
                  </a:moveTo>
                  <a:lnTo>
                    <a:pt x="23355" y="73972"/>
                  </a:lnTo>
                  <a:lnTo>
                    <a:pt x="11195" y="65716"/>
                  </a:lnTo>
                  <a:lnTo>
                    <a:pt x="3002" y="53474"/>
                  </a:lnTo>
                  <a:lnTo>
                    <a:pt x="0" y="38487"/>
                  </a:lnTo>
                  <a:lnTo>
                    <a:pt x="3002" y="23515"/>
                  </a:lnTo>
                  <a:lnTo>
                    <a:pt x="11195" y="11280"/>
                  </a:lnTo>
                  <a:lnTo>
                    <a:pt x="23355" y="3027"/>
                  </a:lnTo>
                  <a:lnTo>
                    <a:pt x="38259" y="0"/>
                  </a:lnTo>
                  <a:lnTo>
                    <a:pt x="53138" y="3027"/>
                  </a:lnTo>
                  <a:lnTo>
                    <a:pt x="65298" y="11280"/>
                  </a:lnTo>
                  <a:lnTo>
                    <a:pt x="73501" y="23515"/>
                  </a:lnTo>
                  <a:lnTo>
                    <a:pt x="76511" y="38487"/>
                  </a:lnTo>
                  <a:lnTo>
                    <a:pt x="73501" y="53474"/>
                  </a:lnTo>
                  <a:lnTo>
                    <a:pt x="65298" y="65716"/>
                  </a:lnTo>
                  <a:lnTo>
                    <a:pt x="53138" y="73972"/>
                  </a:lnTo>
                  <a:lnTo>
                    <a:pt x="38259" y="7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ScalaSans-Regular" panose="02000503040000020003" pitchFamily="2" charset="0"/>
              </a:endParaRPr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AE4EF5F9-A2D5-483B-B764-C9E111977D8D}"/>
                </a:ext>
              </a:extLst>
            </p:cNvPr>
            <p:cNvSpPr/>
            <p:nvPr/>
          </p:nvSpPr>
          <p:spPr>
            <a:xfrm>
              <a:off x="11743400" y="7511573"/>
              <a:ext cx="205811" cy="2189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ScalaSans-Regular" panose="02000503040000020003" pitchFamily="2" charset="0"/>
              </a:endParaRPr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9FE63171-8FD8-49E0-87A9-C93D6D19F198}"/>
                </a:ext>
              </a:extLst>
            </p:cNvPr>
            <p:cNvSpPr/>
            <p:nvPr/>
          </p:nvSpPr>
          <p:spPr>
            <a:xfrm>
              <a:off x="12029301" y="7707197"/>
              <a:ext cx="43815" cy="23495"/>
            </a:xfrm>
            <a:custGeom>
              <a:avLst/>
              <a:gdLst/>
              <a:ahLst/>
              <a:cxnLst/>
              <a:rect l="l" t="t" r="r" b="b"/>
              <a:pathLst>
                <a:path w="43815" h="23495">
                  <a:moveTo>
                    <a:pt x="16116" y="0"/>
                  </a:moveTo>
                  <a:lnTo>
                    <a:pt x="0" y="0"/>
                  </a:lnTo>
                  <a:lnTo>
                    <a:pt x="0" y="3467"/>
                  </a:lnTo>
                  <a:lnTo>
                    <a:pt x="6337" y="3467"/>
                  </a:lnTo>
                  <a:lnTo>
                    <a:pt x="6337" y="23342"/>
                  </a:lnTo>
                  <a:lnTo>
                    <a:pt x="9779" y="23342"/>
                  </a:lnTo>
                  <a:lnTo>
                    <a:pt x="9779" y="3467"/>
                  </a:lnTo>
                  <a:lnTo>
                    <a:pt x="16116" y="3467"/>
                  </a:lnTo>
                  <a:lnTo>
                    <a:pt x="16116" y="0"/>
                  </a:lnTo>
                  <a:close/>
                </a:path>
                <a:path w="43815" h="23495">
                  <a:moveTo>
                    <a:pt x="43421" y="0"/>
                  </a:moveTo>
                  <a:lnTo>
                    <a:pt x="38519" y="0"/>
                  </a:lnTo>
                  <a:lnTo>
                    <a:pt x="31750" y="17132"/>
                  </a:lnTo>
                  <a:lnTo>
                    <a:pt x="24993" y="0"/>
                  </a:lnTo>
                  <a:lnTo>
                    <a:pt x="20078" y="0"/>
                  </a:lnTo>
                  <a:lnTo>
                    <a:pt x="20078" y="23342"/>
                  </a:lnTo>
                  <a:lnTo>
                    <a:pt x="23507" y="23342"/>
                  </a:lnTo>
                  <a:lnTo>
                    <a:pt x="23507" y="5588"/>
                  </a:lnTo>
                  <a:lnTo>
                    <a:pt x="30607" y="23342"/>
                  </a:lnTo>
                  <a:lnTo>
                    <a:pt x="32905" y="23342"/>
                  </a:lnTo>
                  <a:lnTo>
                    <a:pt x="39992" y="5588"/>
                  </a:lnTo>
                  <a:lnTo>
                    <a:pt x="39992" y="23342"/>
                  </a:lnTo>
                  <a:lnTo>
                    <a:pt x="43421" y="23342"/>
                  </a:lnTo>
                  <a:lnTo>
                    <a:pt x="43421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>
                <a:latin typeface="ScalaSans-Regular" panose="02000503040000020003" pitchFamily="2" charset="0"/>
              </a:endParaRPr>
            </a:p>
          </p:txBody>
        </p:sp>
      </p:grpSp>
      <p:grpSp>
        <p:nvGrpSpPr>
          <p:cNvPr id="29" name="object 24">
            <a:extLst>
              <a:ext uri="{FF2B5EF4-FFF2-40B4-BE49-F238E27FC236}">
                <a16:creationId xmlns:a16="http://schemas.microsoft.com/office/drawing/2014/main" id="{3A2CF8CC-15AC-48DC-9982-F247533CB3B8}"/>
              </a:ext>
            </a:extLst>
          </p:cNvPr>
          <p:cNvGrpSpPr/>
          <p:nvPr/>
        </p:nvGrpSpPr>
        <p:grpSpPr>
          <a:xfrm>
            <a:off x="11333863" y="8406326"/>
            <a:ext cx="630555" cy="630555"/>
            <a:chOff x="12460211" y="7268127"/>
            <a:chExt cx="630555" cy="630555"/>
          </a:xfrm>
        </p:grpSpPr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61A70BA4-01A6-4770-9F5C-ADFC3D0A88A4}"/>
                </a:ext>
              </a:extLst>
            </p:cNvPr>
            <p:cNvSpPr/>
            <p:nvPr/>
          </p:nvSpPr>
          <p:spPr>
            <a:xfrm>
              <a:off x="12460211" y="7268127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5" h="630554">
                  <a:moveTo>
                    <a:pt x="315131" y="630261"/>
                  </a:moveTo>
                  <a:lnTo>
                    <a:pt x="268563" y="626844"/>
                  </a:lnTo>
                  <a:lnTo>
                    <a:pt x="224117" y="616919"/>
                  </a:lnTo>
                  <a:lnTo>
                    <a:pt x="182279" y="600973"/>
                  </a:lnTo>
                  <a:lnTo>
                    <a:pt x="143539" y="579493"/>
                  </a:lnTo>
                  <a:lnTo>
                    <a:pt x="108382" y="552966"/>
                  </a:lnTo>
                  <a:lnTo>
                    <a:pt x="77296" y="521881"/>
                  </a:lnTo>
                  <a:lnTo>
                    <a:pt x="50769" y="486724"/>
                  </a:lnTo>
                  <a:lnTo>
                    <a:pt x="29289" y="447983"/>
                  </a:lnTo>
                  <a:lnTo>
                    <a:pt x="13342" y="406145"/>
                  </a:lnTo>
                  <a:lnTo>
                    <a:pt x="3416" y="361698"/>
                  </a:lnTo>
                  <a:lnTo>
                    <a:pt x="0" y="315130"/>
                  </a:lnTo>
                  <a:lnTo>
                    <a:pt x="3416" y="268562"/>
                  </a:lnTo>
                  <a:lnTo>
                    <a:pt x="13341" y="224116"/>
                  </a:lnTo>
                  <a:lnTo>
                    <a:pt x="29288" y="182279"/>
                  </a:lnTo>
                  <a:lnTo>
                    <a:pt x="50769" y="143538"/>
                  </a:lnTo>
                  <a:lnTo>
                    <a:pt x="77295" y="108381"/>
                  </a:lnTo>
                  <a:lnTo>
                    <a:pt x="108381" y="77296"/>
                  </a:lnTo>
                  <a:lnTo>
                    <a:pt x="143538" y="50769"/>
                  </a:lnTo>
                  <a:lnTo>
                    <a:pt x="182279" y="29289"/>
                  </a:lnTo>
                  <a:lnTo>
                    <a:pt x="224117" y="13342"/>
                  </a:lnTo>
                  <a:lnTo>
                    <a:pt x="268563" y="3416"/>
                  </a:lnTo>
                  <a:lnTo>
                    <a:pt x="315131" y="0"/>
                  </a:lnTo>
                  <a:lnTo>
                    <a:pt x="361699" y="3416"/>
                  </a:lnTo>
                  <a:lnTo>
                    <a:pt x="406145" y="13342"/>
                  </a:lnTo>
                  <a:lnTo>
                    <a:pt x="447982" y="29289"/>
                  </a:lnTo>
                  <a:lnTo>
                    <a:pt x="486722" y="50769"/>
                  </a:lnTo>
                  <a:lnTo>
                    <a:pt x="521879" y="77296"/>
                  </a:lnTo>
                  <a:lnTo>
                    <a:pt x="552964" y="108381"/>
                  </a:lnTo>
                  <a:lnTo>
                    <a:pt x="579490" y="143538"/>
                  </a:lnTo>
                  <a:lnTo>
                    <a:pt x="600970" y="182279"/>
                  </a:lnTo>
                  <a:lnTo>
                    <a:pt x="616917" y="224116"/>
                  </a:lnTo>
                  <a:lnTo>
                    <a:pt x="626842" y="268562"/>
                  </a:lnTo>
                  <a:lnTo>
                    <a:pt x="630259" y="315130"/>
                  </a:lnTo>
                  <a:lnTo>
                    <a:pt x="626842" y="361698"/>
                  </a:lnTo>
                  <a:lnTo>
                    <a:pt x="616917" y="406145"/>
                  </a:lnTo>
                  <a:lnTo>
                    <a:pt x="600970" y="447983"/>
                  </a:lnTo>
                  <a:lnTo>
                    <a:pt x="579490" y="486724"/>
                  </a:lnTo>
                  <a:lnTo>
                    <a:pt x="552964" y="521881"/>
                  </a:lnTo>
                  <a:lnTo>
                    <a:pt x="521879" y="552966"/>
                  </a:lnTo>
                  <a:lnTo>
                    <a:pt x="486722" y="579493"/>
                  </a:lnTo>
                  <a:lnTo>
                    <a:pt x="447982" y="600973"/>
                  </a:lnTo>
                  <a:lnTo>
                    <a:pt x="406145" y="616919"/>
                  </a:lnTo>
                  <a:lnTo>
                    <a:pt x="361699" y="626844"/>
                  </a:lnTo>
                  <a:lnTo>
                    <a:pt x="315131" y="630261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>
                <a:latin typeface="ScalaSans-Regular" panose="02000503040000020003" pitchFamily="2" charset="0"/>
              </a:endParaRPr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0706FA0E-8EB9-4442-A2AD-259806C16D7A}"/>
                </a:ext>
              </a:extLst>
            </p:cNvPr>
            <p:cNvSpPr/>
            <p:nvPr/>
          </p:nvSpPr>
          <p:spPr>
            <a:xfrm>
              <a:off x="12614154" y="7426294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286521" y="328679"/>
                  </a:moveTo>
                  <a:lnTo>
                    <a:pt x="42205" y="328679"/>
                  </a:lnTo>
                  <a:lnTo>
                    <a:pt x="25819" y="325352"/>
                  </a:lnTo>
                  <a:lnTo>
                    <a:pt x="12398" y="316294"/>
                  </a:lnTo>
                  <a:lnTo>
                    <a:pt x="3330" y="302884"/>
                  </a:lnTo>
                  <a:lnTo>
                    <a:pt x="0" y="286506"/>
                  </a:lnTo>
                  <a:lnTo>
                    <a:pt x="0" y="42193"/>
                  </a:lnTo>
                  <a:lnTo>
                    <a:pt x="3329" y="25809"/>
                  </a:lnTo>
                  <a:lnTo>
                    <a:pt x="12397" y="12392"/>
                  </a:lnTo>
                  <a:lnTo>
                    <a:pt x="25818" y="3328"/>
                  </a:lnTo>
                  <a:lnTo>
                    <a:pt x="42205" y="0"/>
                  </a:lnTo>
                  <a:lnTo>
                    <a:pt x="286521" y="0"/>
                  </a:lnTo>
                  <a:lnTo>
                    <a:pt x="302901" y="3328"/>
                  </a:lnTo>
                  <a:lnTo>
                    <a:pt x="316313" y="12392"/>
                  </a:lnTo>
                  <a:lnTo>
                    <a:pt x="325374" y="25809"/>
                  </a:lnTo>
                  <a:lnTo>
                    <a:pt x="327546" y="36503"/>
                  </a:lnTo>
                  <a:lnTo>
                    <a:pt x="231305" y="36503"/>
                  </a:lnTo>
                  <a:lnTo>
                    <a:pt x="224657" y="43184"/>
                  </a:lnTo>
                  <a:lnTo>
                    <a:pt x="224657" y="94876"/>
                  </a:lnTo>
                  <a:lnTo>
                    <a:pt x="229443" y="99669"/>
                  </a:lnTo>
                  <a:lnTo>
                    <a:pt x="164661" y="99669"/>
                  </a:lnTo>
                  <a:lnTo>
                    <a:pt x="138973" y="104694"/>
                  </a:lnTo>
                  <a:lnTo>
                    <a:pt x="117992" y="118400"/>
                  </a:lnTo>
                  <a:lnTo>
                    <a:pt x="103845" y="138734"/>
                  </a:lnTo>
                  <a:lnTo>
                    <a:pt x="103792" y="138989"/>
                  </a:lnTo>
                  <a:lnTo>
                    <a:pt x="36541" y="138989"/>
                  </a:lnTo>
                  <a:lnTo>
                    <a:pt x="36541" y="285045"/>
                  </a:lnTo>
                  <a:lnTo>
                    <a:pt x="42412" y="290886"/>
                  </a:lnTo>
                  <a:lnTo>
                    <a:pt x="327812" y="290886"/>
                  </a:lnTo>
                  <a:lnTo>
                    <a:pt x="325374" y="302884"/>
                  </a:lnTo>
                  <a:lnTo>
                    <a:pt x="316313" y="316294"/>
                  </a:lnTo>
                  <a:lnTo>
                    <a:pt x="302901" y="325352"/>
                  </a:lnTo>
                  <a:lnTo>
                    <a:pt x="286521" y="328679"/>
                  </a:lnTo>
                  <a:close/>
                </a:path>
                <a:path w="328929" h="328929">
                  <a:moveTo>
                    <a:pt x="328701" y="101533"/>
                  </a:moveTo>
                  <a:lnTo>
                    <a:pt x="284733" y="101533"/>
                  </a:lnTo>
                  <a:lnTo>
                    <a:pt x="291403" y="94876"/>
                  </a:lnTo>
                  <a:lnTo>
                    <a:pt x="291403" y="43184"/>
                  </a:lnTo>
                  <a:lnTo>
                    <a:pt x="284734" y="36503"/>
                  </a:lnTo>
                  <a:lnTo>
                    <a:pt x="327546" y="36503"/>
                  </a:lnTo>
                  <a:lnTo>
                    <a:pt x="328701" y="42193"/>
                  </a:lnTo>
                  <a:lnTo>
                    <a:pt x="328701" y="101533"/>
                  </a:lnTo>
                  <a:close/>
                </a:path>
                <a:path w="328929" h="328929">
                  <a:moveTo>
                    <a:pt x="243601" y="227600"/>
                  </a:moveTo>
                  <a:lnTo>
                    <a:pt x="164661" y="227600"/>
                  </a:lnTo>
                  <a:lnTo>
                    <a:pt x="190358" y="222572"/>
                  </a:lnTo>
                  <a:lnTo>
                    <a:pt x="211345" y="208862"/>
                  </a:lnTo>
                  <a:lnTo>
                    <a:pt x="225496" y="188532"/>
                  </a:lnTo>
                  <a:lnTo>
                    <a:pt x="230685" y="163642"/>
                  </a:lnTo>
                  <a:lnTo>
                    <a:pt x="225497" y="138734"/>
                  </a:lnTo>
                  <a:lnTo>
                    <a:pt x="211346" y="118400"/>
                  </a:lnTo>
                  <a:lnTo>
                    <a:pt x="190358" y="104694"/>
                  </a:lnTo>
                  <a:lnTo>
                    <a:pt x="164661" y="99669"/>
                  </a:lnTo>
                  <a:lnTo>
                    <a:pt x="229443" y="99669"/>
                  </a:lnTo>
                  <a:lnTo>
                    <a:pt x="231305" y="101533"/>
                  </a:lnTo>
                  <a:lnTo>
                    <a:pt x="328701" y="101533"/>
                  </a:lnTo>
                  <a:lnTo>
                    <a:pt x="328701" y="138989"/>
                  </a:lnTo>
                  <a:lnTo>
                    <a:pt x="262617" y="138989"/>
                  </a:lnTo>
                  <a:lnTo>
                    <a:pt x="264437" y="145801"/>
                  </a:lnTo>
                  <a:lnTo>
                    <a:pt x="265763" y="152781"/>
                  </a:lnTo>
                  <a:lnTo>
                    <a:pt x="266575" y="159921"/>
                  </a:lnTo>
                  <a:lnTo>
                    <a:pt x="266850" y="167215"/>
                  </a:lnTo>
                  <a:lnTo>
                    <a:pt x="258818" y="205741"/>
                  </a:lnTo>
                  <a:lnTo>
                    <a:pt x="243601" y="227600"/>
                  </a:lnTo>
                  <a:close/>
                </a:path>
                <a:path w="328929" h="328929">
                  <a:moveTo>
                    <a:pt x="327812" y="290886"/>
                  </a:moveTo>
                  <a:lnTo>
                    <a:pt x="285681" y="290886"/>
                  </a:lnTo>
                  <a:lnTo>
                    <a:pt x="291543" y="285045"/>
                  </a:lnTo>
                  <a:lnTo>
                    <a:pt x="291543" y="138989"/>
                  </a:lnTo>
                  <a:lnTo>
                    <a:pt x="328701" y="138989"/>
                  </a:lnTo>
                  <a:lnTo>
                    <a:pt x="328701" y="286506"/>
                  </a:lnTo>
                  <a:lnTo>
                    <a:pt x="327812" y="290886"/>
                  </a:lnTo>
                  <a:close/>
                </a:path>
                <a:path w="328929" h="328929">
                  <a:moveTo>
                    <a:pt x="164662" y="266202"/>
                  </a:moveTo>
                  <a:lnTo>
                    <a:pt x="124895" y="258422"/>
                  </a:lnTo>
                  <a:lnTo>
                    <a:pt x="92415" y="237206"/>
                  </a:lnTo>
                  <a:lnTo>
                    <a:pt x="70514" y="205741"/>
                  </a:lnTo>
                  <a:lnTo>
                    <a:pt x="62482" y="167215"/>
                  </a:lnTo>
                  <a:lnTo>
                    <a:pt x="62759" y="159921"/>
                  </a:lnTo>
                  <a:lnTo>
                    <a:pt x="63575" y="152781"/>
                  </a:lnTo>
                  <a:lnTo>
                    <a:pt x="64902" y="145801"/>
                  </a:lnTo>
                  <a:lnTo>
                    <a:pt x="66716" y="138989"/>
                  </a:lnTo>
                  <a:lnTo>
                    <a:pt x="103792" y="138989"/>
                  </a:lnTo>
                  <a:lnTo>
                    <a:pt x="98657" y="163642"/>
                  </a:lnTo>
                  <a:lnTo>
                    <a:pt x="103845" y="188532"/>
                  </a:lnTo>
                  <a:lnTo>
                    <a:pt x="117992" y="208862"/>
                  </a:lnTo>
                  <a:lnTo>
                    <a:pt x="138973" y="222572"/>
                  </a:lnTo>
                  <a:lnTo>
                    <a:pt x="164661" y="227600"/>
                  </a:lnTo>
                  <a:lnTo>
                    <a:pt x="243601" y="227600"/>
                  </a:lnTo>
                  <a:lnTo>
                    <a:pt x="236915" y="237206"/>
                  </a:lnTo>
                  <a:lnTo>
                    <a:pt x="204433" y="258422"/>
                  </a:lnTo>
                  <a:lnTo>
                    <a:pt x="164662" y="266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ScalaSans-Regular" panose="02000503040000020003" pitchFamily="2" charset="0"/>
              </a:endParaRPr>
            </a:p>
          </p:txBody>
        </p:sp>
      </p:grpSp>
      <p:sp>
        <p:nvSpPr>
          <p:cNvPr id="37" name="object 32">
            <a:extLst>
              <a:ext uri="{FF2B5EF4-FFF2-40B4-BE49-F238E27FC236}">
                <a16:creationId xmlns:a16="http://schemas.microsoft.com/office/drawing/2014/main" id="{F31E8BBD-36E8-44FD-B443-0AFA51E799DD}"/>
              </a:ext>
            </a:extLst>
          </p:cNvPr>
          <p:cNvSpPr txBox="1"/>
          <p:nvPr/>
        </p:nvSpPr>
        <p:spPr>
          <a:xfrm>
            <a:off x="9575084" y="9535451"/>
            <a:ext cx="8758022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1">
              <a:spcBef>
                <a:spcPts val="135"/>
              </a:spcBef>
            </a:pPr>
            <a:r>
              <a:rPr lang="it-IT" spc="110" dirty="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Milano</a:t>
            </a:r>
            <a:r>
              <a:rPr lang="it-IT" spc="-50" dirty="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 </a:t>
            </a:r>
            <a:r>
              <a:rPr lang="it-IT" spc="131" dirty="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Roma</a:t>
            </a:r>
            <a:r>
              <a:rPr lang="it-IT" spc="-45" dirty="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 </a:t>
            </a:r>
            <a:r>
              <a:rPr lang="it-IT" spc="26" dirty="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Torino</a:t>
            </a:r>
            <a:r>
              <a:rPr lang="it-IT" spc="-45" dirty="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 </a:t>
            </a:r>
            <a:r>
              <a:rPr lang="it-IT" spc="120" dirty="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Bologna</a:t>
            </a:r>
            <a:r>
              <a:rPr lang="it-IT" spc="-45" dirty="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 </a:t>
            </a:r>
            <a:r>
              <a:rPr lang="it-IT" spc="125" dirty="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Vicenza</a:t>
            </a:r>
            <a:r>
              <a:rPr lang="it-IT" spc="-45" dirty="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 </a:t>
            </a:r>
            <a:r>
              <a:rPr lang="it-IT" spc="105" dirty="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Ancona Napoli</a:t>
            </a:r>
            <a:endParaRPr lang="it-IT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Gill Sans MT"/>
            </a:endParaRPr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C27A19D2-AD0B-402A-912B-AC1E49A3F1D5}"/>
              </a:ext>
            </a:extLst>
          </p:cNvPr>
          <p:cNvSpPr txBox="1"/>
          <p:nvPr/>
        </p:nvSpPr>
        <p:spPr>
          <a:xfrm>
            <a:off x="15471697" y="5441197"/>
            <a:ext cx="2076527" cy="56682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it-IT" spc="10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Via </a:t>
            </a:r>
            <a:r>
              <a:rPr lang="it-IT" spc="26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Correggio,</a:t>
            </a:r>
            <a:r>
              <a:rPr lang="it-IT" spc="-27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 </a:t>
            </a:r>
            <a:r>
              <a:rPr lang="it-IT" spc="105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43</a:t>
            </a:r>
            <a:endParaRPr lang="it-IT">
              <a:latin typeface="Roboto" panose="02000000000000000000" pitchFamily="2" charset="0"/>
              <a:ea typeface="Roboto" panose="02000000000000000000" pitchFamily="2" charset="0"/>
              <a:cs typeface="Gill Sans MT"/>
            </a:endParaRPr>
          </a:p>
          <a:p>
            <a:pPr marL="12701">
              <a:spcBef>
                <a:spcPts val="30"/>
              </a:spcBef>
            </a:pPr>
            <a:r>
              <a:rPr lang="it-IT" spc="105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20149</a:t>
            </a:r>
            <a:r>
              <a:rPr lang="it-IT" spc="-71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 </a:t>
            </a:r>
            <a:r>
              <a:rPr lang="it-IT" spc="9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Milano</a:t>
            </a:r>
            <a:endParaRPr lang="it-IT">
              <a:latin typeface="Roboto" panose="02000000000000000000" pitchFamily="2" charset="0"/>
              <a:ea typeface="Roboto" panose="02000000000000000000" pitchFamily="2" charset="0"/>
              <a:cs typeface="Gill Sans MT"/>
            </a:endParaRP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C7EF89AC-4C9D-4228-959F-15273DA460B1}"/>
              </a:ext>
            </a:extLst>
          </p:cNvPr>
          <p:cNvSpPr txBox="1"/>
          <p:nvPr/>
        </p:nvSpPr>
        <p:spPr>
          <a:xfrm>
            <a:off x="13141657" y="6727921"/>
            <a:ext cx="2360982" cy="289824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it-IT" b="1" spc="110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lascalaw.com</a:t>
            </a:r>
            <a:endParaRPr lang="it-IT" b="1" dirty="0">
              <a:solidFill>
                <a:srgbClr val="A40028"/>
              </a:solidFill>
              <a:latin typeface="Roboto" panose="02000000000000000000" pitchFamily="2" charset="0"/>
              <a:ea typeface="Roboto" panose="02000000000000000000" pitchFamily="2" charset="0"/>
              <a:cs typeface="Gill Sans MT"/>
            </a:endParaRPr>
          </a:p>
        </p:txBody>
      </p:sp>
      <p:sp>
        <p:nvSpPr>
          <p:cNvPr id="40" name="object 35">
            <a:extLst>
              <a:ext uri="{FF2B5EF4-FFF2-40B4-BE49-F238E27FC236}">
                <a16:creationId xmlns:a16="http://schemas.microsoft.com/office/drawing/2014/main" id="{7CB3E417-B34A-4E63-9E32-B7C0BD8CCCCB}"/>
              </a:ext>
            </a:extLst>
          </p:cNvPr>
          <p:cNvSpPr txBox="1"/>
          <p:nvPr/>
        </p:nvSpPr>
        <p:spPr>
          <a:xfrm>
            <a:off x="10874949" y="5635176"/>
            <a:ext cx="2655920" cy="289824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it-IT" spc="9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Phone: </a:t>
            </a:r>
            <a:r>
              <a:rPr lang="it-IT" spc="60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+39</a:t>
            </a:r>
            <a:r>
              <a:rPr lang="it-IT" spc="-285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 </a:t>
            </a:r>
            <a:r>
              <a:rPr lang="it-IT" spc="105">
                <a:solidFill>
                  <a:srgbClr val="535353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02439251</a:t>
            </a:r>
            <a:endParaRPr lang="it-IT">
              <a:latin typeface="Roboto" panose="02000000000000000000" pitchFamily="2" charset="0"/>
              <a:ea typeface="Roboto" panose="02000000000000000000" pitchFamily="2" charset="0"/>
              <a:cs typeface="Gill Sans MT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29C0113B-7EBF-46A9-967A-AD1445ADCE1E}"/>
              </a:ext>
            </a:extLst>
          </p:cNvPr>
          <p:cNvSpPr/>
          <p:nvPr/>
        </p:nvSpPr>
        <p:spPr>
          <a:xfrm>
            <a:off x="9900204" y="5470353"/>
            <a:ext cx="618491" cy="628650"/>
          </a:xfrm>
          <a:custGeom>
            <a:avLst/>
            <a:gdLst/>
            <a:ahLst/>
            <a:cxnLst/>
            <a:rect l="l" t="t" r="r" b="b"/>
            <a:pathLst>
              <a:path w="618490" h="628650">
                <a:moveTo>
                  <a:pt x="475743" y="628651"/>
                </a:moveTo>
                <a:lnTo>
                  <a:pt x="468545" y="628651"/>
                </a:lnTo>
                <a:lnTo>
                  <a:pt x="461161" y="628124"/>
                </a:lnTo>
                <a:lnTo>
                  <a:pt x="416704" y="618994"/>
                </a:lnTo>
                <a:lnTo>
                  <a:pt x="377690" y="604567"/>
                </a:lnTo>
                <a:lnTo>
                  <a:pt x="336884" y="584231"/>
                </a:lnTo>
                <a:lnTo>
                  <a:pt x="295025" y="558439"/>
                </a:lnTo>
                <a:lnTo>
                  <a:pt x="252852" y="527648"/>
                </a:lnTo>
                <a:lnTo>
                  <a:pt x="211104" y="492313"/>
                </a:lnTo>
                <a:lnTo>
                  <a:pt x="170520" y="452890"/>
                </a:lnTo>
                <a:lnTo>
                  <a:pt x="130567" y="408995"/>
                </a:lnTo>
                <a:lnTo>
                  <a:pt x="95484" y="365521"/>
                </a:lnTo>
                <a:lnTo>
                  <a:pt x="65543" y="322923"/>
                </a:lnTo>
                <a:lnTo>
                  <a:pt x="41013" y="281657"/>
                </a:lnTo>
                <a:lnTo>
                  <a:pt x="22167" y="242180"/>
                </a:lnTo>
                <a:lnTo>
                  <a:pt x="9273" y="204949"/>
                </a:lnTo>
                <a:lnTo>
                  <a:pt x="0" y="150713"/>
                </a:lnTo>
                <a:lnTo>
                  <a:pt x="884" y="130343"/>
                </a:lnTo>
                <a:lnTo>
                  <a:pt x="12882" y="89524"/>
                </a:lnTo>
                <a:lnTo>
                  <a:pt x="37091" y="52403"/>
                </a:lnTo>
                <a:lnTo>
                  <a:pt x="72584" y="20481"/>
                </a:lnTo>
                <a:lnTo>
                  <a:pt x="86516" y="12079"/>
                </a:lnTo>
                <a:lnTo>
                  <a:pt x="87555" y="11435"/>
                </a:lnTo>
                <a:lnTo>
                  <a:pt x="88021" y="11195"/>
                </a:lnTo>
                <a:lnTo>
                  <a:pt x="101392" y="3799"/>
                </a:lnTo>
                <a:lnTo>
                  <a:pt x="106225" y="1148"/>
                </a:lnTo>
                <a:lnTo>
                  <a:pt x="110840" y="0"/>
                </a:lnTo>
                <a:lnTo>
                  <a:pt x="115789" y="0"/>
                </a:lnTo>
                <a:lnTo>
                  <a:pt x="173363" y="39820"/>
                </a:lnTo>
                <a:lnTo>
                  <a:pt x="207668" y="91041"/>
                </a:lnTo>
                <a:lnTo>
                  <a:pt x="227078" y="131477"/>
                </a:lnTo>
                <a:lnTo>
                  <a:pt x="239553" y="171578"/>
                </a:lnTo>
                <a:lnTo>
                  <a:pt x="240646" y="205387"/>
                </a:lnTo>
                <a:lnTo>
                  <a:pt x="225911" y="226943"/>
                </a:lnTo>
                <a:lnTo>
                  <a:pt x="225329" y="227269"/>
                </a:lnTo>
                <a:lnTo>
                  <a:pt x="224724" y="227564"/>
                </a:lnTo>
                <a:lnTo>
                  <a:pt x="224111" y="227820"/>
                </a:lnTo>
                <a:lnTo>
                  <a:pt x="211615" y="234781"/>
                </a:lnTo>
                <a:lnTo>
                  <a:pt x="187321" y="248172"/>
                </a:lnTo>
                <a:lnTo>
                  <a:pt x="183234" y="250582"/>
                </a:lnTo>
                <a:lnTo>
                  <a:pt x="177594" y="251699"/>
                </a:lnTo>
                <a:lnTo>
                  <a:pt x="171412" y="251032"/>
                </a:lnTo>
                <a:lnTo>
                  <a:pt x="167907" y="252080"/>
                </a:lnTo>
                <a:lnTo>
                  <a:pt x="168551" y="259247"/>
                </a:lnTo>
                <a:lnTo>
                  <a:pt x="170489" y="266062"/>
                </a:lnTo>
                <a:lnTo>
                  <a:pt x="173679" y="272354"/>
                </a:lnTo>
                <a:lnTo>
                  <a:pt x="178075" y="277952"/>
                </a:lnTo>
                <a:lnTo>
                  <a:pt x="344502" y="450828"/>
                </a:lnTo>
                <a:lnTo>
                  <a:pt x="349126" y="455666"/>
                </a:lnTo>
                <a:lnTo>
                  <a:pt x="354834" y="459077"/>
                </a:lnTo>
                <a:lnTo>
                  <a:pt x="361165" y="460875"/>
                </a:lnTo>
                <a:lnTo>
                  <a:pt x="366687" y="441756"/>
                </a:lnTo>
                <a:lnTo>
                  <a:pt x="366796" y="441229"/>
                </a:lnTo>
                <a:lnTo>
                  <a:pt x="366935" y="440703"/>
                </a:lnTo>
                <a:lnTo>
                  <a:pt x="369573" y="431850"/>
                </a:lnTo>
                <a:lnTo>
                  <a:pt x="371558" y="424840"/>
                </a:lnTo>
                <a:lnTo>
                  <a:pt x="377902" y="413488"/>
                </a:lnTo>
                <a:lnTo>
                  <a:pt x="389202" y="405410"/>
                </a:lnTo>
                <a:lnTo>
                  <a:pt x="405433" y="400562"/>
                </a:lnTo>
                <a:lnTo>
                  <a:pt x="426553" y="398945"/>
                </a:lnTo>
                <a:lnTo>
                  <a:pt x="444966" y="399813"/>
                </a:lnTo>
                <a:lnTo>
                  <a:pt x="486337" y="406514"/>
                </a:lnTo>
                <a:lnTo>
                  <a:pt x="530075" y="419178"/>
                </a:lnTo>
                <a:lnTo>
                  <a:pt x="568882" y="435719"/>
                </a:lnTo>
                <a:lnTo>
                  <a:pt x="601795" y="457458"/>
                </a:lnTo>
                <a:lnTo>
                  <a:pt x="617933" y="482910"/>
                </a:lnTo>
                <a:lnTo>
                  <a:pt x="617176" y="495686"/>
                </a:lnTo>
                <a:lnTo>
                  <a:pt x="617020" y="496228"/>
                </a:lnTo>
                <a:lnTo>
                  <a:pt x="616633" y="497283"/>
                </a:lnTo>
                <a:lnTo>
                  <a:pt x="616601" y="497454"/>
                </a:lnTo>
                <a:lnTo>
                  <a:pt x="612569" y="511301"/>
                </a:lnTo>
                <a:lnTo>
                  <a:pt x="612354" y="512154"/>
                </a:lnTo>
                <a:lnTo>
                  <a:pt x="612104" y="512976"/>
                </a:lnTo>
                <a:lnTo>
                  <a:pt x="583582" y="570255"/>
                </a:lnTo>
                <a:lnTo>
                  <a:pt x="543039" y="608803"/>
                </a:lnTo>
                <a:lnTo>
                  <a:pt x="493844" y="627429"/>
                </a:lnTo>
                <a:lnTo>
                  <a:pt x="475743" y="628651"/>
                </a:lnTo>
                <a:close/>
              </a:path>
            </a:pathLst>
          </a:custGeom>
          <a:solidFill>
            <a:srgbClr val="A40028"/>
          </a:solidFill>
        </p:spPr>
        <p:txBody>
          <a:bodyPr wrap="square" lIns="0" tIns="0" rIns="0" bIns="0" rtlCol="0"/>
          <a:lstStyle/>
          <a:p>
            <a:endParaRPr>
              <a:latin typeface="ScalaSans-Regular" panose="02000503040000020003" pitchFamily="2" charset="0"/>
            </a:endParaRP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FF0C1215-E9B3-40B9-B96E-74E45CDDE2AD}"/>
              </a:ext>
            </a:extLst>
          </p:cNvPr>
          <p:cNvGrpSpPr/>
          <p:nvPr/>
        </p:nvGrpSpPr>
        <p:grpSpPr>
          <a:xfrm>
            <a:off x="9575084" y="2281408"/>
            <a:ext cx="7984266" cy="2679269"/>
            <a:chOff x="506229" y="1107790"/>
            <a:chExt cx="5322844" cy="1786179"/>
          </a:xfrm>
        </p:grpSpPr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336E6FC8-FE6B-4A93-8AFC-4140DEBF9BB1}"/>
                </a:ext>
              </a:extLst>
            </p:cNvPr>
            <p:cNvSpPr/>
            <p:nvPr/>
          </p:nvSpPr>
          <p:spPr>
            <a:xfrm rot="10800000">
              <a:off x="506229" y="1107790"/>
              <a:ext cx="1786179" cy="1786179"/>
            </a:xfrm>
            <a:prstGeom prst="rect">
              <a:avLst/>
            </a:prstGeom>
            <a:solidFill>
              <a:srgbClr val="A4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700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0531CEAF-F057-4090-8927-01CE190463F9}"/>
                </a:ext>
              </a:extLst>
            </p:cNvPr>
            <p:cNvSpPr/>
            <p:nvPr/>
          </p:nvSpPr>
          <p:spPr>
            <a:xfrm>
              <a:off x="622785" y="1247516"/>
              <a:ext cx="5206288" cy="1506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270000" rtlCol="0" anchor="ctr" anchorCtr="0"/>
            <a:lstStyle/>
            <a:p>
              <a:pPr>
                <a:lnSpc>
                  <a:spcPts val="2520"/>
                </a:lnSpc>
              </a:pPr>
              <a:r>
                <a:rPr lang="en-US" sz="3200" b="1" dirty="0">
                  <a:solidFill>
                    <a:srgbClr val="A4002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Francesco Rampone</a:t>
              </a:r>
            </a:p>
            <a:p>
              <a:pPr>
                <a:lnSpc>
                  <a:spcPts val="2520"/>
                </a:lnSpc>
              </a:pPr>
              <a:r>
                <a:rPr lang="en-US" sz="2000" b="1" dirty="0">
                  <a:solidFill>
                    <a:srgbClr val="737373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Team TMT</a:t>
              </a:r>
            </a:p>
            <a:p>
              <a:pPr>
                <a:lnSpc>
                  <a:spcPts val="2520"/>
                </a:lnSpc>
              </a:pPr>
              <a:endParaRPr lang="en-US" dirty="0">
                <a:solidFill>
                  <a:srgbClr val="737373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>
                <a:lnSpc>
                  <a:spcPts val="2520"/>
                </a:lnSpc>
              </a:pPr>
              <a:endParaRPr lang="en-US" dirty="0">
                <a:solidFill>
                  <a:srgbClr val="737373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>
                <a:lnSpc>
                  <a:spcPts val="2520"/>
                </a:lnSpc>
              </a:pPr>
              <a:endParaRPr lang="en-US" dirty="0">
                <a:solidFill>
                  <a:srgbClr val="737373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4" name="object 9">
            <a:extLst>
              <a:ext uri="{FF2B5EF4-FFF2-40B4-BE49-F238E27FC236}">
                <a16:creationId xmlns:a16="http://schemas.microsoft.com/office/drawing/2014/main" id="{22C6AC2A-A611-4CD9-968E-44E01F38B4FF}"/>
              </a:ext>
            </a:extLst>
          </p:cNvPr>
          <p:cNvSpPr/>
          <p:nvPr/>
        </p:nvSpPr>
        <p:spPr>
          <a:xfrm>
            <a:off x="10587974" y="4057340"/>
            <a:ext cx="499437" cy="355684"/>
          </a:xfrm>
          <a:custGeom>
            <a:avLst/>
            <a:gdLst/>
            <a:ahLst/>
            <a:cxnLst/>
            <a:rect l="l" t="t" r="r" b="b"/>
            <a:pathLst>
              <a:path w="600075" h="427354">
                <a:moveTo>
                  <a:pt x="561492" y="850"/>
                </a:moveTo>
                <a:lnTo>
                  <a:pt x="560006" y="698"/>
                </a:lnTo>
                <a:lnTo>
                  <a:pt x="558723" y="0"/>
                </a:lnTo>
                <a:lnTo>
                  <a:pt x="39128" y="0"/>
                </a:lnTo>
                <a:lnTo>
                  <a:pt x="35839" y="1206"/>
                </a:lnTo>
                <a:lnTo>
                  <a:pt x="32397" y="2070"/>
                </a:lnTo>
                <a:lnTo>
                  <a:pt x="296329" y="264960"/>
                </a:lnTo>
                <a:lnTo>
                  <a:pt x="561492" y="850"/>
                </a:lnTo>
                <a:close/>
              </a:path>
              <a:path w="600075" h="427354">
                <a:moveTo>
                  <a:pt x="600075" y="36804"/>
                </a:moveTo>
                <a:lnTo>
                  <a:pt x="598817" y="31216"/>
                </a:lnTo>
                <a:lnTo>
                  <a:pt x="596696" y="26174"/>
                </a:lnTo>
                <a:lnTo>
                  <a:pt x="311467" y="310235"/>
                </a:lnTo>
                <a:lnTo>
                  <a:pt x="307441" y="314223"/>
                </a:lnTo>
                <a:lnTo>
                  <a:pt x="302006" y="316458"/>
                </a:lnTo>
                <a:lnTo>
                  <a:pt x="290626" y="316458"/>
                </a:lnTo>
                <a:lnTo>
                  <a:pt x="285191" y="314223"/>
                </a:lnTo>
                <a:lnTo>
                  <a:pt x="2095" y="32245"/>
                </a:lnTo>
                <a:lnTo>
                  <a:pt x="1244" y="35674"/>
                </a:lnTo>
                <a:lnTo>
                  <a:pt x="0" y="38963"/>
                </a:lnTo>
                <a:lnTo>
                  <a:pt x="0" y="384162"/>
                </a:lnTo>
                <a:lnTo>
                  <a:pt x="3365" y="400799"/>
                </a:lnTo>
                <a:lnTo>
                  <a:pt x="12547" y="414362"/>
                </a:lnTo>
                <a:lnTo>
                  <a:pt x="26174" y="423519"/>
                </a:lnTo>
                <a:lnTo>
                  <a:pt x="42862" y="426872"/>
                </a:lnTo>
                <a:lnTo>
                  <a:pt x="557212" y="426872"/>
                </a:lnTo>
                <a:lnTo>
                  <a:pt x="573862" y="423519"/>
                </a:lnTo>
                <a:lnTo>
                  <a:pt x="587489" y="414375"/>
                </a:lnTo>
                <a:lnTo>
                  <a:pt x="596696" y="400799"/>
                </a:lnTo>
                <a:lnTo>
                  <a:pt x="600075" y="384162"/>
                </a:lnTo>
                <a:lnTo>
                  <a:pt x="600075" y="36804"/>
                </a:lnTo>
                <a:close/>
              </a:path>
            </a:pathLst>
          </a:custGeom>
          <a:solidFill>
            <a:srgbClr val="A40028"/>
          </a:solidFill>
        </p:spPr>
        <p:txBody>
          <a:bodyPr wrap="square" lIns="0" tIns="0" rIns="0" bIns="0" rtlCol="0"/>
          <a:lstStyle/>
          <a:p>
            <a:endParaRPr>
              <a:latin typeface="ScalaSans-Regular" panose="02000503040000020003" pitchFamily="2" charset="0"/>
            </a:endParaRPr>
          </a:p>
        </p:txBody>
      </p:sp>
      <p:sp>
        <p:nvSpPr>
          <p:cNvPr id="41" name="object 36">
            <a:extLst>
              <a:ext uri="{FF2B5EF4-FFF2-40B4-BE49-F238E27FC236}">
                <a16:creationId xmlns:a16="http://schemas.microsoft.com/office/drawing/2014/main" id="{E3614362-DCA5-48C3-A8F4-2BB0DED4D363}"/>
              </a:ext>
            </a:extLst>
          </p:cNvPr>
          <p:cNvSpPr txBox="1"/>
          <p:nvPr/>
        </p:nvSpPr>
        <p:spPr>
          <a:xfrm>
            <a:off x="11430482" y="4090270"/>
            <a:ext cx="3036176" cy="289824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it-IT" spc="100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f.rampone@lascalaw.com</a:t>
            </a:r>
            <a:r>
              <a:rPr lang="it-IT" spc="100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  <a:cs typeface="Gill Sans MT"/>
              </a:rPr>
              <a:t> </a:t>
            </a:r>
            <a:endParaRPr lang="it-IT" dirty="0">
              <a:solidFill>
                <a:srgbClr val="A40028"/>
              </a:solidFill>
              <a:latin typeface="Roboto" panose="02000000000000000000" pitchFamily="2" charset="0"/>
              <a:ea typeface="Roboto" panose="02000000000000000000" pitchFamily="2" charset="0"/>
              <a:cs typeface="Gill Sans M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997745-5C53-EEE1-0835-6925B329AD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0" y="544813"/>
            <a:ext cx="3283584" cy="13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40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2DA6AFD-DD84-4CA4-9681-F3C520B4C9FA}"/>
              </a:ext>
            </a:extLst>
          </p:cNvPr>
          <p:cNvSpPr/>
          <p:nvPr/>
        </p:nvSpPr>
        <p:spPr>
          <a:xfrm>
            <a:off x="0" y="-100188"/>
            <a:ext cx="9148689" cy="10506456"/>
          </a:xfrm>
          <a:prstGeom prst="rect">
            <a:avLst/>
          </a:prstGeom>
          <a:blipFill dpi="0" rotWithShape="1">
            <a:blip r:embed="rId2" cstate="email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1E4A1B6-C053-44AB-94D0-1D0BE2911F53}"/>
              </a:ext>
            </a:extLst>
          </p:cNvPr>
          <p:cNvCxnSpPr>
            <a:cxnSpLocks/>
          </p:cNvCxnSpPr>
          <p:nvPr/>
        </p:nvCxnSpPr>
        <p:spPr>
          <a:xfrm>
            <a:off x="9785480" y="2412505"/>
            <a:ext cx="0" cy="7902377"/>
          </a:xfrm>
          <a:prstGeom prst="line">
            <a:avLst/>
          </a:prstGeom>
          <a:ln w="19050">
            <a:solidFill>
              <a:srgbClr val="A400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F50D329D-9130-4545-BB82-A21D2D2AFD52}"/>
              </a:ext>
            </a:extLst>
          </p:cNvPr>
          <p:cNvSpPr txBox="1">
            <a:spLocks/>
          </p:cNvSpPr>
          <p:nvPr/>
        </p:nvSpPr>
        <p:spPr>
          <a:xfrm>
            <a:off x="10306199" y="1604883"/>
            <a:ext cx="6154023" cy="63504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600" b="1" i="0" baseline="0">
                <a:solidFill>
                  <a:srgbClr val="1F85BB"/>
                </a:solidFill>
                <a:latin typeface="+mj-lt"/>
                <a:ea typeface="Open Sans Semibold" charset="0"/>
                <a:cs typeface="Open Sans Semibold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indent="0" fontAlgn="base">
              <a:lnSpc>
                <a:spcPct val="250000"/>
              </a:lnSpc>
              <a:spcAft>
                <a:spcPct val="0"/>
              </a:spcAft>
              <a:buClr>
                <a:srgbClr val="A40028"/>
              </a:buClr>
              <a:buNone/>
            </a:pPr>
            <a:r>
              <a:rPr lang="it-IT" sz="4200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INDEX</a:t>
            </a:r>
            <a:endParaRPr lang="it-IT" sz="2700" dirty="0">
              <a:solidFill>
                <a:srgbClr val="A4002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fontAlgn="base">
              <a:lnSpc>
                <a:spcPct val="250000"/>
              </a:lnSpc>
              <a:spcAft>
                <a:spcPct val="0"/>
              </a:spcAft>
              <a:buClr>
                <a:srgbClr val="A40028"/>
              </a:buClr>
              <a:buNone/>
            </a:pPr>
            <a:r>
              <a:rPr lang="it-IT" sz="2800" b="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Perché il bitcoin</a:t>
            </a:r>
          </a:p>
          <a:p>
            <a:pPr marL="0" indent="0" fontAlgn="base">
              <a:lnSpc>
                <a:spcPct val="250000"/>
              </a:lnSpc>
              <a:spcAft>
                <a:spcPct val="0"/>
              </a:spcAft>
              <a:buClr>
                <a:srgbClr val="A40028"/>
              </a:buClr>
              <a:buNone/>
            </a:pPr>
            <a:r>
              <a:rPr lang="it-IT" sz="2800" b="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Perché le valute nazionali</a:t>
            </a:r>
            <a:endParaRPr lang="it-IT" sz="2800" dirty="0">
              <a:solidFill>
                <a:srgbClr val="A4002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fontAlgn="base">
              <a:lnSpc>
                <a:spcPct val="250000"/>
              </a:lnSpc>
              <a:spcAft>
                <a:spcPct val="0"/>
              </a:spcAft>
              <a:buClr>
                <a:srgbClr val="A40028"/>
              </a:buClr>
              <a:buNone/>
            </a:pPr>
            <a:r>
              <a:rPr lang="it-IT" sz="2800" b="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Criptovalute, token e NFT</a:t>
            </a:r>
          </a:p>
          <a:p>
            <a:pPr marL="0" indent="0" fontAlgn="base">
              <a:lnSpc>
                <a:spcPct val="250000"/>
              </a:lnSpc>
              <a:spcAft>
                <a:spcPct val="0"/>
              </a:spcAft>
              <a:buClr>
                <a:srgbClr val="A40028"/>
              </a:buClr>
              <a:buNone/>
            </a:pPr>
            <a:r>
              <a:rPr lang="it-IT" sz="2800" b="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Conclusioni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B8E49B-D948-4098-88B7-C1F19FBE5283}"/>
              </a:ext>
            </a:extLst>
          </p:cNvPr>
          <p:cNvSpPr/>
          <p:nvPr/>
        </p:nvSpPr>
        <p:spPr>
          <a:xfrm rot="2700000">
            <a:off x="9609519" y="2449227"/>
            <a:ext cx="378000" cy="3780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B28AFBA6-5668-47F6-A0C7-87EA48696800}"/>
              </a:ext>
            </a:extLst>
          </p:cNvPr>
          <p:cNvSpPr/>
          <p:nvPr/>
        </p:nvSpPr>
        <p:spPr>
          <a:xfrm rot="2700000">
            <a:off x="9690519" y="3927249"/>
            <a:ext cx="216000" cy="2160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6BB75BD9-7BC8-40D0-ABC4-4CEAB00D345C}"/>
              </a:ext>
            </a:extLst>
          </p:cNvPr>
          <p:cNvSpPr/>
          <p:nvPr/>
        </p:nvSpPr>
        <p:spPr>
          <a:xfrm rot="2700000">
            <a:off x="9690519" y="5121779"/>
            <a:ext cx="216000" cy="2160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5CF93270-A770-4265-8412-FC666309AD2D}"/>
              </a:ext>
            </a:extLst>
          </p:cNvPr>
          <p:cNvSpPr/>
          <p:nvPr/>
        </p:nvSpPr>
        <p:spPr>
          <a:xfrm rot="2700000">
            <a:off x="9690519" y="6322652"/>
            <a:ext cx="216000" cy="2160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C6B197E3-AB29-40EC-9C88-56B29CA4806C}"/>
              </a:ext>
            </a:extLst>
          </p:cNvPr>
          <p:cNvSpPr/>
          <p:nvPr/>
        </p:nvSpPr>
        <p:spPr>
          <a:xfrm rot="2700000">
            <a:off x="9690519" y="7513818"/>
            <a:ext cx="216000" cy="2160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19" name="Segnaposto numero diapositiva 11">
            <a:extLst>
              <a:ext uri="{FF2B5EF4-FFF2-40B4-BE49-F238E27FC236}">
                <a16:creationId xmlns:a16="http://schemas.microsoft.com/office/drawing/2014/main" id="{227107E2-BFEF-4621-B423-42F99FE5E6B6}"/>
              </a:ext>
            </a:extLst>
          </p:cNvPr>
          <p:cNvSpPr txBox="1">
            <a:spLocks/>
          </p:cNvSpPr>
          <p:nvPr/>
        </p:nvSpPr>
        <p:spPr>
          <a:xfrm>
            <a:off x="15697200" y="9715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smtClean="0"/>
              <a:pPr/>
              <a:t>2</a:t>
            </a:fld>
            <a:endParaRPr lang="en-US" sz="1400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478AEDDE-F3A5-F14A-9B36-F3771242F0E4}"/>
              </a:ext>
            </a:extLst>
          </p:cNvPr>
          <p:cNvSpPr txBox="1"/>
          <p:nvPr/>
        </p:nvSpPr>
        <p:spPr>
          <a:xfrm>
            <a:off x="-1" y="3550773"/>
            <a:ext cx="880478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90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Cryptoasset</a:t>
            </a:r>
            <a:endParaRPr lang="en-US" sz="9000" b="1" dirty="0">
              <a:solidFill>
                <a:srgbClr val="A40028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BC294DFF-0360-0049-9C1B-C3B38775BCAA}"/>
              </a:ext>
            </a:extLst>
          </p:cNvPr>
          <p:cNvSpPr txBox="1"/>
          <p:nvPr/>
        </p:nvSpPr>
        <p:spPr>
          <a:xfrm>
            <a:off x="973394" y="5163380"/>
            <a:ext cx="7831394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4200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inquadramento</a:t>
            </a:r>
            <a:r>
              <a:rPr lang="en-US" sz="4200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giuridico</a:t>
            </a:r>
            <a:endParaRPr lang="en-US" sz="3600" b="1" dirty="0">
              <a:solidFill>
                <a:srgbClr val="A40028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03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1C21DE-073E-4420-8539-FEA74CDB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z="14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E6033EB-1401-4BB5-9780-0E8306E2F374}"/>
              </a:ext>
            </a:extLst>
          </p:cNvPr>
          <p:cNvSpPr txBox="1"/>
          <p:nvPr/>
        </p:nvSpPr>
        <p:spPr>
          <a:xfrm>
            <a:off x="898525" y="733666"/>
            <a:ext cx="1548599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Perché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il bitcoin?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61060D1-AAE9-4EE6-BB84-834764867660}"/>
              </a:ext>
            </a:extLst>
          </p:cNvPr>
          <p:cNvSpPr txBox="1"/>
          <p:nvPr/>
        </p:nvSpPr>
        <p:spPr>
          <a:xfrm>
            <a:off x="2921290" y="6159478"/>
            <a:ext cx="805151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costruire una rete distribuita</a:t>
            </a:r>
            <a:endParaRPr lang="it-IT" sz="36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DE0A0CE-C3C8-4389-AF0F-D478312E3A0E}"/>
              </a:ext>
            </a:extLst>
          </p:cNvPr>
          <p:cNvSpPr txBox="1"/>
          <p:nvPr/>
        </p:nvSpPr>
        <p:spPr>
          <a:xfrm>
            <a:off x="830093" y="2579978"/>
            <a:ext cx="14791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realizzare una banconota digitale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27A0A03-8E82-4BE2-90C9-4A156F734DAD}"/>
              </a:ext>
            </a:extLst>
          </p:cNvPr>
          <p:cNvSpPr txBox="1"/>
          <p:nvPr/>
        </p:nvSpPr>
        <p:spPr>
          <a:xfrm>
            <a:off x="1632451" y="4312306"/>
            <a:ext cx="6734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eliminare il middle man</a:t>
            </a:r>
            <a:endParaRPr lang="it-IT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7636C442-0FE4-4D37-94A7-341E0515B8D5}"/>
              </a:ext>
            </a:extLst>
          </p:cNvPr>
          <p:cNvSpPr/>
          <p:nvPr/>
        </p:nvSpPr>
        <p:spPr>
          <a:xfrm rot="18911839">
            <a:off x="13841227" y="2973446"/>
            <a:ext cx="8715146" cy="8715146"/>
          </a:xfrm>
          <a:prstGeom prst="rect">
            <a:avLst/>
          </a:prstGeom>
          <a:blipFill dpi="0" rotWithShape="0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800" spc="18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BB4A20A-E033-40D5-894C-5F05E5129460}"/>
              </a:ext>
            </a:extLst>
          </p:cNvPr>
          <p:cNvSpPr/>
          <p:nvPr/>
        </p:nvSpPr>
        <p:spPr>
          <a:xfrm rot="2700000">
            <a:off x="15582366" y="31983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C47E0FE-6A71-42A0-996E-AE9414EF5BC0}"/>
              </a:ext>
            </a:extLst>
          </p:cNvPr>
          <p:cNvSpPr/>
          <p:nvPr/>
        </p:nvSpPr>
        <p:spPr>
          <a:xfrm rot="2700000">
            <a:off x="14010843" y="4763888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86E04EA4-1B34-4C26-8A65-4F62A17130FE}"/>
              </a:ext>
            </a:extLst>
          </p:cNvPr>
          <p:cNvSpPr/>
          <p:nvPr/>
        </p:nvSpPr>
        <p:spPr>
          <a:xfrm rot="2700000">
            <a:off x="12446447" y="63128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93DC3894-89C4-43CE-BF9C-D21788FC2ADF}"/>
              </a:ext>
            </a:extLst>
          </p:cNvPr>
          <p:cNvSpPr/>
          <p:nvPr/>
        </p:nvSpPr>
        <p:spPr>
          <a:xfrm rot="2700000">
            <a:off x="14010843" y="7880751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A19714B7-0471-4090-B65F-485495956FB7}"/>
              </a:ext>
            </a:extLst>
          </p:cNvPr>
          <p:cNvSpPr/>
          <p:nvPr/>
        </p:nvSpPr>
        <p:spPr>
          <a:xfrm rot="2700000">
            <a:off x="15572939" y="9455675"/>
            <a:ext cx="2001211" cy="20012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DFC5447-8374-4DB7-92CB-4C8B7629E33C}"/>
              </a:ext>
            </a:extLst>
          </p:cNvPr>
          <p:cNvSpPr/>
          <p:nvPr/>
        </p:nvSpPr>
        <p:spPr>
          <a:xfrm rot="2700000">
            <a:off x="17144463" y="1647976"/>
            <a:ext cx="2001211" cy="200121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6" name="Elemento grafico 55" descr="Libri con riempimento a tinta unita">
            <a:extLst>
              <a:ext uri="{FF2B5EF4-FFF2-40B4-BE49-F238E27FC236}">
                <a16:creationId xmlns:a16="http://schemas.microsoft.com/office/drawing/2014/main" id="{2F70506C-0243-4663-9F35-712FF5F04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65344" y="3421024"/>
            <a:ext cx="914400" cy="914400"/>
          </a:xfrm>
          <a:prstGeom prst="rect">
            <a:avLst/>
          </a:prstGeom>
        </p:spPr>
      </p:pic>
      <p:pic>
        <p:nvPicPr>
          <p:cNvPr id="57" name="Elemento grafico 56" descr="Chat con riempimento a tinta unita">
            <a:extLst>
              <a:ext uri="{FF2B5EF4-FFF2-40B4-BE49-F238E27FC236}">
                <a16:creationId xmlns:a16="http://schemas.microsoft.com/office/drawing/2014/main" id="{79587D1B-FA38-466F-8208-1A918DDBB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63675" y="5046073"/>
            <a:ext cx="914400" cy="914400"/>
          </a:xfrm>
          <a:prstGeom prst="rect">
            <a:avLst/>
          </a:prstGeom>
        </p:spPr>
      </p:pic>
      <p:pic>
        <p:nvPicPr>
          <p:cNvPr id="58" name="Elemento grafico 57" descr="Cerchi con frecce con riempimento a tinta unita">
            <a:extLst>
              <a:ext uri="{FF2B5EF4-FFF2-40B4-BE49-F238E27FC236}">
                <a16:creationId xmlns:a16="http://schemas.microsoft.com/office/drawing/2014/main" id="{C4048789-7556-48C1-B09C-79E8C99EF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59127" y="6393950"/>
            <a:ext cx="1104900" cy="1104900"/>
          </a:xfrm>
          <a:prstGeom prst="rect">
            <a:avLst/>
          </a:prstGeom>
        </p:spPr>
      </p:pic>
      <p:pic>
        <p:nvPicPr>
          <p:cNvPr id="59" name="Elemento grafico 58" descr="Collegamento con riempimento a tinta unita">
            <a:extLst>
              <a:ext uri="{FF2B5EF4-FFF2-40B4-BE49-F238E27FC236}">
                <a16:creationId xmlns:a16="http://schemas.microsoft.com/office/drawing/2014/main" id="{527DB732-367B-41E0-87F7-0D8A5F4C7B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43237" y="8077467"/>
            <a:ext cx="914400" cy="914400"/>
          </a:xfrm>
          <a:prstGeom prst="rect">
            <a:avLst/>
          </a:prstGeom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CA4CBE0-5752-48B5-9E11-831E1310A98F}"/>
              </a:ext>
            </a:extLst>
          </p:cNvPr>
          <p:cNvSpPr txBox="1"/>
          <p:nvPr/>
        </p:nvSpPr>
        <p:spPr>
          <a:xfrm>
            <a:off x="13976406" y="5830744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comunità </a:t>
            </a:r>
            <a:r>
              <a:rPr lang="it-IT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criptoanarchica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0AFAC768-28BB-4733-99AB-2DFB6E72159F}"/>
              </a:ext>
            </a:extLst>
          </p:cNvPr>
          <p:cNvSpPr txBox="1"/>
          <p:nvPr/>
        </p:nvSpPr>
        <p:spPr>
          <a:xfrm>
            <a:off x="12367108" y="7441236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moneta distribuita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84AC2DC-1122-48B9-884C-1EDCBFD37A57}"/>
              </a:ext>
            </a:extLst>
          </p:cNvPr>
          <p:cNvSpPr txBox="1"/>
          <p:nvPr/>
        </p:nvSpPr>
        <p:spPr>
          <a:xfrm>
            <a:off x="13955968" y="8940365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sicurezza informatica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FCDEBB01-C578-4DE0-A94D-AE4AD3EF87CA}"/>
              </a:ext>
            </a:extLst>
          </p:cNvPr>
          <p:cNvSpPr txBox="1"/>
          <p:nvPr/>
        </p:nvSpPr>
        <p:spPr>
          <a:xfrm>
            <a:off x="15478075" y="4318943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paper di </a:t>
            </a:r>
            <a:r>
              <a:rPr lang="it-IT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Satoshi</a:t>
            </a:r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Nakamoto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497246A-424D-421D-848D-7143D61173E7}"/>
              </a:ext>
            </a:extLst>
          </p:cNvPr>
          <p:cNvSpPr txBox="1"/>
          <p:nvPr/>
        </p:nvSpPr>
        <p:spPr>
          <a:xfrm>
            <a:off x="18628061" y="557432"/>
            <a:ext cx="2661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highlight>
                  <a:srgbClr val="FFFF00"/>
                </a:highlight>
              </a:rPr>
              <a:t>Slide prevalentemente descrittiva, magari evidenziando alcuni elementi distintivi del testo attraverso delle icone e parole chiave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01A43D-BA96-F6A2-297F-9F5E63CD355A}"/>
              </a:ext>
            </a:extLst>
          </p:cNvPr>
          <p:cNvSpPr txBox="1"/>
          <p:nvPr/>
        </p:nvSpPr>
        <p:spPr>
          <a:xfrm>
            <a:off x="2786694" y="7555085"/>
            <a:ext cx="9998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implementare un protocollo di consenso</a:t>
            </a:r>
            <a:endParaRPr lang="it-IT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id="{AE291D69-1E9E-325A-DF19-9337947D5C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9885" y="3808828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D9F8AA41-6BF0-B47A-2FC4-41F1DA0AA3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31567" y="5603199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08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1C21DE-073E-4420-8539-FEA74CDB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z="14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E6033EB-1401-4BB5-9780-0E8306E2F374}"/>
              </a:ext>
            </a:extLst>
          </p:cNvPr>
          <p:cNvSpPr txBox="1"/>
          <p:nvPr/>
        </p:nvSpPr>
        <p:spPr>
          <a:xfrm>
            <a:off x="898525" y="733666"/>
            <a:ext cx="1548599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Perché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il bitcoin?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61060D1-AAE9-4EE6-BB84-834764867660}"/>
              </a:ext>
            </a:extLst>
          </p:cNvPr>
          <p:cNvSpPr txBox="1"/>
          <p:nvPr/>
        </p:nvSpPr>
        <p:spPr>
          <a:xfrm>
            <a:off x="2921290" y="6159478"/>
            <a:ext cx="805151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costruire una rete distribuita</a:t>
            </a:r>
            <a:endParaRPr lang="it-IT" sz="36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DE0A0CE-C3C8-4389-AF0F-D478312E3A0E}"/>
              </a:ext>
            </a:extLst>
          </p:cNvPr>
          <p:cNvSpPr txBox="1"/>
          <p:nvPr/>
        </p:nvSpPr>
        <p:spPr>
          <a:xfrm>
            <a:off x="830093" y="2579978"/>
            <a:ext cx="14791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realizzare una banconota digitale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27A0A03-8E82-4BE2-90C9-4A156F734DAD}"/>
              </a:ext>
            </a:extLst>
          </p:cNvPr>
          <p:cNvSpPr txBox="1"/>
          <p:nvPr/>
        </p:nvSpPr>
        <p:spPr>
          <a:xfrm>
            <a:off x="1632451" y="4312306"/>
            <a:ext cx="6734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eliminare il middle man</a:t>
            </a: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7636C442-0FE4-4D37-94A7-341E0515B8D5}"/>
              </a:ext>
            </a:extLst>
          </p:cNvPr>
          <p:cNvSpPr/>
          <p:nvPr/>
        </p:nvSpPr>
        <p:spPr>
          <a:xfrm rot="18911839">
            <a:off x="13841227" y="2973446"/>
            <a:ext cx="8715146" cy="8715146"/>
          </a:xfrm>
          <a:prstGeom prst="rect">
            <a:avLst/>
          </a:prstGeom>
          <a:blipFill dpi="0" rotWithShape="0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800" spc="18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BB4A20A-E033-40D5-894C-5F05E5129460}"/>
              </a:ext>
            </a:extLst>
          </p:cNvPr>
          <p:cNvSpPr/>
          <p:nvPr/>
        </p:nvSpPr>
        <p:spPr>
          <a:xfrm rot="2700000">
            <a:off x="15582366" y="31983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C47E0FE-6A71-42A0-996E-AE9414EF5BC0}"/>
              </a:ext>
            </a:extLst>
          </p:cNvPr>
          <p:cNvSpPr/>
          <p:nvPr/>
        </p:nvSpPr>
        <p:spPr>
          <a:xfrm rot="2700000">
            <a:off x="14010843" y="4763888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86E04EA4-1B34-4C26-8A65-4F62A17130FE}"/>
              </a:ext>
            </a:extLst>
          </p:cNvPr>
          <p:cNvSpPr/>
          <p:nvPr/>
        </p:nvSpPr>
        <p:spPr>
          <a:xfrm rot="2700000">
            <a:off x="12446447" y="63128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93DC3894-89C4-43CE-BF9C-D21788FC2ADF}"/>
              </a:ext>
            </a:extLst>
          </p:cNvPr>
          <p:cNvSpPr/>
          <p:nvPr/>
        </p:nvSpPr>
        <p:spPr>
          <a:xfrm rot="2700000">
            <a:off x="14010843" y="7880751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A19714B7-0471-4090-B65F-485495956FB7}"/>
              </a:ext>
            </a:extLst>
          </p:cNvPr>
          <p:cNvSpPr/>
          <p:nvPr/>
        </p:nvSpPr>
        <p:spPr>
          <a:xfrm rot="2700000">
            <a:off x="15572939" y="9455675"/>
            <a:ext cx="2001211" cy="20012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DFC5447-8374-4DB7-92CB-4C8B7629E33C}"/>
              </a:ext>
            </a:extLst>
          </p:cNvPr>
          <p:cNvSpPr/>
          <p:nvPr/>
        </p:nvSpPr>
        <p:spPr>
          <a:xfrm rot="2700000">
            <a:off x="17144463" y="1647976"/>
            <a:ext cx="2001211" cy="200121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6" name="Elemento grafico 55" descr="Libri con riempimento a tinta unita">
            <a:extLst>
              <a:ext uri="{FF2B5EF4-FFF2-40B4-BE49-F238E27FC236}">
                <a16:creationId xmlns:a16="http://schemas.microsoft.com/office/drawing/2014/main" id="{2F70506C-0243-4663-9F35-712FF5F04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65344" y="3421024"/>
            <a:ext cx="914400" cy="914400"/>
          </a:xfrm>
          <a:prstGeom prst="rect">
            <a:avLst/>
          </a:prstGeom>
        </p:spPr>
      </p:pic>
      <p:pic>
        <p:nvPicPr>
          <p:cNvPr id="57" name="Elemento grafico 56" descr="Chat con riempimento a tinta unita">
            <a:extLst>
              <a:ext uri="{FF2B5EF4-FFF2-40B4-BE49-F238E27FC236}">
                <a16:creationId xmlns:a16="http://schemas.microsoft.com/office/drawing/2014/main" id="{79587D1B-FA38-466F-8208-1A918DDBB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63675" y="5046073"/>
            <a:ext cx="914400" cy="914400"/>
          </a:xfrm>
          <a:prstGeom prst="rect">
            <a:avLst/>
          </a:prstGeom>
        </p:spPr>
      </p:pic>
      <p:pic>
        <p:nvPicPr>
          <p:cNvPr id="58" name="Elemento grafico 57" descr="Cerchi con frecce con riempimento a tinta unita">
            <a:extLst>
              <a:ext uri="{FF2B5EF4-FFF2-40B4-BE49-F238E27FC236}">
                <a16:creationId xmlns:a16="http://schemas.microsoft.com/office/drawing/2014/main" id="{C4048789-7556-48C1-B09C-79E8C99EF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59127" y="6393950"/>
            <a:ext cx="1104900" cy="1104900"/>
          </a:xfrm>
          <a:prstGeom prst="rect">
            <a:avLst/>
          </a:prstGeom>
        </p:spPr>
      </p:pic>
      <p:pic>
        <p:nvPicPr>
          <p:cNvPr id="59" name="Elemento grafico 58" descr="Collegamento con riempimento a tinta unita">
            <a:extLst>
              <a:ext uri="{FF2B5EF4-FFF2-40B4-BE49-F238E27FC236}">
                <a16:creationId xmlns:a16="http://schemas.microsoft.com/office/drawing/2014/main" id="{527DB732-367B-41E0-87F7-0D8A5F4C7B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43237" y="8077467"/>
            <a:ext cx="914400" cy="914400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497246A-424D-421D-848D-7143D61173E7}"/>
              </a:ext>
            </a:extLst>
          </p:cNvPr>
          <p:cNvSpPr txBox="1"/>
          <p:nvPr/>
        </p:nvSpPr>
        <p:spPr>
          <a:xfrm>
            <a:off x="18628061" y="557432"/>
            <a:ext cx="2661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highlight>
                  <a:srgbClr val="FFFF00"/>
                </a:highlight>
              </a:rPr>
              <a:t>Slide prevalentemente descrittiva, magari evidenziando alcuni elementi distintivi del testo attraverso delle icone e parole chiave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01A43D-BA96-F6A2-297F-9F5E63CD355A}"/>
              </a:ext>
            </a:extLst>
          </p:cNvPr>
          <p:cNvSpPr txBox="1"/>
          <p:nvPr/>
        </p:nvSpPr>
        <p:spPr>
          <a:xfrm>
            <a:off x="2786694" y="7555085"/>
            <a:ext cx="9998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it-IT" sz="36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mplementare un protocollo di consenso</a:t>
            </a:r>
            <a:endParaRPr lang="it-IT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id="{AE291D69-1E9E-325A-DF19-9337947D5C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9885" y="3808828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D9F8AA41-6BF0-B47A-2FC4-41F1DA0AA3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31567" y="5603199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F588D1-7B18-5A23-23C4-1E07CE4B1BB6}"/>
              </a:ext>
            </a:extLst>
          </p:cNvPr>
          <p:cNvSpPr txBox="1"/>
          <p:nvPr/>
        </p:nvSpPr>
        <p:spPr>
          <a:xfrm>
            <a:off x="13976406" y="5830744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comunità </a:t>
            </a:r>
            <a:r>
              <a:rPr lang="it-IT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criptoanarchica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54E58-0854-FBD2-769F-6FEE17AE8025}"/>
              </a:ext>
            </a:extLst>
          </p:cNvPr>
          <p:cNvSpPr txBox="1"/>
          <p:nvPr/>
        </p:nvSpPr>
        <p:spPr>
          <a:xfrm>
            <a:off x="12367108" y="7441236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moneta distribuita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D15EDE-904E-C1CB-26F2-6EEF752FFC74}"/>
              </a:ext>
            </a:extLst>
          </p:cNvPr>
          <p:cNvSpPr txBox="1"/>
          <p:nvPr/>
        </p:nvSpPr>
        <p:spPr>
          <a:xfrm>
            <a:off x="13955968" y="8940365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sicurezza informatica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96917C2-83AA-7B30-39AA-2FCEB9171591}"/>
              </a:ext>
            </a:extLst>
          </p:cNvPr>
          <p:cNvSpPr txBox="1"/>
          <p:nvPr/>
        </p:nvSpPr>
        <p:spPr>
          <a:xfrm>
            <a:off x="15478075" y="4318943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paper di </a:t>
            </a:r>
            <a:r>
              <a:rPr lang="it-IT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Satoshi</a:t>
            </a:r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Nakamoto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1C21DE-073E-4420-8539-FEA74CDB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z="14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E6033EB-1401-4BB5-9780-0E8306E2F374}"/>
              </a:ext>
            </a:extLst>
          </p:cNvPr>
          <p:cNvSpPr txBox="1"/>
          <p:nvPr/>
        </p:nvSpPr>
        <p:spPr>
          <a:xfrm>
            <a:off x="898525" y="733666"/>
            <a:ext cx="1548599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Perché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il bitcoin?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61060D1-AAE9-4EE6-BB84-834764867660}"/>
              </a:ext>
            </a:extLst>
          </p:cNvPr>
          <p:cNvSpPr txBox="1"/>
          <p:nvPr/>
        </p:nvSpPr>
        <p:spPr>
          <a:xfrm>
            <a:off x="2921290" y="6159478"/>
            <a:ext cx="805151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costruire una rete distribuita</a:t>
            </a:r>
            <a:endParaRPr lang="it-IT" sz="36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DE0A0CE-C3C8-4389-AF0F-D478312E3A0E}"/>
              </a:ext>
            </a:extLst>
          </p:cNvPr>
          <p:cNvSpPr txBox="1"/>
          <p:nvPr/>
        </p:nvSpPr>
        <p:spPr>
          <a:xfrm>
            <a:off x="830093" y="2579978"/>
            <a:ext cx="14791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realizzare una banconota digitale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27A0A03-8E82-4BE2-90C9-4A156F734DAD}"/>
              </a:ext>
            </a:extLst>
          </p:cNvPr>
          <p:cNvSpPr txBox="1"/>
          <p:nvPr/>
        </p:nvSpPr>
        <p:spPr>
          <a:xfrm>
            <a:off x="1632451" y="4312306"/>
            <a:ext cx="6734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eliminare il middle man</a:t>
            </a: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7636C442-0FE4-4D37-94A7-341E0515B8D5}"/>
              </a:ext>
            </a:extLst>
          </p:cNvPr>
          <p:cNvSpPr/>
          <p:nvPr/>
        </p:nvSpPr>
        <p:spPr>
          <a:xfrm rot="18911839">
            <a:off x="13841227" y="2973446"/>
            <a:ext cx="8715146" cy="8715146"/>
          </a:xfrm>
          <a:prstGeom prst="rect">
            <a:avLst/>
          </a:prstGeom>
          <a:blipFill dpi="0" rotWithShape="0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800" spc="18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BB4A20A-E033-40D5-894C-5F05E5129460}"/>
              </a:ext>
            </a:extLst>
          </p:cNvPr>
          <p:cNvSpPr/>
          <p:nvPr/>
        </p:nvSpPr>
        <p:spPr>
          <a:xfrm rot="2700000">
            <a:off x="15582366" y="31983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C47E0FE-6A71-42A0-996E-AE9414EF5BC0}"/>
              </a:ext>
            </a:extLst>
          </p:cNvPr>
          <p:cNvSpPr/>
          <p:nvPr/>
        </p:nvSpPr>
        <p:spPr>
          <a:xfrm rot="2700000">
            <a:off x="14010843" y="4763888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86E04EA4-1B34-4C26-8A65-4F62A17130FE}"/>
              </a:ext>
            </a:extLst>
          </p:cNvPr>
          <p:cNvSpPr/>
          <p:nvPr/>
        </p:nvSpPr>
        <p:spPr>
          <a:xfrm rot="2700000">
            <a:off x="12446447" y="63128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93DC3894-89C4-43CE-BF9C-D21788FC2ADF}"/>
              </a:ext>
            </a:extLst>
          </p:cNvPr>
          <p:cNvSpPr/>
          <p:nvPr/>
        </p:nvSpPr>
        <p:spPr>
          <a:xfrm rot="2700000">
            <a:off x="14010843" y="7880751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A19714B7-0471-4090-B65F-485495956FB7}"/>
              </a:ext>
            </a:extLst>
          </p:cNvPr>
          <p:cNvSpPr/>
          <p:nvPr/>
        </p:nvSpPr>
        <p:spPr>
          <a:xfrm rot="2700000">
            <a:off x="15572939" y="9455675"/>
            <a:ext cx="2001211" cy="20012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DFC5447-8374-4DB7-92CB-4C8B7629E33C}"/>
              </a:ext>
            </a:extLst>
          </p:cNvPr>
          <p:cNvSpPr/>
          <p:nvPr/>
        </p:nvSpPr>
        <p:spPr>
          <a:xfrm rot="2700000">
            <a:off x="17144463" y="1647976"/>
            <a:ext cx="2001211" cy="200121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6" name="Elemento grafico 55" descr="Libri con riempimento a tinta unita">
            <a:extLst>
              <a:ext uri="{FF2B5EF4-FFF2-40B4-BE49-F238E27FC236}">
                <a16:creationId xmlns:a16="http://schemas.microsoft.com/office/drawing/2014/main" id="{2F70506C-0243-4663-9F35-712FF5F04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65344" y="3421024"/>
            <a:ext cx="914400" cy="914400"/>
          </a:xfrm>
          <a:prstGeom prst="rect">
            <a:avLst/>
          </a:prstGeom>
        </p:spPr>
      </p:pic>
      <p:pic>
        <p:nvPicPr>
          <p:cNvPr id="57" name="Elemento grafico 56" descr="Chat con riempimento a tinta unita">
            <a:extLst>
              <a:ext uri="{FF2B5EF4-FFF2-40B4-BE49-F238E27FC236}">
                <a16:creationId xmlns:a16="http://schemas.microsoft.com/office/drawing/2014/main" id="{79587D1B-FA38-466F-8208-1A918DDBB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63675" y="5046073"/>
            <a:ext cx="914400" cy="914400"/>
          </a:xfrm>
          <a:prstGeom prst="rect">
            <a:avLst/>
          </a:prstGeom>
        </p:spPr>
      </p:pic>
      <p:pic>
        <p:nvPicPr>
          <p:cNvPr id="58" name="Elemento grafico 57" descr="Cerchi con frecce con riempimento a tinta unita">
            <a:extLst>
              <a:ext uri="{FF2B5EF4-FFF2-40B4-BE49-F238E27FC236}">
                <a16:creationId xmlns:a16="http://schemas.microsoft.com/office/drawing/2014/main" id="{C4048789-7556-48C1-B09C-79E8C99EF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59127" y="6393950"/>
            <a:ext cx="1104900" cy="1104900"/>
          </a:xfrm>
          <a:prstGeom prst="rect">
            <a:avLst/>
          </a:prstGeom>
        </p:spPr>
      </p:pic>
      <p:pic>
        <p:nvPicPr>
          <p:cNvPr id="59" name="Elemento grafico 58" descr="Collegamento con riempimento a tinta unita">
            <a:extLst>
              <a:ext uri="{FF2B5EF4-FFF2-40B4-BE49-F238E27FC236}">
                <a16:creationId xmlns:a16="http://schemas.microsoft.com/office/drawing/2014/main" id="{527DB732-367B-41E0-87F7-0D8A5F4C7B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43237" y="8077467"/>
            <a:ext cx="914400" cy="914400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497246A-424D-421D-848D-7143D61173E7}"/>
              </a:ext>
            </a:extLst>
          </p:cNvPr>
          <p:cNvSpPr txBox="1"/>
          <p:nvPr/>
        </p:nvSpPr>
        <p:spPr>
          <a:xfrm>
            <a:off x="18628061" y="557432"/>
            <a:ext cx="2661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highlight>
                  <a:srgbClr val="FFFF00"/>
                </a:highlight>
              </a:rPr>
              <a:t>Slide prevalentemente descrittiva, magari evidenziando alcuni elementi distintivi del testo attraverso delle icone e parole chiave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01A43D-BA96-F6A2-297F-9F5E63CD355A}"/>
              </a:ext>
            </a:extLst>
          </p:cNvPr>
          <p:cNvSpPr txBox="1"/>
          <p:nvPr/>
        </p:nvSpPr>
        <p:spPr>
          <a:xfrm>
            <a:off x="2786694" y="7555085"/>
            <a:ext cx="9998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implementare un protocollo di consenso</a:t>
            </a: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id="{AE291D69-1E9E-325A-DF19-9337947D5C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9885" y="3808828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D9F8AA41-6BF0-B47A-2FC4-41F1DA0AA3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31567" y="5603199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B65978-0244-713C-78B8-7F66AF9B0763}"/>
              </a:ext>
            </a:extLst>
          </p:cNvPr>
          <p:cNvSpPr txBox="1"/>
          <p:nvPr/>
        </p:nvSpPr>
        <p:spPr>
          <a:xfrm>
            <a:off x="13976406" y="5830744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comunità </a:t>
            </a:r>
            <a:r>
              <a:rPr lang="it-IT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criptoanarchica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6BDB45-8EBB-4ED6-E258-F72BFD092185}"/>
              </a:ext>
            </a:extLst>
          </p:cNvPr>
          <p:cNvSpPr txBox="1"/>
          <p:nvPr/>
        </p:nvSpPr>
        <p:spPr>
          <a:xfrm>
            <a:off x="12367108" y="7441236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moneta distribuita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F9FF80-C398-828F-F532-2124AFDC435E}"/>
              </a:ext>
            </a:extLst>
          </p:cNvPr>
          <p:cNvSpPr txBox="1"/>
          <p:nvPr/>
        </p:nvSpPr>
        <p:spPr>
          <a:xfrm>
            <a:off x="13955968" y="8940365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sicurezza informatica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3D387A-CDAE-444C-D3B6-A8BC60889834}"/>
              </a:ext>
            </a:extLst>
          </p:cNvPr>
          <p:cNvSpPr txBox="1"/>
          <p:nvPr/>
        </p:nvSpPr>
        <p:spPr>
          <a:xfrm>
            <a:off x="15478075" y="4318943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paper di </a:t>
            </a:r>
            <a:r>
              <a:rPr lang="it-IT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Satoshi</a:t>
            </a:r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Nakamoto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1C21DE-073E-4420-8539-FEA74CDB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z="14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E6033EB-1401-4BB5-9780-0E8306E2F374}"/>
              </a:ext>
            </a:extLst>
          </p:cNvPr>
          <p:cNvSpPr txBox="1"/>
          <p:nvPr/>
        </p:nvSpPr>
        <p:spPr>
          <a:xfrm>
            <a:off x="898525" y="733666"/>
            <a:ext cx="1548599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Perché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 </a:t>
            </a: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valute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nazionali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61060D1-AAE9-4EE6-BB84-834764867660}"/>
              </a:ext>
            </a:extLst>
          </p:cNvPr>
          <p:cNvSpPr txBox="1"/>
          <p:nvPr/>
        </p:nvSpPr>
        <p:spPr>
          <a:xfrm>
            <a:off x="2921290" y="6159478"/>
            <a:ext cx="805151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renderli </a:t>
            </a:r>
            <a:r>
              <a:rPr lang="it-IT" sz="36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induplicabili</a:t>
            </a:r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e infalsificabili</a:t>
            </a:r>
            <a:endParaRPr lang="it-IT" sz="36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DE0A0CE-C3C8-4389-AF0F-D478312E3A0E}"/>
              </a:ext>
            </a:extLst>
          </p:cNvPr>
          <p:cNvSpPr txBox="1"/>
          <p:nvPr/>
        </p:nvSpPr>
        <p:spPr>
          <a:xfrm>
            <a:off x="830093" y="2579978"/>
            <a:ext cx="14791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distribuire lo sforzo per lo sviluppo comune tra tutti i consociati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27A0A03-8E82-4BE2-90C9-4A156F734DAD}"/>
              </a:ext>
            </a:extLst>
          </p:cNvPr>
          <p:cNvSpPr txBox="1"/>
          <p:nvPr/>
        </p:nvSpPr>
        <p:spPr>
          <a:xfrm>
            <a:off x="1632451" y="4312306"/>
            <a:ext cx="6734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stampare titoli di credito</a:t>
            </a:r>
            <a:endParaRPr lang="it-IT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7636C442-0FE4-4D37-94A7-341E0515B8D5}"/>
              </a:ext>
            </a:extLst>
          </p:cNvPr>
          <p:cNvSpPr/>
          <p:nvPr/>
        </p:nvSpPr>
        <p:spPr>
          <a:xfrm rot="18911839">
            <a:off x="13841227" y="2973446"/>
            <a:ext cx="8715146" cy="8715146"/>
          </a:xfrm>
          <a:prstGeom prst="rect">
            <a:avLst/>
          </a:prstGeom>
          <a:blipFill dpi="0" rotWithShape="0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800" spc="18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BB4A20A-E033-40D5-894C-5F05E5129460}"/>
              </a:ext>
            </a:extLst>
          </p:cNvPr>
          <p:cNvSpPr/>
          <p:nvPr/>
        </p:nvSpPr>
        <p:spPr>
          <a:xfrm rot="2700000">
            <a:off x="15582366" y="31983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C47E0FE-6A71-42A0-996E-AE9414EF5BC0}"/>
              </a:ext>
            </a:extLst>
          </p:cNvPr>
          <p:cNvSpPr/>
          <p:nvPr/>
        </p:nvSpPr>
        <p:spPr>
          <a:xfrm rot="2700000">
            <a:off x="14010843" y="4763888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86E04EA4-1B34-4C26-8A65-4F62A17130FE}"/>
              </a:ext>
            </a:extLst>
          </p:cNvPr>
          <p:cNvSpPr/>
          <p:nvPr/>
        </p:nvSpPr>
        <p:spPr>
          <a:xfrm rot="2700000">
            <a:off x="12446447" y="63128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93DC3894-89C4-43CE-BF9C-D21788FC2ADF}"/>
              </a:ext>
            </a:extLst>
          </p:cNvPr>
          <p:cNvSpPr/>
          <p:nvPr/>
        </p:nvSpPr>
        <p:spPr>
          <a:xfrm rot="2700000">
            <a:off x="14010843" y="7880751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A19714B7-0471-4090-B65F-485495956FB7}"/>
              </a:ext>
            </a:extLst>
          </p:cNvPr>
          <p:cNvSpPr/>
          <p:nvPr/>
        </p:nvSpPr>
        <p:spPr>
          <a:xfrm rot="2700000">
            <a:off x="15572939" y="9455675"/>
            <a:ext cx="2001211" cy="20012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DFC5447-8374-4DB7-92CB-4C8B7629E33C}"/>
              </a:ext>
            </a:extLst>
          </p:cNvPr>
          <p:cNvSpPr/>
          <p:nvPr/>
        </p:nvSpPr>
        <p:spPr>
          <a:xfrm rot="2700000">
            <a:off x="17144463" y="1647976"/>
            <a:ext cx="2001211" cy="200121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6" name="Elemento grafico 55" descr="Libri con riempimento a tinta unita">
            <a:extLst>
              <a:ext uri="{FF2B5EF4-FFF2-40B4-BE49-F238E27FC236}">
                <a16:creationId xmlns:a16="http://schemas.microsoft.com/office/drawing/2014/main" id="{2F70506C-0243-4663-9F35-712FF5F04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65344" y="3421024"/>
            <a:ext cx="914400" cy="914400"/>
          </a:xfrm>
          <a:prstGeom prst="rect">
            <a:avLst/>
          </a:prstGeom>
        </p:spPr>
      </p:pic>
      <p:pic>
        <p:nvPicPr>
          <p:cNvPr id="57" name="Elemento grafico 56" descr="Chat con riempimento a tinta unita">
            <a:extLst>
              <a:ext uri="{FF2B5EF4-FFF2-40B4-BE49-F238E27FC236}">
                <a16:creationId xmlns:a16="http://schemas.microsoft.com/office/drawing/2014/main" id="{79587D1B-FA38-466F-8208-1A918DDBB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63675" y="5046073"/>
            <a:ext cx="914400" cy="914400"/>
          </a:xfrm>
          <a:prstGeom prst="rect">
            <a:avLst/>
          </a:prstGeom>
        </p:spPr>
      </p:pic>
      <p:pic>
        <p:nvPicPr>
          <p:cNvPr id="58" name="Elemento grafico 57" descr="Cerchi con frecce con riempimento a tinta unita">
            <a:extLst>
              <a:ext uri="{FF2B5EF4-FFF2-40B4-BE49-F238E27FC236}">
                <a16:creationId xmlns:a16="http://schemas.microsoft.com/office/drawing/2014/main" id="{C4048789-7556-48C1-B09C-79E8C99EF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59127" y="6393950"/>
            <a:ext cx="1104900" cy="1104900"/>
          </a:xfrm>
          <a:prstGeom prst="rect">
            <a:avLst/>
          </a:prstGeom>
        </p:spPr>
      </p:pic>
      <p:pic>
        <p:nvPicPr>
          <p:cNvPr id="59" name="Elemento grafico 58" descr="Collegamento con riempimento a tinta unita">
            <a:extLst>
              <a:ext uri="{FF2B5EF4-FFF2-40B4-BE49-F238E27FC236}">
                <a16:creationId xmlns:a16="http://schemas.microsoft.com/office/drawing/2014/main" id="{527DB732-367B-41E0-87F7-0D8A5F4C7B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43237" y="8077467"/>
            <a:ext cx="914400" cy="914400"/>
          </a:xfrm>
          <a:prstGeom prst="rect">
            <a:avLst/>
          </a:prstGeom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CA4CBE0-5752-48B5-9E11-831E1310A98F}"/>
              </a:ext>
            </a:extLst>
          </p:cNvPr>
          <p:cNvSpPr txBox="1"/>
          <p:nvPr/>
        </p:nvSpPr>
        <p:spPr>
          <a:xfrm>
            <a:off x="13976406" y="5830744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cittadini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0AFAC768-28BB-4733-99AB-2DFB6E72159F}"/>
              </a:ext>
            </a:extLst>
          </p:cNvPr>
          <p:cNvSpPr txBox="1"/>
          <p:nvPr/>
        </p:nvSpPr>
        <p:spPr>
          <a:xfrm>
            <a:off x="12367108" y="7441236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circolazione forzosa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84AC2DC-1122-48B9-884C-1EDCBFD37A57}"/>
              </a:ext>
            </a:extLst>
          </p:cNvPr>
          <p:cNvSpPr txBox="1"/>
          <p:nvPr/>
        </p:nvSpPr>
        <p:spPr>
          <a:xfrm>
            <a:off x="13955968" y="8940365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induplicabilità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FCDEBB01-C578-4DE0-A94D-AE4AD3EF87CA}"/>
              </a:ext>
            </a:extLst>
          </p:cNvPr>
          <p:cNvSpPr txBox="1"/>
          <p:nvPr/>
        </p:nvSpPr>
        <p:spPr>
          <a:xfrm>
            <a:off x="15478075" y="4318943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editto del governante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497246A-424D-421D-848D-7143D61173E7}"/>
              </a:ext>
            </a:extLst>
          </p:cNvPr>
          <p:cNvSpPr txBox="1"/>
          <p:nvPr/>
        </p:nvSpPr>
        <p:spPr>
          <a:xfrm>
            <a:off x="18628061" y="557432"/>
            <a:ext cx="2661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highlight>
                  <a:srgbClr val="FFFF00"/>
                </a:highlight>
              </a:rPr>
              <a:t>Slide prevalentemente descrittiva, magari evidenziando alcuni elementi distintivi del testo attraverso delle icone e parole chiave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01A43D-BA96-F6A2-297F-9F5E63CD355A}"/>
              </a:ext>
            </a:extLst>
          </p:cNvPr>
          <p:cNvSpPr txBox="1"/>
          <p:nvPr/>
        </p:nvSpPr>
        <p:spPr>
          <a:xfrm>
            <a:off x="2786694" y="7555085"/>
            <a:ext cx="9998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conferirgli funzione </a:t>
            </a:r>
            <a:r>
              <a:rPr lang="it-IT" sz="36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solutoria</a:t>
            </a:r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per legge</a:t>
            </a:r>
            <a:endParaRPr lang="it-IT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id="{AE291D69-1E9E-325A-DF19-9337947D5C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9885" y="3808828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D9F8AA41-6BF0-B47A-2FC4-41F1DA0AA3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31567" y="5603199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1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1C21DE-073E-4420-8539-FEA74CDB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z="14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E6033EB-1401-4BB5-9780-0E8306E2F374}"/>
              </a:ext>
            </a:extLst>
          </p:cNvPr>
          <p:cNvSpPr txBox="1"/>
          <p:nvPr/>
        </p:nvSpPr>
        <p:spPr>
          <a:xfrm>
            <a:off x="898525" y="733666"/>
            <a:ext cx="1548599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Perché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 </a:t>
            </a: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valute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nazionali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61060D1-AAE9-4EE6-BB84-834764867660}"/>
              </a:ext>
            </a:extLst>
          </p:cNvPr>
          <p:cNvSpPr txBox="1"/>
          <p:nvPr/>
        </p:nvSpPr>
        <p:spPr>
          <a:xfrm>
            <a:off x="2921290" y="6159478"/>
            <a:ext cx="805151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renderli </a:t>
            </a:r>
            <a:r>
              <a:rPr lang="it-IT" sz="36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induplicabili</a:t>
            </a:r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e infalsificabili</a:t>
            </a:r>
            <a:endParaRPr lang="it-IT" sz="36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DE0A0CE-C3C8-4389-AF0F-D478312E3A0E}"/>
              </a:ext>
            </a:extLst>
          </p:cNvPr>
          <p:cNvSpPr txBox="1"/>
          <p:nvPr/>
        </p:nvSpPr>
        <p:spPr>
          <a:xfrm>
            <a:off x="830093" y="2579978"/>
            <a:ext cx="14791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distribuire lo sforzo per lo sviluppo comune tra tutti i consociati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27A0A03-8E82-4BE2-90C9-4A156F734DAD}"/>
              </a:ext>
            </a:extLst>
          </p:cNvPr>
          <p:cNvSpPr txBox="1"/>
          <p:nvPr/>
        </p:nvSpPr>
        <p:spPr>
          <a:xfrm>
            <a:off x="1632451" y="4312306"/>
            <a:ext cx="6734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stampare titoli di credito</a:t>
            </a: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7636C442-0FE4-4D37-94A7-341E0515B8D5}"/>
              </a:ext>
            </a:extLst>
          </p:cNvPr>
          <p:cNvSpPr/>
          <p:nvPr/>
        </p:nvSpPr>
        <p:spPr>
          <a:xfrm rot="18911839">
            <a:off x="13841227" y="2973446"/>
            <a:ext cx="8715146" cy="8715146"/>
          </a:xfrm>
          <a:prstGeom prst="rect">
            <a:avLst/>
          </a:prstGeom>
          <a:blipFill dpi="0" rotWithShape="0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800" spc="18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BB4A20A-E033-40D5-894C-5F05E5129460}"/>
              </a:ext>
            </a:extLst>
          </p:cNvPr>
          <p:cNvSpPr/>
          <p:nvPr/>
        </p:nvSpPr>
        <p:spPr>
          <a:xfrm rot="2700000">
            <a:off x="15582366" y="31983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C47E0FE-6A71-42A0-996E-AE9414EF5BC0}"/>
              </a:ext>
            </a:extLst>
          </p:cNvPr>
          <p:cNvSpPr/>
          <p:nvPr/>
        </p:nvSpPr>
        <p:spPr>
          <a:xfrm rot="2700000">
            <a:off x="14010843" y="4763888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86E04EA4-1B34-4C26-8A65-4F62A17130FE}"/>
              </a:ext>
            </a:extLst>
          </p:cNvPr>
          <p:cNvSpPr/>
          <p:nvPr/>
        </p:nvSpPr>
        <p:spPr>
          <a:xfrm rot="2700000">
            <a:off x="12446447" y="63128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93DC3894-89C4-43CE-BF9C-D21788FC2ADF}"/>
              </a:ext>
            </a:extLst>
          </p:cNvPr>
          <p:cNvSpPr/>
          <p:nvPr/>
        </p:nvSpPr>
        <p:spPr>
          <a:xfrm rot="2700000">
            <a:off x="14010843" y="7880751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A19714B7-0471-4090-B65F-485495956FB7}"/>
              </a:ext>
            </a:extLst>
          </p:cNvPr>
          <p:cNvSpPr/>
          <p:nvPr/>
        </p:nvSpPr>
        <p:spPr>
          <a:xfrm rot="2700000">
            <a:off x="15572939" y="9455675"/>
            <a:ext cx="2001211" cy="20012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DFC5447-8374-4DB7-92CB-4C8B7629E33C}"/>
              </a:ext>
            </a:extLst>
          </p:cNvPr>
          <p:cNvSpPr/>
          <p:nvPr/>
        </p:nvSpPr>
        <p:spPr>
          <a:xfrm rot="2700000">
            <a:off x="17144463" y="1647976"/>
            <a:ext cx="2001211" cy="200121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6" name="Elemento grafico 55" descr="Libri con riempimento a tinta unita">
            <a:extLst>
              <a:ext uri="{FF2B5EF4-FFF2-40B4-BE49-F238E27FC236}">
                <a16:creationId xmlns:a16="http://schemas.microsoft.com/office/drawing/2014/main" id="{2F70506C-0243-4663-9F35-712FF5F04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65344" y="3421024"/>
            <a:ext cx="914400" cy="914400"/>
          </a:xfrm>
          <a:prstGeom prst="rect">
            <a:avLst/>
          </a:prstGeom>
        </p:spPr>
      </p:pic>
      <p:pic>
        <p:nvPicPr>
          <p:cNvPr id="57" name="Elemento grafico 56" descr="Chat con riempimento a tinta unita">
            <a:extLst>
              <a:ext uri="{FF2B5EF4-FFF2-40B4-BE49-F238E27FC236}">
                <a16:creationId xmlns:a16="http://schemas.microsoft.com/office/drawing/2014/main" id="{79587D1B-FA38-466F-8208-1A918DDBB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63675" y="5046073"/>
            <a:ext cx="914400" cy="914400"/>
          </a:xfrm>
          <a:prstGeom prst="rect">
            <a:avLst/>
          </a:prstGeom>
        </p:spPr>
      </p:pic>
      <p:pic>
        <p:nvPicPr>
          <p:cNvPr id="58" name="Elemento grafico 57" descr="Cerchi con frecce con riempimento a tinta unita">
            <a:extLst>
              <a:ext uri="{FF2B5EF4-FFF2-40B4-BE49-F238E27FC236}">
                <a16:creationId xmlns:a16="http://schemas.microsoft.com/office/drawing/2014/main" id="{C4048789-7556-48C1-B09C-79E8C99EF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59127" y="6393950"/>
            <a:ext cx="1104900" cy="1104900"/>
          </a:xfrm>
          <a:prstGeom prst="rect">
            <a:avLst/>
          </a:prstGeom>
        </p:spPr>
      </p:pic>
      <p:pic>
        <p:nvPicPr>
          <p:cNvPr id="59" name="Elemento grafico 58" descr="Collegamento con riempimento a tinta unita">
            <a:extLst>
              <a:ext uri="{FF2B5EF4-FFF2-40B4-BE49-F238E27FC236}">
                <a16:creationId xmlns:a16="http://schemas.microsoft.com/office/drawing/2014/main" id="{527DB732-367B-41E0-87F7-0D8A5F4C7B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43237" y="8077467"/>
            <a:ext cx="914400" cy="914400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497246A-424D-421D-848D-7143D61173E7}"/>
              </a:ext>
            </a:extLst>
          </p:cNvPr>
          <p:cNvSpPr txBox="1"/>
          <p:nvPr/>
        </p:nvSpPr>
        <p:spPr>
          <a:xfrm>
            <a:off x="18628061" y="557432"/>
            <a:ext cx="2661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highlight>
                  <a:srgbClr val="FFFF00"/>
                </a:highlight>
              </a:rPr>
              <a:t>Slide prevalentemente descrittiva, magari evidenziando alcuni elementi distintivi del testo attraverso delle icone e parole chiave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01A43D-BA96-F6A2-297F-9F5E63CD355A}"/>
              </a:ext>
            </a:extLst>
          </p:cNvPr>
          <p:cNvSpPr txBox="1"/>
          <p:nvPr/>
        </p:nvSpPr>
        <p:spPr>
          <a:xfrm>
            <a:off x="2786694" y="7555085"/>
            <a:ext cx="9998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conferirgli funzione </a:t>
            </a:r>
            <a:r>
              <a:rPr lang="it-IT" sz="36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solutoria</a:t>
            </a:r>
            <a:r>
              <a:rPr lang="it-IT" sz="36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per legge</a:t>
            </a:r>
            <a:endParaRPr lang="it-IT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id="{AE291D69-1E9E-325A-DF19-9337947D5C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9885" y="3808828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D9F8AA41-6BF0-B47A-2FC4-41F1DA0AA3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31567" y="5603199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E6157B-22EC-E5CD-22FA-44A353CF5D1D}"/>
              </a:ext>
            </a:extLst>
          </p:cNvPr>
          <p:cNvSpPr txBox="1"/>
          <p:nvPr/>
        </p:nvSpPr>
        <p:spPr>
          <a:xfrm>
            <a:off x="13976406" y="5830744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cittadini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0CC938-A600-3BE1-4E52-F392CA5C73CD}"/>
              </a:ext>
            </a:extLst>
          </p:cNvPr>
          <p:cNvSpPr txBox="1"/>
          <p:nvPr/>
        </p:nvSpPr>
        <p:spPr>
          <a:xfrm>
            <a:off x="12367108" y="7441236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circolazione forzosa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E84BC2-5BC6-0E4E-3D1E-7786BDB334D4}"/>
              </a:ext>
            </a:extLst>
          </p:cNvPr>
          <p:cNvSpPr txBox="1"/>
          <p:nvPr/>
        </p:nvSpPr>
        <p:spPr>
          <a:xfrm>
            <a:off x="13955968" y="8940365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induplicabilità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AC7FD1-BFA4-A910-877F-27AA8AC005D0}"/>
              </a:ext>
            </a:extLst>
          </p:cNvPr>
          <p:cNvSpPr txBox="1"/>
          <p:nvPr/>
        </p:nvSpPr>
        <p:spPr>
          <a:xfrm>
            <a:off x="15478075" y="4318943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editto del governante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1C21DE-073E-4420-8539-FEA74CDB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z="1400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E6033EB-1401-4BB5-9780-0E8306E2F374}"/>
              </a:ext>
            </a:extLst>
          </p:cNvPr>
          <p:cNvSpPr txBox="1"/>
          <p:nvPr/>
        </p:nvSpPr>
        <p:spPr>
          <a:xfrm>
            <a:off x="898525" y="733666"/>
            <a:ext cx="1548599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Perché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 </a:t>
            </a: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valute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nazionali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61060D1-AAE9-4EE6-BB84-834764867660}"/>
              </a:ext>
            </a:extLst>
          </p:cNvPr>
          <p:cNvSpPr txBox="1"/>
          <p:nvPr/>
        </p:nvSpPr>
        <p:spPr>
          <a:xfrm>
            <a:off x="2921290" y="6159478"/>
            <a:ext cx="805151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renderli </a:t>
            </a:r>
            <a:r>
              <a:rPr lang="it-IT" sz="36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induplicabili</a:t>
            </a:r>
            <a:r>
              <a:rPr lang="it-IT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e infalsificabili</a:t>
            </a:r>
            <a:endParaRPr lang="it-IT" sz="36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DE0A0CE-C3C8-4389-AF0F-D478312E3A0E}"/>
              </a:ext>
            </a:extLst>
          </p:cNvPr>
          <p:cNvSpPr txBox="1"/>
          <p:nvPr/>
        </p:nvSpPr>
        <p:spPr>
          <a:xfrm>
            <a:off x="830093" y="2579978"/>
            <a:ext cx="14791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distribuire lo sforzo per lo sviluppo comune tra tutti i consociati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27A0A03-8E82-4BE2-90C9-4A156F734DAD}"/>
              </a:ext>
            </a:extLst>
          </p:cNvPr>
          <p:cNvSpPr txBox="1"/>
          <p:nvPr/>
        </p:nvSpPr>
        <p:spPr>
          <a:xfrm>
            <a:off x="1632451" y="4312306"/>
            <a:ext cx="6734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stampare titoli di credito</a:t>
            </a: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7636C442-0FE4-4D37-94A7-341E0515B8D5}"/>
              </a:ext>
            </a:extLst>
          </p:cNvPr>
          <p:cNvSpPr/>
          <p:nvPr/>
        </p:nvSpPr>
        <p:spPr>
          <a:xfrm rot="18911839">
            <a:off x="13841227" y="2973446"/>
            <a:ext cx="8715146" cy="8715146"/>
          </a:xfrm>
          <a:prstGeom prst="rect">
            <a:avLst/>
          </a:prstGeom>
          <a:blipFill dpi="0" rotWithShape="0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800" spc="18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BB4A20A-E033-40D5-894C-5F05E5129460}"/>
              </a:ext>
            </a:extLst>
          </p:cNvPr>
          <p:cNvSpPr/>
          <p:nvPr/>
        </p:nvSpPr>
        <p:spPr>
          <a:xfrm rot="2700000">
            <a:off x="15582366" y="31983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C47E0FE-6A71-42A0-996E-AE9414EF5BC0}"/>
              </a:ext>
            </a:extLst>
          </p:cNvPr>
          <p:cNvSpPr/>
          <p:nvPr/>
        </p:nvSpPr>
        <p:spPr>
          <a:xfrm rot="2700000">
            <a:off x="14010843" y="4763888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86E04EA4-1B34-4C26-8A65-4F62A17130FE}"/>
              </a:ext>
            </a:extLst>
          </p:cNvPr>
          <p:cNvSpPr/>
          <p:nvPr/>
        </p:nvSpPr>
        <p:spPr>
          <a:xfrm rot="2700000">
            <a:off x="12446447" y="63128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93DC3894-89C4-43CE-BF9C-D21788FC2ADF}"/>
              </a:ext>
            </a:extLst>
          </p:cNvPr>
          <p:cNvSpPr/>
          <p:nvPr/>
        </p:nvSpPr>
        <p:spPr>
          <a:xfrm rot="2700000">
            <a:off x="14010843" y="7880751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A19714B7-0471-4090-B65F-485495956FB7}"/>
              </a:ext>
            </a:extLst>
          </p:cNvPr>
          <p:cNvSpPr/>
          <p:nvPr/>
        </p:nvSpPr>
        <p:spPr>
          <a:xfrm rot="2700000">
            <a:off x="15572939" y="9455675"/>
            <a:ext cx="2001211" cy="20012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DFC5447-8374-4DB7-92CB-4C8B7629E33C}"/>
              </a:ext>
            </a:extLst>
          </p:cNvPr>
          <p:cNvSpPr/>
          <p:nvPr/>
        </p:nvSpPr>
        <p:spPr>
          <a:xfrm rot="2700000">
            <a:off x="17144463" y="1647976"/>
            <a:ext cx="2001211" cy="200121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6" name="Elemento grafico 55" descr="Libri con riempimento a tinta unita">
            <a:extLst>
              <a:ext uri="{FF2B5EF4-FFF2-40B4-BE49-F238E27FC236}">
                <a16:creationId xmlns:a16="http://schemas.microsoft.com/office/drawing/2014/main" id="{2F70506C-0243-4663-9F35-712FF5F04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65344" y="3421024"/>
            <a:ext cx="914400" cy="914400"/>
          </a:xfrm>
          <a:prstGeom prst="rect">
            <a:avLst/>
          </a:prstGeom>
        </p:spPr>
      </p:pic>
      <p:pic>
        <p:nvPicPr>
          <p:cNvPr id="57" name="Elemento grafico 56" descr="Chat con riempimento a tinta unita">
            <a:extLst>
              <a:ext uri="{FF2B5EF4-FFF2-40B4-BE49-F238E27FC236}">
                <a16:creationId xmlns:a16="http://schemas.microsoft.com/office/drawing/2014/main" id="{79587D1B-FA38-466F-8208-1A918DDBB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63675" y="5046073"/>
            <a:ext cx="914400" cy="914400"/>
          </a:xfrm>
          <a:prstGeom prst="rect">
            <a:avLst/>
          </a:prstGeom>
        </p:spPr>
      </p:pic>
      <p:pic>
        <p:nvPicPr>
          <p:cNvPr id="58" name="Elemento grafico 57" descr="Cerchi con frecce con riempimento a tinta unita">
            <a:extLst>
              <a:ext uri="{FF2B5EF4-FFF2-40B4-BE49-F238E27FC236}">
                <a16:creationId xmlns:a16="http://schemas.microsoft.com/office/drawing/2014/main" id="{C4048789-7556-48C1-B09C-79E8C99EF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59127" y="6393950"/>
            <a:ext cx="1104900" cy="1104900"/>
          </a:xfrm>
          <a:prstGeom prst="rect">
            <a:avLst/>
          </a:prstGeom>
        </p:spPr>
      </p:pic>
      <p:pic>
        <p:nvPicPr>
          <p:cNvPr id="59" name="Elemento grafico 58" descr="Collegamento con riempimento a tinta unita">
            <a:extLst>
              <a:ext uri="{FF2B5EF4-FFF2-40B4-BE49-F238E27FC236}">
                <a16:creationId xmlns:a16="http://schemas.microsoft.com/office/drawing/2014/main" id="{527DB732-367B-41E0-87F7-0D8A5F4C7B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43237" y="8077467"/>
            <a:ext cx="914400" cy="914400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497246A-424D-421D-848D-7143D61173E7}"/>
              </a:ext>
            </a:extLst>
          </p:cNvPr>
          <p:cNvSpPr txBox="1"/>
          <p:nvPr/>
        </p:nvSpPr>
        <p:spPr>
          <a:xfrm>
            <a:off x="18628061" y="557432"/>
            <a:ext cx="2661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highlight>
                  <a:srgbClr val="FFFF00"/>
                </a:highlight>
              </a:rPr>
              <a:t>Slide prevalentemente descrittiva, magari evidenziando alcuni elementi distintivi del testo attraverso delle icone e parole chiave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01A43D-BA96-F6A2-297F-9F5E63CD355A}"/>
              </a:ext>
            </a:extLst>
          </p:cNvPr>
          <p:cNvSpPr txBox="1"/>
          <p:nvPr/>
        </p:nvSpPr>
        <p:spPr>
          <a:xfrm>
            <a:off x="2786694" y="7555085"/>
            <a:ext cx="9998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conferirgli funzione </a:t>
            </a:r>
            <a:r>
              <a:rPr lang="it-IT" sz="36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solutoria</a:t>
            </a:r>
            <a:r>
              <a:rPr lang="it-IT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per legge</a:t>
            </a: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id="{AE291D69-1E9E-325A-DF19-9337947D5C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9885" y="3808828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D9F8AA41-6BF0-B47A-2FC4-41F1DA0AA3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31567" y="5603199"/>
            <a:ext cx="1357891" cy="308665"/>
          </a:xfrm>
          <a:prstGeom prst="bentConnector3">
            <a:avLst>
              <a:gd name="adj1" fmla="val 101015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F00C65-D054-16CB-74BE-3C639F05AA36}"/>
              </a:ext>
            </a:extLst>
          </p:cNvPr>
          <p:cNvSpPr txBox="1"/>
          <p:nvPr/>
        </p:nvSpPr>
        <p:spPr>
          <a:xfrm>
            <a:off x="13976406" y="5830744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cittadini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20BA50-8386-7F97-6BC4-5D45A4544C14}"/>
              </a:ext>
            </a:extLst>
          </p:cNvPr>
          <p:cNvSpPr txBox="1"/>
          <p:nvPr/>
        </p:nvSpPr>
        <p:spPr>
          <a:xfrm>
            <a:off x="12367108" y="7441236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circolazione forzosa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6D3440-DA32-A9E4-2F01-82A706A8BD5E}"/>
              </a:ext>
            </a:extLst>
          </p:cNvPr>
          <p:cNvSpPr txBox="1"/>
          <p:nvPr/>
        </p:nvSpPr>
        <p:spPr>
          <a:xfrm>
            <a:off x="13955968" y="8940365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induplicabilità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1CB1C0-ABC4-392D-2BCF-5E94DB961E5A}"/>
              </a:ext>
            </a:extLst>
          </p:cNvPr>
          <p:cNvSpPr txBox="1"/>
          <p:nvPr/>
        </p:nvSpPr>
        <p:spPr>
          <a:xfrm>
            <a:off x="15478075" y="4318943"/>
            <a:ext cx="208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editto del governante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43">
            <a:extLst>
              <a:ext uri="{FF2B5EF4-FFF2-40B4-BE49-F238E27FC236}">
                <a16:creationId xmlns:a16="http://schemas.microsoft.com/office/drawing/2014/main" id="{C2ED45BF-8794-4EF4-9A23-6A689A13C233}"/>
              </a:ext>
            </a:extLst>
          </p:cNvPr>
          <p:cNvSpPr/>
          <p:nvPr/>
        </p:nvSpPr>
        <p:spPr>
          <a:xfrm rot="18911839">
            <a:off x="13841227" y="2973446"/>
            <a:ext cx="8715146" cy="8715146"/>
          </a:xfrm>
          <a:prstGeom prst="rect">
            <a:avLst/>
          </a:prstGeom>
          <a:blipFill dpi="0" rotWithShape="0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800" spc="18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1C21DE-073E-4420-8539-FEA74CDB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4CDB-33DC-4939-A76F-D8F47B5FA0C5}" type="slidenum">
              <a:rPr lang="it-IT" sz="1400" smtClean="0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FCE76B5-3913-4A6E-858B-99C7A1B6E83A}"/>
              </a:ext>
            </a:extLst>
          </p:cNvPr>
          <p:cNvSpPr/>
          <p:nvPr/>
        </p:nvSpPr>
        <p:spPr>
          <a:xfrm rot="2700000">
            <a:off x="15582366" y="31983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94C435C-92B5-4FBB-AB94-E5F3DF054487}"/>
              </a:ext>
            </a:extLst>
          </p:cNvPr>
          <p:cNvSpPr/>
          <p:nvPr/>
        </p:nvSpPr>
        <p:spPr>
          <a:xfrm rot="2700000">
            <a:off x="14010843" y="4763888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DA53493-4D7A-4566-9968-3BBF46083C1F}"/>
              </a:ext>
            </a:extLst>
          </p:cNvPr>
          <p:cNvSpPr/>
          <p:nvPr/>
        </p:nvSpPr>
        <p:spPr>
          <a:xfrm rot="2700000">
            <a:off x="12446447" y="6312892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34066FC-9B70-4381-86D5-30953753DF85}"/>
              </a:ext>
            </a:extLst>
          </p:cNvPr>
          <p:cNvSpPr/>
          <p:nvPr/>
        </p:nvSpPr>
        <p:spPr>
          <a:xfrm rot="2700000">
            <a:off x="14010843" y="7880751"/>
            <a:ext cx="2001211" cy="2001211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DFC8990-874E-45B3-B4A6-803CEDA6192B}"/>
              </a:ext>
            </a:extLst>
          </p:cNvPr>
          <p:cNvSpPr/>
          <p:nvPr/>
        </p:nvSpPr>
        <p:spPr>
          <a:xfrm rot="2700000">
            <a:off x="15572939" y="9455675"/>
            <a:ext cx="2001211" cy="20012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269431F-CFF5-4402-89C7-D6513681C7A2}"/>
              </a:ext>
            </a:extLst>
          </p:cNvPr>
          <p:cNvSpPr/>
          <p:nvPr/>
        </p:nvSpPr>
        <p:spPr>
          <a:xfrm rot="2700000">
            <a:off x="17144463" y="1647976"/>
            <a:ext cx="2001211" cy="200121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48D2DF0-912E-400A-95A4-3835487A387D}"/>
              </a:ext>
            </a:extLst>
          </p:cNvPr>
          <p:cNvSpPr txBox="1"/>
          <p:nvPr/>
        </p:nvSpPr>
        <p:spPr>
          <a:xfrm>
            <a:off x="13976406" y="5830744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contenuto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18EFDC6-7419-4927-A540-3C163E200C70}"/>
              </a:ext>
            </a:extLst>
          </p:cNvPr>
          <p:cNvSpPr txBox="1"/>
          <p:nvPr/>
        </p:nvSpPr>
        <p:spPr>
          <a:xfrm>
            <a:off x="12367108" y="7441236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fungibilità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CA4B30F-B74F-4ECB-9B15-8E7A7050C335}"/>
              </a:ext>
            </a:extLst>
          </p:cNvPr>
          <p:cNvSpPr txBox="1"/>
          <p:nvPr/>
        </p:nvSpPr>
        <p:spPr>
          <a:xfrm>
            <a:off x="13955968" y="8940365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circolazione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A1A1210-0EFF-4F1D-B14D-A66F8C4B39F7}"/>
              </a:ext>
            </a:extLst>
          </p:cNvPr>
          <p:cNvSpPr txBox="1"/>
          <p:nvPr/>
        </p:nvSpPr>
        <p:spPr>
          <a:xfrm>
            <a:off x="15478075" y="4318943"/>
            <a:ext cx="208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frazionabiità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04C9862-AEAE-428B-B372-8ABE236F77C2}"/>
              </a:ext>
            </a:extLst>
          </p:cNvPr>
          <p:cNvSpPr/>
          <p:nvPr/>
        </p:nvSpPr>
        <p:spPr>
          <a:xfrm>
            <a:off x="898525" y="3198899"/>
            <a:ext cx="1257300" cy="1257300"/>
          </a:xfrm>
          <a:prstGeom prst="rect">
            <a:avLst/>
          </a:prstGeom>
          <a:solidFill>
            <a:srgbClr val="A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AB593FD-73DD-449F-BCF2-E4FE51D77571}"/>
              </a:ext>
            </a:extLst>
          </p:cNvPr>
          <p:cNvSpPr/>
          <p:nvPr/>
        </p:nvSpPr>
        <p:spPr>
          <a:xfrm>
            <a:off x="877603" y="4854673"/>
            <a:ext cx="1257300" cy="1257300"/>
          </a:xfrm>
          <a:prstGeom prst="rect">
            <a:avLst/>
          </a:prstGeom>
          <a:solidFill>
            <a:srgbClr val="FF9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3163DF3-FB8D-40E8-8957-5BC1525480F6}"/>
              </a:ext>
            </a:extLst>
          </p:cNvPr>
          <p:cNvSpPr/>
          <p:nvPr/>
        </p:nvSpPr>
        <p:spPr>
          <a:xfrm>
            <a:off x="898525" y="6510447"/>
            <a:ext cx="1257300" cy="1257300"/>
          </a:xfrm>
          <a:prstGeom prst="rect">
            <a:avLst/>
          </a:prstGeom>
          <a:solidFill>
            <a:srgbClr val="FF9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F1235B9-20DC-4500-AD90-5F7F487531AE}"/>
              </a:ext>
            </a:extLst>
          </p:cNvPr>
          <p:cNvSpPr/>
          <p:nvPr/>
        </p:nvSpPr>
        <p:spPr>
          <a:xfrm>
            <a:off x="898525" y="8276651"/>
            <a:ext cx="1257300" cy="1257300"/>
          </a:xfrm>
          <a:prstGeom prst="rect">
            <a:avLst/>
          </a:prstGeom>
          <a:solidFill>
            <a:srgbClr val="FF9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96CE74F-EC8E-4B70-8F25-639A5CD10F8E}"/>
              </a:ext>
            </a:extLst>
          </p:cNvPr>
          <p:cNvSpPr txBox="1"/>
          <p:nvPr/>
        </p:nvSpPr>
        <p:spPr>
          <a:xfrm>
            <a:off x="2293803" y="3539593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sono per loro natura frazionabili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4677308-DDE3-46B1-BA60-7DB9184643EB}"/>
              </a:ext>
            </a:extLst>
          </p:cNvPr>
          <p:cNvSpPr txBox="1"/>
          <p:nvPr/>
        </p:nvSpPr>
        <p:spPr>
          <a:xfrm>
            <a:off x="18628061" y="557432"/>
            <a:ext cx="26619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highlight>
                  <a:srgbClr val="FFFF00"/>
                </a:highlight>
              </a:rPr>
              <a:t>Slide descrittiva sotto punto elenco di alcune caratteristiche, evidenziando il concetto con l’icona o A, B, C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5543F8C-5445-22A6-FAC0-B29D0BD522CC}"/>
              </a:ext>
            </a:extLst>
          </p:cNvPr>
          <p:cNvSpPr txBox="1"/>
          <p:nvPr/>
        </p:nvSpPr>
        <p:spPr>
          <a:xfrm>
            <a:off x="898525" y="733666"/>
            <a:ext cx="1548599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800" b="1" dirty="0" err="1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Criptovalute</a:t>
            </a:r>
            <a:r>
              <a:rPr lang="en-US" sz="48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token e NFT</a:t>
            </a:r>
          </a:p>
        </p:txBody>
      </p:sp>
      <p:grpSp>
        <p:nvGrpSpPr>
          <p:cNvPr id="4" name="Google Shape;4299;p39">
            <a:extLst>
              <a:ext uri="{FF2B5EF4-FFF2-40B4-BE49-F238E27FC236}">
                <a16:creationId xmlns:a16="http://schemas.microsoft.com/office/drawing/2014/main" id="{40063620-93AA-49D1-3006-A53A75159B08}"/>
              </a:ext>
            </a:extLst>
          </p:cNvPr>
          <p:cNvGrpSpPr/>
          <p:nvPr/>
        </p:nvGrpSpPr>
        <p:grpSpPr>
          <a:xfrm>
            <a:off x="1266121" y="3531507"/>
            <a:ext cx="632300" cy="632636"/>
            <a:chOff x="2605300" y="5003050"/>
            <a:chExt cx="418900" cy="430475"/>
          </a:xfrm>
          <a:solidFill>
            <a:schemeClr val="bg1"/>
          </a:solidFill>
        </p:grpSpPr>
        <p:sp>
          <p:nvSpPr>
            <p:cNvPr id="6" name="Google Shape;4300;p39">
              <a:extLst>
                <a:ext uri="{FF2B5EF4-FFF2-40B4-BE49-F238E27FC236}">
                  <a16:creationId xmlns:a16="http://schemas.microsoft.com/office/drawing/2014/main" id="{2F216EAE-049A-0544-E831-2A1E86237F5D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01;p39">
              <a:extLst>
                <a:ext uri="{FF2B5EF4-FFF2-40B4-BE49-F238E27FC236}">
                  <a16:creationId xmlns:a16="http://schemas.microsoft.com/office/drawing/2014/main" id="{7D8DBBEA-D3D1-BC0E-862F-9468B28FCBE9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302;p39">
              <a:extLst>
                <a:ext uri="{FF2B5EF4-FFF2-40B4-BE49-F238E27FC236}">
                  <a16:creationId xmlns:a16="http://schemas.microsoft.com/office/drawing/2014/main" id="{9D2504E0-2C41-3E9C-F754-622417FC0ECA}"/>
                </a:ext>
              </a:extLst>
            </p:cNvPr>
            <p:cNvSpPr/>
            <p:nvPr/>
          </p:nvSpPr>
          <p:spPr>
            <a:xfrm>
              <a:off x="2605300" y="5008552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B7DF53-7F08-B033-EC96-757F0005EA28}"/>
              </a:ext>
            </a:extLst>
          </p:cNvPr>
          <p:cNvSpPr txBox="1"/>
          <p:nvPr/>
        </p:nvSpPr>
        <p:spPr>
          <a:xfrm>
            <a:off x="2294827" y="2261522"/>
            <a:ext cx="2992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criptovalute</a:t>
            </a:r>
            <a:endParaRPr lang="it-IT" sz="3200" b="1" i="0" dirty="0">
              <a:solidFill>
                <a:srgbClr val="A4002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4C9598-2A82-A2C2-97F2-0699A8B3CDCD}"/>
              </a:ext>
            </a:extLst>
          </p:cNvPr>
          <p:cNvSpPr txBox="1"/>
          <p:nvPr/>
        </p:nvSpPr>
        <p:spPr>
          <a:xfrm>
            <a:off x="7344875" y="3508708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sono non frazionabili (quasi sempre)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061913-A77C-8CD4-D35F-456D286655F6}"/>
              </a:ext>
            </a:extLst>
          </p:cNvPr>
          <p:cNvSpPr txBox="1"/>
          <p:nvPr/>
        </p:nvSpPr>
        <p:spPr>
          <a:xfrm>
            <a:off x="7374135" y="2261522"/>
            <a:ext cx="2992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A400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token e NFT</a:t>
            </a:r>
            <a:endParaRPr lang="it-IT" sz="3200" b="1" i="0" dirty="0">
              <a:solidFill>
                <a:srgbClr val="A4002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2" name="Google Shape;4110;p39">
            <a:extLst>
              <a:ext uri="{FF2B5EF4-FFF2-40B4-BE49-F238E27FC236}">
                <a16:creationId xmlns:a16="http://schemas.microsoft.com/office/drawing/2014/main" id="{5F8FBA1A-5C5E-6130-1BC0-4A3D29D20BE4}"/>
              </a:ext>
            </a:extLst>
          </p:cNvPr>
          <p:cNvGrpSpPr/>
          <p:nvPr/>
        </p:nvGrpSpPr>
        <p:grpSpPr>
          <a:xfrm>
            <a:off x="1259762" y="5157355"/>
            <a:ext cx="505667" cy="665657"/>
            <a:chOff x="584925" y="922575"/>
            <a:chExt cx="415200" cy="502525"/>
          </a:xfrm>
          <a:solidFill>
            <a:schemeClr val="bg1"/>
          </a:solidFill>
        </p:grpSpPr>
        <p:sp>
          <p:nvSpPr>
            <p:cNvPr id="13" name="Google Shape;4111;p39">
              <a:extLst>
                <a:ext uri="{FF2B5EF4-FFF2-40B4-BE49-F238E27FC236}">
                  <a16:creationId xmlns:a16="http://schemas.microsoft.com/office/drawing/2014/main" id="{D0C06053-638E-3C72-FCC2-935CB6C8B441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12;p39">
              <a:extLst>
                <a:ext uri="{FF2B5EF4-FFF2-40B4-BE49-F238E27FC236}">
                  <a16:creationId xmlns:a16="http://schemas.microsoft.com/office/drawing/2014/main" id="{EB688861-C07C-D5A0-E363-819422D9ABC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3;p39">
              <a:extLst>
                <a:ext uri="{FF2B5EF4-FFF2-40B4-BE49-F238E27FC236}">
                  <a16:creationId xmlns:a16="http://schemas.microsoft.com/office/drawing/2014/main" id="{4814D493-E80E-23F8-9340-D8F2A5DF8D9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CE3980D-7D40-813F-9863-3B580BF5984F}"/>
              </a:ext>
            </a:extLst>
          </p:cNvPr>
          <p:cNvSpPr txBox="1"/>
          <p:nvPr/>
        </p:nvSpPr>
        <p:spPr>
          <a:xfrm>
            <a:off x="2324988" y="5192836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informazione contabile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7C362BB-1FC2-F26B-6DF5-47B41052848F}"/>
              </a:ext>
            </a:extLst>
          </p:cNvPr>
          <p:cNvSpPr txBox="1"/>
          <p:nvPr/>
        </p:nvSpPr>
        <p:spPr>
          <a:xfrm>
            <a:off x="7376060" y="5161951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contenuto obbligatorio o artistico</a:t>
            </a:r>
            <a:endParaRPr lang="it-IT" sz="2400" b="0" i="0" dirty="0">
              <a:solidFill>
                <a:schemeClr val="bg1">
                  <a:lumMod val="8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D40C3509-C72B-5AB6-5CFD-5D1442E254B0}"/>
              </a:ext>
            </a:extLst>
          </p:cNvPr>
          <p:cNvCxnSpPr>
            <a:cxnSpLocks/>
          </p:cNvCxnSpPr>
          <p:nvPr/>
        </p:nvCxnSpPr>
        <p:spPr>
          <a:xfrm flipH="1">
            <a:off x="7051965" y="3198899"/>
            <a:ext cx="16415" cy="7089092"/>
          </a:xfrm>
          <a:prstGeom prst="line">
            <a:avLst/>
          </a:prstGeom>
          <a:ln w="28575">
            <a:solidFill>
              <a:srgbClr val="A40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C60FEF7-80FE-C30E-27C4-020961F82261}"/>
              </a:ext>
            </a:extLst>
          </p:cNvPr>
          <p:cNvSpPr txBox="1"/>
          <p:nvPr/>
        </p:nvSpPr>
        <p:spPr>
          <a:xfrm>
            <a:off x="2324988" y="6876964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sempre fungibili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2B59554-46D0-7709-6D9B-4FDD7F7EDACD}"/>
              </a:ext>
            </a:extLst>
          </p:cNvPr>
          <p:cNvSpPr txBox="1"/>
          <p:nvPr/>
        </p:nvSpPr>
        <p:spPr>
          <a:xfrm>
            <a:off x="7376060" y="6846079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 fungibili (quasi sempre)</a:t>
            </a:r>
            <a:endParaRPr lang="it-IT" sz="2400" b="0" i="0" dirty="0">
              <a:solidFill>
                <a:schemeClr val="bg1">
                  <a:lumMod val="8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85A6362-4F8E-DC08-FDBD-228DA5607077}"/>
              </a:ext>
            </a:extLst>
          </p:cNvPr>
          <p:cNvSpPr txBox="1"/>
          <p:nvPr/>
        </p:nvSpPr>
        <p:spPr>
          <a:xfrm>
            <a:off x="2383163" y="8590663"/>
            <a:ext cx="455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immediata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1F37D4A-EF48-986C-AB4C-3507511B3290}"/>
              </a:ext>
            </a:extLst>
          </p:cNvPr>
          <p:cNvSpPr txBox="1"/>
          <p:nvPr/>
        </p:nvSpPr>
        <p:spPr>
          <a:xfrm>
            <a:off x="7434235" y="8559778"/>
            <a:ext cx="551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ripetuta</a:t>
            </a:r>
            <a:endParaRPr lang="it-IT" sz="2400" b="0" i="0" dirty="0">
              <a:solidFill>
                <a:schemeClr val="bg1">
                  <a:lumMod val="8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6" name="Elemento grafico 55" descr="Cerchi con frecce con riempimento a tinta unita">
            <a:extLst>
              <a:ext uri="{FF2B5EF4-FFF2-40B4-BE49-F238E27FC236}">
                <a16:creationId xmlns:a16="http://schemas.microsoft.com/office/drawing/2014/main" id="{E5FCC04D-2133-3235-A6AD-9B0F950EE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6046" y="7947428"/>
            <a:ext cx="1104900" cy="1104900"/>
          </a:xfrm>
          <a:prstGeom prst="rect">
            <a:avLst/>
          </a:prstGeom>
        </p:spPr>
      </p:pic>
      <p:grpSp>
        <p:nvGrpSpPr>
          <p:cNvPr id="57" name="Google Shape;4080;p39">
            <a:extLst>
              <a:ext uri="{FF2B5EF4-FFF2-40B4-BE49-F238E27FC236}">
                <a16:creationId xmlns:a16="http://schemas.microsoft.com/office/drawing/2014/main" id="{40CA39D8-58B1-213D-5478-36E29561FEF3}"/>
              </a:ext>
            </a:extLst>
          </p:cNvPr>
          <p:cNvGrpSpPr/>
          <p:nvPr/>
        </p:nvGrpSpPr>
        <p:grpSpPr>
          <a:xfrm>
            <a:off x="1228004" y="6761586"/>
            <a:ext cx="610279" cy="765541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58" name="Google Shape;4081;p39">
              <a:extLst>
                <a:ext uri="{FF2B5EF4-FFF2-40B4-BE49-F238E27FC236}">
                  <a16:creationId xmlns:a16="http://schemas.microsoft.com/office/drawing/2014/main" id="{14A31390-4BC7-D399-D081-6838478B79D4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82;p39">
              <a:extLst>
                <a:ext uri="{FF2B5EF4-FFF2-40B4-BE49-F238E27FC236}">
                  <a16:creationId xmlns:a16="http://schemas.microsoft.com/office/drawing/2014/main" id="{39C41C41-D04B-A7AB-ED75-38EAE9FBEE36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83;p39">
              <a:extLst>
                <a:ext uri="{FF2B5EF4-FFF2-40B4-BE49-F238E27FC236}">
                  <a16:creationId xmlns:a16="http://schemas.microsoft.com/office/drawing/2014/main" id="{2BC2BDB5-CD30-CBFD-C901-4CA01581AD9F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84;p39">
              <a:extLst>
                <a:ext uri="{FF2B5EF4-FFF2-40B4-BE49-F238E27FC236}">
                  <a16:creationId xmlns:a16="http://schemas.microsoft.com/office/drawing/2014/main" id="{8D7E3AF6-3937-DD1A-901F-43D4A56EB2E2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4080;p39">
            <a:extLst>
              <a:ext uri="{FF2B5EF4-FFF2-40B4-BE49-F238E27FC236}">
                <a16:creationId xmlns:a16="http://schemas.microsoft.com/office/drawing/2014/main" id="{9A1CE8C4-A874-058B-25B4-79A40017E878}"/>
              </a:ext>
            </a:extLst>
          </p:cNvPr>
          <p:cNvGrpSpPr/>
          <p:nvPr/>
        </p:nvGrpSpPr>
        <p:grpSpPr>
          <a:xfrm>
            <a:off x="13106437" y="6608949"/>
            <a:ext cx="610279" cy="765541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63" name="Google Shape;4081;p39">
              <a:extLst>
                <a:ext uri="{FF2B5EF4-FFF2-40B4-BE49-F238E27FC236}">
                  <a16:creationId xmlns:a16="http://schemas.microsoft.com/office/drawing/2014/main" id="{C67550B3-9D5A-DE2E-817E-EFAA19DA8A3E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82;p39">
              <a:extLst>
                <a:ext uri="{FF2B5EF4-FFF2-40B4-BE49-F238E27FC236}">
                  <a16:creationId xmlns:a16="http://schemas.microsoft.com/office/drawing/2014/main" id="{A360860E-63AA-3FF1-DB27-289D16DF0EB8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83;p39">
              <a:extLst>
                <a:ext uri="{FF2B5EF4-FFF2-40B4-BE49-F238E27FC236}">
                  <a16:creationId xmlns:a16="http://schemas.microsoft.com/office/drawing/2014/main" id="{62E58C48-6871-A7D9-9C0E-3FD3282DD8B9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84;p39">
              <a:extLst>
                <a:ext uri="{FF2B5EF4-FFF2-40B4-BE49-F238E27FC236}">
                  <a16:creationId xmlns:a16="http://schemas.microsoft.com/office/drawing/2014/main" id="{C50BA1C2-BC17-B3B7-857F-E63C338A491B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4110;p39">
            <a:extLst>
              <a:ext uri="{FF2B5EF4-FFF2-40B4-BE49-F238E27FC236}">
                <a16:creationId xmlns:a16="http://schemas.microsoft.com/office/drawing/2014/main" id="{F6FF2C7C-D918-8F72-21FA-F4CA6E095F82}"/>
              </a:ext>
            </a:extLst>
          </p:cNvPr>
          <p:cNvGrpSpPr/>
          <p:nvPr/>
        </p:nvGrpSpPr>
        <p:grpSpPr>
          <a:xfrm>
            <a:off x="14708238" y="5061915"/>
            <a:ext cx="505667" cy="665657"/>
            <a:chOff x="584925" y="922575"/>
            <a:chExt cx="415200" cy="502525"/>
          </a:xfrm>
          <a:solidFill>
            <a:schemeClr val="bg1"/>
          </a:solidFill>
        </p:grpSpPr>
        <p:sp>
          <p:nvSpPr>
            <p:cNvPr id="68" name="Google Shape;4111;p39">
              <a:extLst>
                <a:ext uri="{FF2B5EF4-FFF2-40B4-BE49-F238E27FC236}">
                  <a16:creationId xmlns:a16="http://schemas.microsoft.com/office/drawing/2014/main" id="{AFE535E5-9D48-59BE-08DF-9ACA278C00CC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12;p39">
              <a:extLst>
                <a:ext uri="{FF2B5EF4-FFF2-40B4-BE49-F238E27FC236}">
                  <a16:creationId xmlns:a16="http://schemas.microsoft.com/office/drawing/2014/main" id="{AD58F0FC-7616-E788-C867-CF6F5E6FC462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13;p39">
              <a:extLst>
                <a:ext uri="{FF2B5EF4-FFF2-40B4-BE49-F238E27FC236}">
                  <a16:creationId xmlns:a16="http://schemas.microsoft.com/office/drawing/2014/main" id="{ABAC99CE-8F0D-B3B9-75AB-B2DACB9F1A2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4299;p39">
            <a:extLst>
              <a:ext uri="{FF2B5EF4-FFF2-40B4-BE49-F238E27FC236}">
                <a16:creationId xmlns:a16="http://schemas.microsoft.com/office/drawing/2014/main" id="{7C3B8FE6-991E-CC0E-8DA1-A8BF3398D11C}"/>
              </a:ext>
            </a:extLst>
          </p:cNvPr>
          <p:cNvGrpSpPr/>
          <p:nvPr/>
        </p:nvGrpSpPr>
        <p:grpSpPr>
          <a:xfrm>
            <a:off x="16206394" y="3540663"/>
            <a:ext cx="632300" cy="632636"/>
            <a:chOff x="2605300" y="5003050"/>
            <a:chExt cx="418900" cy="430475"/>
          </a:xfrm>
          <a:solidFill>
            <a:schemeClr val="bg1"/>
          </a:solidFill>
        </p:grpSpPr>
        <p:sp>
          <p:nvSpPr>
            <p:cNvPr id="72" name="Google Shape;4300;p39">
              <a:extLst>
                <a:ext uri="{FF2B5EF4-FFF2-40B4-BE49-F238E27FC236}">
                  <a16:creationId xmlns:a16="http://schemas.microsoft.com/office/drawing/2014/main" id="{702C1E38-7711-0D94-968F-0A17E7164F4D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01;p39">
              <a:extLst>
                <a:ext uri="{FF2B5EF4-FFF2-40B4-BE49-F238E27FC236}">
                  <a16:creationId xmlns:a16="http://schemas.microsoft.com/office/drawing/2014/main" id="{386A9F4A-E50A-E56C-E332-41F33CD41208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02;p39">
              <a:extLst>
                <a:ext uri="{FF2B5EF4-FFF2-40B4-BE49-F238E27FC236}">
                  <a16:creationId xmlns:a16="http://schemas.microsoft.com/office/drawing/2014/main" id="{9F8E0889-D97E-8682-A075-B4549A815B99}"/>
                </a:ext>
              </a:extLst>
            </p:cNvPr>
            <p:cNvSpPr/>
            <p:nvPr/>
          </p:nvSpPr>
          <p:spPr>
            <a:xfrm>
              <a:off x="2605300" y="5008552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5" name="Elemento grafico 74" descr="Cerchi con frecce con riempimento a tinta unita">
            <a:extLst>
              <a:ext uri="{FF2B5EF4-FFF2-40B4-BE49-F238E27FC236}">
                <a16:creationId xmlns:a16="http://schemas.microsoft.com/office/drawing/2014/main" id="{BB0C2DE5-C1FB-8813-5D90-B26B045DD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058" y="8365164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e15d2f-5693-4d8a-84b1-6c3fe9e5f59e" xsi:nil="true"/>
    <lcf76f155ced4ddcb4097134ff3c332f xmlns="2611edfb-81f1-466f-bd0d-8dbe2a8fa3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372EB33A09D742BC27C2ED9B6D7748" ma:contentTypeVersion="15" ma:contentTypeDescription="Creare un nuovo documento." ma:contentTypeScope="" ma:versionID="f75022157601121e9661da1ca7d99d6c">
  <xsd:schema xmlns:xsd="http://www.w3.org/2001/XMLSchema" xmlns:xs="http://www.w3.org/2001/XMLSchema" xmlns:p="http://schemas.microsoft.com/office/2006/metadata/properties" xmlns:ns2="2611edfb-81f1-466f-bd0d-8dbe2a8fa34f" xmlns:ns3="dce15d2f-5693-4d8a-84b1-6c3fe9e5f59e" targetNamespace="http://schemas.microsoft.com/office/2006/metadata/properties" ma:root="true" ma:fieldsID="ca4b44ac7dcee203548857be6c65d9e2" ns2:_="" ns3:_="">
    <xsd:import namespace="2611edfb-81f1-466f-bd0d-8dbe2a8fa34f"/>
    <xsd:import namespace="dce15d2f-5693-4d8a-84b1-6c3fe9e5f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1edfb-81f1-466f-bd0d-8dbe2a8fa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1b032619-56c3-4938-ae67-951fdd957f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15d2f-5693-4d8a-84b1-6c3fe9e5f5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0571a33-c33f-4e2f-bdbb-bb83ca053bd5}" ma:internalName="TaxCatchAll" ma:showField="CatchAllData" ma:web="dce15d2f-5693-4d8a-84b1-6c3fe9e5f5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1A75E9-6A9B-4DEE-A8E6-40C3D81D42D4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611edfb-81f1-466f-bd0d-8dbe2a8fa34f"/>
    <ds:schemaRef ds:uri="dce15d2f-5693-4d8a-84b1-6c3fe9e5f59e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05C251-194F-42AE-A9F1-3C478E155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11edfb-81f1-466f-bd0d-8dbe2a8fa34f"/>
    <ds:schemaRef ds:uri="dce15d2f-5693-4d8a-84b1-6c3fe9e5f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BD79D8-C6D9-4679-9191-9D9088D63F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652</Words>
  <Application>Microsoft Office PowerPoint</Application>
  <PresentationFormat>Personalizzato</PresentationFormat>
  <Paragraphs>164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Roboto</vt:lpstr>
      <vt:lpstr>Calibri</vt:lpstr>
      <vt:lpstr>ScalaSans-Regular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Scala_Area Imprese</dc:title>
  <dc:creator>Alvise Gastone Bragadin</dc:creator>
  <cp:lastModifiedBy>Francesco Rampone</cp:lastModifiedBy>
  <cp:revision>6</cp:revision>
  <dcterms:created xsi:type="dcterms:W3CDTF">2006-08-16T00:00:00Z</dcterms:created>
  <dcterms:modified xsi:type="dcterms:W3CDTF">2022-10-27T07:07:36Z</dcterms:modified>
  <dc:identifier>DAEH2LQGfC8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0x0101003C372EB33A09D742BC27C2ED9B6D7748</vt:lpwstr>
  </property>
  <property fmtid="{D5CDD505-2E9C-101B-9397-08002B2CF9AE}" pid="3" name="Order">
    <vt:r8>1935000</vt:r8>
  </property>
  <property fmtid="{D5CDD505-2E9C-101B-9397-08002B2CF9AE}" pid="4" name="MediaServiceImageTags">
    <vt:lpwstr/>
  </property>
</Properties>
</file>