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 bookmarkIdSeed="2">
  <p:sldMasterIdLst>
    <p:sldMasterId id="2147493455" r:id="rId4"/>
  </p:sldMasterIdLst>
  <p:notesMasterIdLst>
    <p:notesMasterId r:id="rId10"/>
  </p:notesMasterIdLst>
  <p:handoutMasterIdLst>
    <p:handoutMasterId r:id="rId11"/>
  </p:handoutMasterIdLst>
  <p:sldIdLst>
    <p:sldId id="364" r:id="rId5"/>
    <p:sldId id="701" r:id="rId6"/>
    <p:sldId id="693" r:id="rId7"/>
    <p:sldId id="710" r:id="rId8"/>
    <p:sldId id="709" r:id="rId9"/>
  </p:sldIdLst>
  <p:sldSz cx="9144000" cy="6858000" type="screen4x3"/>
  <p:notesSz cx="6797675" cy="9926638"/>
  <p:embeddedFontLst>
    <p:embeddedFont>
      <p:font typeface="Atlas Grotesk Regular" pitchFamily="50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hiomenti Regular" panose="02000503080000020003" pitchFamily="2" charset="0"/>
      <p:regular r:id="rId18"/>
    </p:embeddedFont>
    <p:embeddedFont>
      <p:font typeface="Lucida Sans Unicode" panose="020B0602030504020204" pitchFamily="34" charset="0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orient="horz" pos="4029">
          <p15:clr>
            <a:srgbClr val="A4A3A4"/>
          </p15:clr>
        </p15:guide>
        <p15:guide id="3" orient="horz" pos="3885">
          <p15:clr>
            <a:srgbClr val="A4A3A4"/>
          </p15:clr>
        </p15:guide>
        <p15:guide id="4" orient="horz" pos="3741">
          <p15:clr>
            <a:srgbClr val="A4A3A4"/>
          </p15:clr>
        </p15:guide>
        <p15:guide id="5" orient="horz" pos="3597">
          <p15:clr>
            <a:srgbClr val="A4A3A4"/>
          </p15:clr>
        </p15:guide>
        <p15:guide id="6" orient="horz" pos="2063">
          <p15:clr>
            <a:srgbClr val="A4A3A4"/>
          </p15:clr>
        </p15:guide>
        <p15:guide id="7" orient="horz" pos="1919">
          <p15:clr>
            <a:srgbClr val="A4A3A4"/>
          </p15:clr>
        </p15:guide>
        <p15:guide id="8" orient="horz" pos="1616" userDrawn="1">
          <p15:clr>
            <a:srgbClr val="A4A3A4"/>
          </p15:clr>
        </p15:guide>
        <p15:guide id="9" orient="horz" pos="992">
          <p15:clr>
            <a:srgbClr val="A4A3A4"/>
          </p15:clr>
        </p15:guide>
        <p15:guide id="10" orient="horz" pos="704">
          <p15:clr>
            <a:srgbClr val="A4A3A4"/>
          </p15:clr>
        </p15:guide>
        <p15:guide id="11" pos="2830">
          <p15:clr>
            <a:srgbClr val="A4A3A4"/>
          </p15:clr>
        </p15:guide>
        <p15:guide id="12" pos="272" userDrawn="1">
          <p15:clr>
            <a:srgbClr val="A4A3A4"/>
          </p15:clr>
        </p15:guide>
        <p15:guide id="13" pos="1072">
          <p15:clr>
            <a:srgbClr val="A4A3A4"/>
          </p15:clr>
        </p15:guide>
        <p15:guide id="14" pos="1168">
          <p15:clr>
            <a:srgbClr val="A4A3A4"/>
          </p15:clr>
        </p15:guide>
        <p15:guide id="15" pos="1951">
          <p15:clr>
            <a:srgbClr val="A4A3A4"/>
          </p15:clr>
        </p15:guide>
        <p15:guide id="16" pos="5470">
          <p15:clr>
            <a:srgbClr val="A4A3A4"/>
          </p15:clr>
        </p15:guide>
        <p15:guide id="17" pos="2047">
          <p15:clr>
            <a:srgbClr val="A4A3A4"/>
          </p15:clr>
        </p15:guide>
        <p15:guide id="18" pos="2926">
          <p15:clr>
            <a:srgbClr val="A4A3A4"/>
          </p15:clr>
        </p15:guide>
        <p15:guide id="19" pos="3712">
          <p15:clr>
            <a:srgbClr val="A4A3A4"/>
          </p15:clr>
        </p15:guide>
        <p15:guide id="20" pos="3808">
          <p15:clr>
            <a:srgbClr val="A4A3A4"/>
          </p15:clr>
        </p15:guide>
        <p15:guide id="21" pos="4590">
          <p15:clr>
            <a:srgbClr val="A4A3A4"/>
          </p15:clr>
        </p15:guide>
        <p15:guide id="22" pos="46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OMENTI" initials="CSL" lastIdx="81" clrIdx="0">
    <p:extLst>
      <p:ext uri="{19B8F6BF-5375-455C-9EA6-DF929625EA0E}">
        <p15:presenceInfo xmlns:p15="http://schemas.microsoft.com/office/powerpoint/2012/main" userId="CHIOMENTI" providerId="None"/>
      </p:ext>
    </p:extLst>
  </p:cmAuthor>
  <p:cmAuthor id="2" name="Daniela Maragno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D0"/>
    <a:srgbClr val="CCF4C8"/>
    <a:srgbClr val="D486A4"/>
    <a:srgbClr val="F7ECC5"/>
    <a:srgbClr val="91C364"/>
    <a:srgbClr val="7C7F50"/>
    <a:srgbClr val="004687"/>
    <a:srgbClr val="550F50"/>
    <a:srgbClr val="CCFF99"/>
    <a:srgbClr val="E66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0762" autoAdjust="0"/>
  </p:normalViewPr>
  <p:slideViewPr>
    <p:cSldViewPr snapToGrid="0">
      <p:cViewPr varScale="1">
        <p:scale>
          <a:sx n="96" d="100"/>
          <a:sy n="96" d="100"/>
        </p:scale>
        <p:origin x="1632" y="84"/>
      </p:cViewPr>
      <p:guideLst>
        <p:guide orient="horz" pos="288"/>
        <p:guide orient="horz" pos="4029"/>
        <p:guide orient="horz" pos="3885"/>
        <p:guide orient="horz" pos="3741"/>
        <p:guide orient="horz" pos="3597"/>
        <p:guide orient="horz" pos="2063"/>
        <p:guide orient="horz" pos="1919"/>
        <p:guide orient="horz" pos="1616"/>
        <p:guide orient="horz" pos="992"/>
        <p:guide orient="horz" pos="704"/>
        <p:guide pos="2830"/>
        <p:guide pos="272"/>
        <p:guide pos="1072"/>
        <p:guide pos="1168"/>
        <p:guide pos="1951"/>
        <p:guide pos="5470"/>
        <p:guide pos="2047"/>
        <p:guide pos="2926"/>
        <p:guide pos="3712"/>
        <p:guide pos="3808"/>
        <p:guide pos="4590"/>
        <p:guide pos="46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588A4306-F75F-F646-A3E7-29EA39F1DD7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8D26450C-6EA0-0F4D-85AA-CD2F0F7ACCD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956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3BA15A03-5A92-2040-8894-42A0ED4586E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0B56C05C-82AC-1B40-BC7F-7D20D8441AF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7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6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C05C-82AC-1B40-BC7F-7D20D8441A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13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C05C-82AC-1B40-BC7F-7D20D8441A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7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C05C-82AC-1B40-BC7F-7D20D8441A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021" y="2227367"/>
            <a:ext cx="5432498" cy="1470025"/>
          </a:xfrm>
        </p:spPr>
        <p:txBody>
          <a:bodyPr lIns="0" rIns="0"/>
          <a:lstStyle>
            <a:lvl1pPr>
              <a:lnSpc>
                <a:spcPts val="35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586" y="3209556"/>
            <a:ext cx="5420933" cy="419100"/>
          </a:xfrm>
        </p:spPr>
        <p:txBody>
          <a:bodyPr t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u="none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8" y="371640"/>
            <a:ext cx="1728465" cy="36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8" y="6363305"/>
            <a:ext cx="581063" cy="3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+ txt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305"/>
            <a:ext cx="8229599" cy="736978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Dicembre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Chiomenti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2438" y="3800353"/>
            <a:ext cx="4082677" cy="1910687"/>
          </a:xfrm>
        </p:spPr>
        <p:txBody>
          <a:bodyPr lIns="0" tIns="0" rIns="0" bIns="0" numCol="1" spcCol="162000">
            <a:noAutofit/>
          </a:bodyPr>
          <a:lstStyle>
            <a:lvl1pPr marL="514350" marR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2000">
                <a:solidFill>
                  <a:schemeClr val="accent4"/>
                </a:solidFill>
              </a:defRPr>
            </a:lvl1pPr>
            <a:lvl2pPr marL="530225" marR="0" indent="-2952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2000">
                <a:solidFill>
                  <a:schemeClr val="accent4"/>
                </a:solidFill>
              </a:defRPr>
            </a:lvl2pPr>
            <a:lvl3pPr marL="539750" marR="0" indent="-2746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2000">
                <a:solidFill>
                  <a:schemeClr val="accent4"/>
                </a:solidFill>
              </a:defRPr>
            </a:lvl3pPr>
            <a:lvl4pPr marL="938212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2000">
                <a:solidFill>
                  <a:schemeClr val="accent4"/>
                </a:solidFill>
              </a:defRPr>
            </a:lvl4pPr>
            <a:lvl5pPr marL="1165225" marR="0" indent="-2111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2000">
                <a:solidFill>
                  <a:schemeClr val="accent4"/>
                </a:solidFill>
              </a:defRPr>
            </a:lvl5pPr>
          </a:lstStyle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Click to edit Master text styles</a:t>
            </a:r>
          </a:p>
          <a:p>
            <a:pPr marL="5143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 level</a:t>
            </a:r>
          </a:p>
          <a:p>
            <a:pPr marL="5143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Third level</a:t>
            </a:r>
          </a:p>
          <a:p>
            <a:pPr marL="514350" marR="0" lvl="3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Fourth level</a:t>
            </a:r>
          </a:p>
          <a:p>
            <a:pPr marL="514350" marR="0" lvl="4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199" y="1573213"/>
            <a:ext cx="4044063" cy="2051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642736" y="1573213"/>
            <a:ext cx="4044063" cy="2051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645025" y="3800353"/>
            <a:ext cx="4088965" cy="1910687"/>
          </a:xfrm>
        </p:spPr>
        <p:txBody>
          <a:bodyPr lIns="0" tIns="0" rIns="0" bIns="0" numCol="1" spcCol="162000">
            <a:noAutofit/>
          </a:bodyPr>
          <a:lstStyle>
            <a:lvl1pPr marL="514350" marR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2000">
                <a:solidFill>
                  <a:schemeClr val="accent4"/>
                </a:solidFill>
              </a:defRPr>
            </a:lvl1pPr>
            <a:lvl2pPr marL="530225" marR="0" indent="-2952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2000">
                <a:solidFill>
                  <a:schemeClr val="accent4"/>
                </a:solidFill>
              </a:defRPr>
            </a:lvl2pPr>
            <a:lvl3pPr marL="539750" marR="0" indent="-2746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2000">
                <a:solidFill>
                  <a:schemeClr val="accent4"/>
                </a:solidFill>
              </a:defRPr>
            </a:lvl3pPr>
            <a:lvl4pPr marL="938212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2000">
                <a:solidFill>
                  <a:schemeClr val="accent4"/>
                </a:solidFill>
              </a:defRPr>
            </a:lvl4pPr>
            <a:lvl5pPr marL="1165225" marR="0" indent="-2111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2000">
                <a:solidFill>
                  <a:schemeClr val="accent4"/>
                </a:solidFill>
              </a:defRPr>
            </a:lvl5pPr>
          </a:lstStyle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Click to edit Master text styles</a:t>
            </a:r>
          </a:p>
          <a:p>
            <a:pPr marL="5143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 level</a:t>
            </a:r>
          </a:p>
          <a:p>
            <a:pPr marL="5143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Third level</a:t>
            </a:r>
          </a:p>
          <a:p>
            <a:pPr marL="514350" marR="0" lvl="3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Fourth level</a:t>
            </a:r>
          </a:p>
          <a:p>
            <a:pPr marL="514350" marR="0" lvl="4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8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+ txt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305"/>
            <a:ext cx="8229599" cy="736978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Dicembre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Chiomenti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3800353"/>
            <a:ext cx="2635798" cy="1910687"/>
          </a:xfrm>
        </p:spPr>
        <p:txBody>
          <a:bodyPr lIns="0" tIns="0" rIns="0" bIns="0" numCol="1" spcCol="162000">
            <a:noAutofit/>
          </a:bodyPr>
          <a:lstStyle>
            <a:lvl1pPr marL="514350" marR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1pPr>
            <a:lvl2pPr marL="530225" marR="0" indent="-2952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2pPr>
            <a:lvl3pPr marL="539750" marR="0" indent="-2746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1600">
                <a:solidFill>
                  <a:schemeClr val="accent4"/>
                </a:solidFill>
              </a:defRPr>
            </a:lvl3pPr>
            <a:lvl4pPr marL="938212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1600">
                <a:solidFill>
                  <a:schemeClr val="accent4"/>
                </a:solidFill>
              </a:defRPr>
            </a:lvl4pPr>
            <a:lvl5pPr marL="1165225" marR="0" indent="-2111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1600">
                <a:solidFill>
                  <a:schemeClr val="accent4"/>
                </a:solidFill>
              </a:defRPr>
            </a:lvl5pPr>
          </a:lstStyle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Click to edit Master text styles</a:t>
            </a:r>
          </a:p>
          <a:p>
            <a:pPr marL="5143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 level</a:t>
            </a:r>
          </a:p>
          <a:p>
            <a:pPr marL="5143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Third level</a:t>
            </a:r>
          </a:p>
          <a:p>
            <a:pPr marL="514350" marR="0" lvl="3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Fourth level</a:t>
            </a:r>
          </a:p>
          <a:p>
            <a:pPr marL="514350" marR="0" lvl="4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199" y="1573213"/>
            <a:ext cx="2635799" cy="2051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256650" y="1573213"/>
            <a:ext cx="2635799" cy="2051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051000" y="1573213"/>
            <a:ext cx="2635799" cy="2051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6650" y="3800353"/>
            <a:ext cx="2635798" cy="1910687"/>
          </a:xfrm>
        </p:spPr>
        <p:txBody>
          <a:bodyPr lIns="0" tIns="0" rIns="0" bIns="0" numCol="1" spcCol="162000">
            <a:noAutofit/>
          </a:bodyPr>
          <a:lstStyle>
            <a:lvl1pPr marL="514350" marR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1pPr>
            <a:lvl2pPr marL="530225" marR="0" indent="-2952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2pPr>
            <a:lvl3pPr marL="539750" marR="0" indent="-2746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1600">
                <a:solidFill>
                  <a:schemeClr val="accent4"/>
                </a:solidFill>
              </a:defRPr>
            </a:lvl3pPr>
            <a:lvl4pPr marL="938212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1600">
                <a:solidFill>
                  <a:schemeClr val="accent4"/>
                </a:solidFill>
              </a:defRPr>
            </a:lvl4pPr>
            <a:lvl5pPr marL="1165225" marR="0" indent="-2111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1600">
                <a:solidFill>
                  <a:schemeClr val="accent4"/>
                </a:solidFill>
              </a:defRPr>
            </a:lvl5pPr>
          </a:lstStyle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Click to edit Master text styles</a:t>
            </a:r>
          </a:p>
          <a:p>
            <a:pPr marL="5143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 level</a:t>
            </a:r>
          </a:p>
          <a:p>
            <a:pPr marL="5143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Third level</a:t>
            </a:r>
          </a:p>
          <a:p>
            <a:pPr marL="514350" marR="0" lvl="3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Fourth level</a:t>
            </a:r>
          </a:p>
          <a:p>
            <a:pPr marL="514350" marR="0" lvl="4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50923" y="3800353"/>
            <a:ext cx="2635798" cy="1910687"/>
          </a:xfrm>
        </p:spPr>
        <p:txBody>
          <a:bodyPr lIns="0" tIns="0" rIns="0" bIns="0" numCol="1" spcCol="162000">
            <a:noAutofit/>
          </a:bodyPr>
          <a:lstStyle>
            <a:lvl1pPr marL="514350" marR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1pPr>
            <a:lvl2pPr marL="530225" marR="0" indent="-2952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2pPr>
            <a:lvl3pPr marL="539750" marR="0" indent="-2746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1600">
                <a:solidFill>
                  <a:schemeClr val="accent4"/>
                </a:solidFill>
              </a:defRPr>
            </a:lvl3pPr>
            <a:lvl4pPr marL="938212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1600">
                <a:solidFill>
                  <a:schemeClr val="accent4"/>
                </a:solidFill>
              </a:defRPr>
            </a:lvl4pPr>
            <a:lvl5pPr marL="1165225" marR="0" indent="-2111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1600">
                <a:solidFill>
                  <a:schemeClr val="accent4"/>
                </a:solidFill>
              </a:defRPr>
            </a:lvl5pPr>
          </a:lstStyle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Click to edit Master text styles</a:t>
            </a:r>
          </a:p>
          <a:p>
            <a:pPr marL="5143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 level</a:t>
            </a:r>
          </a:p>
          <a:p>
            <a:pPr marL="5143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Third level</a:t>
            </a:r>
          </a:p>
          <a:p>
            <a:pPr marL="514350" marR="0" lvl="3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Fourth level</a:t>
            </a:r>
          </a:p>
          <a:p>
            <a:pPr marL="514350" marR="0" lvl="4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76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+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305"/>
            <a:ext cx="8191500" cy="736978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Dicembre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Chiomenti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>
          <a:xfrm>
            <a:off x="1859040" y="1573212"/>
            <a:ext cx="5436000" cy="3240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872874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305"/>
            <a:ext cx="8515350" cy="736978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Dicembre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Chiomenti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379413" y="1468438"/>
            <a:ext cx="4179887" cy="4294187"/>
          </a:xfrm>
        </p:spPr>
        <p:txBody>
          <a:bodyPr bIns="0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72684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+ 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305"/>
            <a:ext cx="8248077" cy="736978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Dicembre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Chiomenti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379413" y="1468438"/>
            <a:ext cx="2767317" cy="4294187"/>
          </a:xfrm>
        </p:spPr>
        <p:txBody>
          <a:bodyPr bIns="0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3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3146730" y="1468438"/>
            <a:ext cx="2767317" cy="4294187"/>
          </a:xfrm>
        </p:spPr>
        <p:txBody>
          <a:bodyPr bIns="0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5937960" y="1468438"/>
            <a:ext cx="2767317" cy="4294187"/>
          </a:xfrm>
        </p:spPr>
        <p:txBody>
          <a:bodyPr bIns="0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01418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+ chart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305"/>
            <a:ext cx="8277494" cy="736978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Dicembre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Chiomenti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379413" y="1468438"/>
            <a:ext cx="4173686" cy="4294187"/>
          </a:xfrm>
        </p:spPr>
        <p:txBody>
          <a:bodyPr bIns="0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45025" y="1510753"/>
            <a:ext cx="4089669" cy="4294187"/>
          </a:xfrm>
        </p:spPr>
        <p:txBody>
          <a:bodyPr lIns="0" tIns="0" rIns="0" bIns="0" numCol="1" spcCol="162000">
            <a:noAutofit/>
          </a:bodyPr>
          <a:lstStyle>
            <a:lvl1pPr marL="514350" marR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1pPr>
            <a:lvl2pPr marL="530225" marR="0" indent="-2952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2pPr>
            <a:lvl3pPr marL="539750" marR="0" indent="-2746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1600">
                <a:solidFill>
                  <a:schemeClr val="accent4"/>
                </a:solidFill>
              </a:defRPr>
            </a:lvl3pPr>
            <a:lvl4pPr marL="938212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1600">
                <a:solidFill>
                  <a:schemeClr val="accent4"/>
                </a:solidFill>
              </a:defRPr>
            </a:lvl4pPr>
            <a:lvl5pPr marL="1165225" marR="0" indent="-2111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1600">
                <a:solidFill>
                  <a:schemeClr val="accent4"/>
                </a:solidFill>
              </a:defRPr>
            </a:lvl5pPr>
          </a:lstStyle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Click to edit Master text styles</a:t>
            </a:r>
          </a:p>
          <a:p>
            <a:pPr marL="5143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 level</a:t>
            </a:r>
          </a:p>
          <a:p>
            <a:pPr marL="5143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Third level</a:t>
            </a:r>
          </a:p>
          <a:p>
            <a:pPr marL="514350" marR="0" lvl="3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Fourth level</a:t>
            </a:r>
          </a:p>
          <a:p>
            <a:pPr marL="514350" marR="0" lvl="4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63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+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305"/>
            <a:ext cx="8226425" cy="736978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Dicembre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Chiomenti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Segnaposto contenuto 9"/>
          <p:cNvSpPr>
            <a:spLocks noGrp="1"/>
          </p:cNvSpPr>
          <p:nvPr>
            <p:ph sz="quarter" idx="14"/>
          </p:nvPr>
        </p:nvSpPr>
        <p:spPr>
          <a:xfrm>
            <a:off x="379413" y="1468438"/>
            <a:ext cx="8304212" cy="429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581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305"/>
            <a:ext cx="8317132" cy="736978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Dicembre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Chiomenti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379413" y="1468438"/>
            <a:ext cx="8394919" cy="42941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109060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+ table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305"/>
            <a:ext cx="8277494" cy="736978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Dicembre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Chiomenti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379413" y="1468438"/>
            <a:ext cx="4186027" cy="42941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45025" y="1510753"/>
            <a:ext cx="4089669" cy="4294187"/>
          </a:xfrm>
        </p:spPr>
        <p:txBody>
          <a:bodyPr lIns="0" tIns="0" rIns="0" bIns="0" numCol="1" spcCol="162000">
            <a:noAutofit/>
          </a:bodyPr>
          <a:lstStyle>
            <a:lvl1pPr marL="514350" marR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1pPr>
            <a:lvl2pPr marL="530225" marR="0" indent="-2952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2pPr>
            <a:lvl3pPr marL="539750" marR="0" indent="-2746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1600">
                <a:solidFill>
                  <a:schemeClr val="accent4"/>
                </a:solidFill>
              </a:defRPr>
            </a:lvl3pPr>
            <a:lvl4pPr marL="938212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1600">
                <a:solidFill>
                  <a:schemeClr val="accent4"/>
                </a:solidFill>
              </a:defRPr>
            </a:lvl4pPr>
            <a:lvl5pPr marL="1165225" marR="0" indent="-2111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1600">
                <a:solidFill>
                  <a:schemeClr val="accent4"/>
                </a:solidFill>
              </a:defRPr>
            </a:lvl5pPr>
          </a:lstStyle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Click to edit Master text styles</a:t>
            </a:r>
          </a:p>
          <a:p>
            <a:pPr marL="5143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 level</a:t>
            </a:r>
          </a:p>
          <a:p>
            <a:pPr marL="5143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Third level</a:t>
            </a:r>
          </a:p>
          <a:p>
            <a:pPr marL="514350" marR="0" lvl="3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Fourth level</a:t>
            </a:r>
          </a:p>
          <a:p>
            <a:pPr marL="514350" marR="0" lvl="4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37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693"/>
            <a:ext cx="8229600" cy="736978"/>
          </a:xfrm>
        </p:spPr>
        <p:txBody>
          <a:bodyPr lIns="0" rIns="0"/>
          <a:lstStyle>
            <a:lvl1pPr>
              <a:lnSpc>
                <a:spcPts val="35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0113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157" y="2267112"/>
            <a:ext cx="5432498" cy="850526"/>
          </a:xfrm>
        </p:spPr>
        <p:txBody>
          <a:bodyPr lIns="0" r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021" y="3219449"/>
            <a:ext cx="5460634" cy="761707"/>
          </a:xfrm>
        </p:spPr>
        <p:txBody>
          <a:bodyPr t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u="none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8" y="360700"/>
            <a:ext cx="1728465" cy="36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8" y="6378093"/>
            <a:ext cx="580211" cy="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03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313"/>
            <a:ext cx="8229600" cy="736978"/>
          </a:xfrm>
        </p:spPr>
        <p:txBody>
          <a:bodyPr lIns="0" rIns="0"/>
          <a:lstStyle>
            <a:lvl1pPr>
              <a:lnSpc>
                <a:spcPts val="3500"/>
              </a:lnSpc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it-IT"/>
              <a:t>Dicembre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© Chiomenti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573213"/>
            <a:ext cx="8229600" cy="4217408"/>
          </a:xfrm>
        </p:spPr>
        <p:txBody>
          <a:bodyPr tIns="0" bIns="0">
            <a:noAutofit/>
          </a:bodyPr>
          <a:lstStyle>
            <a:lvl1pPr marL="514350" marR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1600" b="0">
                <a:solidFill>
                  <a:schemeClr val="tx1"/>
                </a:solidFill>
              </a:defRPr>
            </a:lvl1pPr>
            <a:lvl2pPr marL="530225" marR="0" indent="-2952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1600">
                <a:solidFill>
                  <a:schemeClr val="tx1"/>
                </a:solidFill>
              </a:defRPr>
            </a:lvl2pPr>
            <a:lvl3pPr marL="539750" marR="0" indent="-2746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>
                <a:solidFill>
                  <a:schemeClr val="tx1"/>
                </a:solidFill>
              </a:defRPr>
            </a:lvl3pPr>
            <a:lvl4pPr marL="938212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/>
            </a:lvl4pPr>
            <a:lvl5pPr marL="1165225" marR="0" indent="-2111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/>
            </a:lvl5pPr>
          </a:lstStyle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Click to edit Master text styles</a:t>
            </a:r>
          </a:p>
          <a:p>
            <a:pPr marL="5143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 level</a:t>
            </a:r>
          </a:p>
          <a:p>
            <a:pPr marL="5143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Third level</a:t>
            </a:r>
          </a:p>
          <a:p>
            <a:pPr marL="514350" marR="0" lvl="3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Fourth level</a:t>
            </a:r>
          </a:p>
          <a:p>
            <a:pPr marL="514350" marR="0" lvl="4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0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313"/>
            <a:ext cx="8222105" cy="736978"/>
          </a:xfrm>
        </p:spPr>
        <p:txBody>
          <a:bodyPr lIns="0" rIns="0"/>
          <a:lstStyle>
            <a:lvl1pPr>
              <a:lnSpc>
                <a:spcPts val="35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Dicembre 2020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Chiomenti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199" y="1573213"/>
            <a:ext cx="8229599" cy="41464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1249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303"/>
            <a:ext cx="8192125" cy="736978"/>
          </a:xfrm>
        </p:spPr>
        <p:txBody>
          <a:bodyPr lIns="0" rIns="0"/>
          <a:lstStyle>
            <a:lvl1pPr>
              <a:lnSpc>
                <a:spcPts val="35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Dicembre 2020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Chiomenti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57" y="6370893"/>
            <a:ext cx="1728465" cy="36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8" y="6378093"/>
            <a:ext cx="580211" cy="352800"/>
          </a:xfrm>
          <a:prstGeom prst="rect">
            <a:avLst/>
          </a:prstGeom>
        </p:spPr>
      </p:pic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199" y="1573213"/>
            <a:ext cx="8229599" cy="41464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0756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305"/>
            <a:ext cx="8229598" cy="736978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Dicembre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Chiomenti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2437" y="1510753"/>
            <a:ext cx="8234361" cy="4294187"/>
          </a:xfrm>
        </p:spPr>
        <p:txBody>
          <a:bodyPr lIns="0" tIns="0" rIns="0" bIns="0">
            <a:noAutofit/>
          </a:bodyPr>
          <a:lstStyle>
            <a:lvl1pPr marL="514350" marR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2000">
                <a:solidFill>
                  <a:schemeClr val="tx1"/>
                </a:solidFill>
              </a:defRPr>
            </a:lvl1pPr>
            <a:lvl2pPr marL="530225" marR="0" indent="-2952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2000">
                <a:solidFill>
                  <a:schemeClr val="tx1"/>
                </a:solidFill>
              </a:defRPr>
            </a:lvl2pPr>
            <a:lvl3pPr marL="539750" marR="0" indent="-2746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2000">
                <a:solidFill>
                  <a:schemeClr val="tx1"/>
                </a:solidFill>
              </a:defRPr>
            </a:lvl3pPr>
            <a:lvl4pPr marL="938212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2000">
                <a:solidFill>
                  <a:schemeClr val="tx1"/>
                </a:solidFill>
              </a:defRPr>
            </a:lvl4pPr>
            <a:lvl5pPr marL="1165225" marR="0" indent="-2111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2000">
                <a:solidFill>
                  <a:schemeClr val="tx1"/>
                </a:solidFill>
              </a:defRPr>
            </a:lvl5pPr>
          </a:lstStyle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Click to edit Master text styles</a:t>
            </a:r>
          </a:p>
          <a:p>
            <a:pPr marL="5143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 level</a:t>
            </a:r>
          </a:p>
          <a:p>
            <a:pPr marL="5143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Third level</a:t>
            </a:r>
          </a:p>
          <a:p>
            <a:pPr marL="514350" marR="0" lvl="3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Fourth level</a:t>
            </a:r>
          </a:p>
          <a:p>
            <a:pPr marL="514350" marR="0" lvl="4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s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305"/>
            <a:ext cx="8301780" cy="736978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Dicembre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Chiomenti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6926" y="1510753"/>
            <a:ext cx="8312054" cy="4294187"/>
          </a:xfrm>
        </p:spPr>
        <p:txBody>
          <a:bodyPr lIns="0" tIns="0" rIns="0" bIns="0" numCol="2" spcCol="162000">
            <a:noAutofit/>
          </a:bodyPr>
          <a:lstStyle>
            <a:lvl1pPr marL="514350" marR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2000">
                <a:solidFill>
                  <a:schemeClr val="tx1"/>
                </a:solidFill>
              </a:defRPr>
            </a:lvl1pPr>
            <a:lvl2pPr marL="530225" marR="0" indent="-2952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2000">
                <a:solidFill>
                  <a:schemeClr val="tx1"/>
                </a:solidFill>
              </a:defRPr>
            </a:lvl2pPr>
            <a:lvl3pPr marL="539750" marR="0" indent="-2746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2000">
                <a:solidFill>
                  <a:schemeClr val="tx1"/>
                </a:solidFill>
              </a:defRPr>
            </a:lvl3pPr>
            <a:lvl4pPr marL="938212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2000">
                <a:solidFill>
                  <a:schemeClr val="tx1"/>
                </a:solidFill>
              </a:defRPr>
            </a:lvl4pPr>
            <a:lvl5pPr marL="1165225" marR="0" indent="-2111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2000">
                <a:solidFill>
                  <a:schemeClr val="tx1"/>
                </a:solidFill>
              </a:defRPr>
            </a:lvl5pPr>
          </a:lstStyle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Click to edit Master text styles</a:t>
            </a:r>
          </a:p>
          <a:p>
            <a:pPr marL="5143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 level</a:t>
            </a:r>
          </a:p>
          <a:p>
            <a:pPr marL="5143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Third level</a:t>
            </a:r>
          </a:p>
          <a:p>
            <a:pPr marL="514350" marR="0" lvl="3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Fourth level</a:t>
            </a:r>
          </a:p>
          <a:p>
            <a:pPr marL="514350" marR="0" lvl="4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+ txt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305"/>
            <a:ext cx="8277494" cy="736978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Dicembre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Chiomenti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5025" y="1510753"/>
            <a:ext cx="4089669" cy="4294187"/>
          </a:xfrm>
        </p:spPr>
        <p:txBody>
          <a:bodyPr lIns="0" tIns="0" rIns="0" bIns="0" numCol="1" spcCol="162000">
            <a:noAutofit/>
          </a:bodyPr>
          <a:lstStyle>
            <a:lvl1pPr marL="514350" marR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2000">
                <a:solidFill>
                  <a:schemeClr val="tx1"/>
                </a:solidFill>
              </a:defRPr>
            </a:lvl1pPr>
            <a:lvl2pPr marL="530225" marR="0" indent="-2952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2000">
                <a:solidFill>
                  <a:schemeClr val="tx1"/>
                </a:solidFill>
              </a:defRPr>
            </a:lvl2pPr>
            <a:lvl3pPr marL="539750" marR="0" indent="-2746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2000">
                <a:solidFill>
                  <a:schemeClr val="tx1"/>
                </a:solidFill>
              </a:defRPr>
            </a:lvl3pPr>
            <a:lvl4pPr marL="938212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2000">
                <a:solidFill>
                  <a:schemeClr val="tx1"/>
                </a:solidFill>
              </a:defRPr>
            </a:lvl4pPr>
            <a:lvl5pPr marL="1165225" marR="0" indent="-2111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2000">
                <a:solidFill>
                  <a:schemeClr val="tx1"/>
                </a:solidFill>
              </a:defRPr>
            </a:lvl5pPr>
          </a:lstStyle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Click to edit Master text styles</a:t>
            </a:r>
          </a:p>
          <a:p>
            <a:pPr marL="5143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 level</a:t>
            </a:r>
          </a:p>
          <a:p>
            <a:pPr marL="5143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Third level</a:t>
            </a:r>
          </a:p>
          <a:p>
            <a:pPr marL="514350" marR="0" lvl="3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Fourth level</a:t>
            </a:r>
          </a:p>
          <a:p>
            <a:pPr marL="514350" marR="0" lvl="4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" y="1573213"/>
            <a:ext cx="4039744" cy="414646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8690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305"/>
            <a:ext cx="8229598" cy="736978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Dicembre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Chiomenti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199" y="1573213"/>
            <a:ext cx="8229599" cy="41464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980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030" y="1435942"/>
            <a:ext cx="8229600" cy="7369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652" y="3720289"/>
            <a:ext cx="8229600" cy="24011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6599" y="6517327"/>
            <a:ext cx="1346520" cy="1277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4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1pPr>
          </a:lstStyle>
          <a:p>
            <a:r>
              <a:rPr lang="it-IT"/>
              <a:t>Dicembre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655" y="6522190"/>
            <a:ext cx="1194009" cy="1229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800">
                <a:solidFill>
                  <a:schemeClr val="accent4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1pPr>
          </a:lstStyle>
          <a:p>
            <a:r>
              <a:rPr lang="en-US"/>
              <a:t>© Chiomenti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46337" y="6517326"/>
            <a:ext cx="1258467" cy="30778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4"/>
                </a:solidFill>
                <a:latin typeface="+mn-lt"/>
                <a:ea typeface="Lucida Grande" pitchFamily="2" charset="0"/>
                <a:cs typeface="Lucida Grande" pitchFamily="2" charset="0"/>
              </a:defRPr>
            </a:lvl1pPr>
          </a:lstStyle>
          <a:p>
            <a:r>
              <a:rPr lang="en-US"/>
              <a:t>Pag. </a:t>
            </a:r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57" y="6363305"/>
            <a:ext cx="1728465" cy="36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8" y="6363305"/>
            <a:ext cx="581063" cy="3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86" r:id="rId2"/>
    <p:sldLayoutId id="2147493467" r:id="rId3"/>
    <p:sldLayoutId id="2147493468" r:id="rId4"/>
    <p:sldLayoutId id="2147493487" r:id="rId5"/>
    <p:sldLayoutId id="2147493457" r:id="rId6"/>
    <p:sldLayoutId id="2147493470" r:id="rId7"/>
    <p:sldLayoutId id="2147493471" r:id="rId8"/>
    <p:sldLayoutId id="2147493472" r:id="rId9"/>
    <p:sldLayoutId id="2147493473" r:id="rId10"/>
    <p:sldLayoutId id="2147493474" r:id="rId11"/>
    <p:sldLayoutId id="2147493475" r:id="rId12"/>
    <p:sldLayoutId id="2147493477" r:id="rId13"/>
    <p:sldLayoutId id="2147493478" r:id="rId14"/>
    <p:sldLayoutId id="2147493479" r:id="rId15"/>
    <p:sldLayoutId id="2147493485" r:id="rId16"/>
    <p:sldLayoutId id="2147493480" r:id="rId17"/>
    <p:sldLayoutId id="2147493481" r:id="rId18"/>
    <p:sldLayoutId id="2147493476" r:id="rId19"/>
  </p:sldLayoutIdLst>
  <p:hf hd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kern="1200" baseline="0">
          <a:solidFill>
            <a:schemeClr val="tx1"/>
          </a:solidFill>
          <a:latin typeface="+mj-lt"/>
          <a:ea typeface="Atlas Grotesk Regular" pitchFamily="50" charset="0"/>
          <a:cs typeface="Atlas Grotesk Regular" pitchFamily="50" charset="0"/>
        </a:defRPr>
      </a:lvl1pPr>
    </p:titleStyle>
    <p:bodyStyle>
      <a:lvl1pPr marL="514350" indent="-514350" algn="l" defTabSz="457200" rtl="0" eaLnBrk="1" latinLnBrk="0" hangingPunct="1">
        <a:spcBef>
          <a:spcPts val="0"/>
        </a:spcBef>
        <a:buClr>
          <a:schemeClr val="tx1"/>
        </a:buClr>
        <a:buFont typeface="+mj-lt"/>
        <a:buAutoNum type="romanUcPeriod"/>
        <a:defRPr sz="2000" kern="1200">
          <a:solidFill>
            <a:schemeClr val="tx1"/>
          </a:solidFill>
          <a:latin typeface="+mj-lt"/>
          <a:ea typeface="Atlas Grotesk Regular" pitchFamily="50" charset="0"/>
          <a:cs typeface="Atlas Grotesk Regular" pitchFamily="50" charset="0"/>
        </a:defRPr>
      </a:lvl1pPr>
      <a:lvl2pPr marL="530225" indent="-295275" algn="l" defTabSz="457200" rtl="0" eaLnBrk="1" latinLnBrk="0" hangingPunct="1">
        <a:spcBef>
          <a:spcPts val="0"/>
        </a:spcBef>
        <a:buClr>
          <a:schemeClr val="tx1"/>
        </a:buClr>
        <a:buSzPct val="100000"/>
        <a:buFont typeface="+mj-lt"/>
        <a:buAutoNum type="romanUcPeriod"/>
        <a:defRPr sz="1800" kern="1200">
          <a:solidFill>
            <a:schemeClr val="tx1"/>
          </a:solidFill>
          <a:latin typeface="+mn-lt"/>
          <a:ea typeface="Atlas Grotesk Regular" pitchFamily="50" charset="0"/>
          <a:cs typeface="Atlas Grotesk Regular" pitchFamily="50" charset="0"/>
        </a:defRPr>
      </a:lvl2pPr>
      <a:lvl3pPr marL="539750" indent="-274638" algn="l" defTabSz="457200" rtl="0" eaLnBrk="1" latinLnBrk="0" hangingPunct="1">
        <a:spcBef>
          <a:spcPts val="0"/>
        </a:spcBef>
        <a:buClr>
          <a:schemeClr val="tx1"/>
        </a:buClr>
        <a:buSzPct val="110000"/>
        <a:buFont typeface="Arial"/>
        <a:buChar char="•"/>
        <a:defRPr sz="1600" kern="1200">
          <a:solidFill>
            <a:schemeClr val="tx1"/>
          </a:solidFill>
          <a:latin typeface="+mn-lt"/>
          <a:ea typeface="Atlas Grotesk Regular" pitchFamily="50" charset="0"/>
          <a:cs typeface="Atlas Grotesk Regular" pitchFamily="50" charset="0"/>
        </a:defRPr>
      </a:lvl3pPr>
      <a:lvl4pPr marL="938212" indent="-342900" algn="l" defTabSz="457200" rtl="0" eaLnBrk="1" latinLnBrk="0" hangingPunct="1">
        <a:spcBef>
          <a:spcPts val="0"/>
        </a:spcBef>
        <a:buClr>
          <a:schemeClr val="tx1"/>
        </a:buClr>
        <a:buSzPct val="110000"/>
        <a:buFont typeface="+mj-lt"/>
        <a:buAutoNum type="alphaLcPeriod"/>
        <a:defRPr sz="1400" kern="1200">
          <a:solidFill>
            <a:schemeClr val="tx1"/>
          </a:solidFill>
          <a:latin typeface="+mn-lt"/>
          <a:ea typeface="Atlas Grotesk Regular" pitchFamily="50" charset="0"/>
          <a:cs typeface="Atlas Grotesk Regular" pitchFamily="50" charset="0"/>
        </a:defRPr>
      </a:lvl4pPr>
      <a:lvl5pPr marL="1165225" indent="-211138" algn="l" defTabSz="457200" rtl="0" eaLnBrk="1" latinLnBrk="0" hangingPunct="1">
        <a:spcBef>
          <a:spcPts val="0"/>
        </a:spcBef>
        <a:buClr>
          <a:schemeClr val="tx1"/>
        </a:buClr>
        <a:buSzPct val="100000"/>
        <a:buFont typeface="Atlas Grotesk Regular" pitchFamily="50" charset="0"/>
        <a:buChar char="–"/>
        <a:defRPr sz="1200" kern="1200">
          <a:solidFill>
            <a:schemeClr val="tx1"/>
          </a:solidFill>
          <a:latin typeface="+mn-lt"/>
          <a:ea typeface="Atlas Grotesk Regular" pitchFamily="50" charset="0"/>
          <a:cs typeface="Atlas Grotesk Regular" pitchFamily="50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21" y="2887743"/>
            <a:ext cx="7891587" cy="736978"/>
          </a:xfrm>
        </p:spPr>
        <p:txBody>
          <a:bodyPr/>
          <a:lstStyle/>
          <a:p>
            <a:r>
              <a:rPr lang="it-IT" sz="2500" i="1" dirty="0" err="1">
                <a:solidFill>
                  <a:schemeClr val="bg2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  <a:t>MiCAR</a:t>
            </a:r>
            <a:br>
              <a:rPr lang="it-IT" sz="2500" i="1" dirty="0">
                <a:solidFill>
                  <a:schemeClr val="bg2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</a:br>
            <a:br>
              <a:rPr lang="it-IT" sz="1800" i="1" dirty="0">
                <a:solidFill>
                  <a:schemeClr val="bg2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</a:br>
            <a:r>
              <a:rPr lang="it-IT" sz="1800" i="1" dirty="0">
                <a:solidFill>
                  <a:schemeClr val="bg2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  <a:t>Alessandro Portolano</a:t>
            </a:r>
            <a:br>
              <a:rPr lang="it-IT" sz="1800" i="1" dirty="0">
                <a:solidFill>
                  <a:schemeClr val="bg2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</a:br>
            <a:endParaRPr lang="en-US" sz="1800" i="1" dirty="0">
              <a:solidFill>
                <a:schemeClr val="bg2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C0ECAAE-D195-4805-9F9A-66A2730EE90A}"/>
              </a:ext>
            </a:extLst>
          </p:cNvPr>
          <p:cNvSpPr txBox="1"/>
          <p:nvPr/>
        </p:nvSpPr>
        <p:spPr>
          <a:xfrm>
            <a:off x="2767055" y="831200"/>
            <a:ext cx="597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/>
                </a:solidFill>
                <a:latin typeface="+mj-lt"/>
              </a:rPr>
              <a:t>  28 </a:t>
            </a:r>
            <a:r>
              <a:rPr lang="en-US" sz="1600" i="1" dirty="0" err="1">
                <a:solidFill>
                  <a:schemeClr val="bg1"/>
                </a:solidFill>
                <a:latin typeface="+mj-lt"/>
              </a:rPr>
              <a:t>ottobre</a:t>
            </a:r>
            <a:r>
              <a:rPr lang="en-US" sz="1600" i="1" dirty="0">
                <a:solidFill>
                  <a:schemeClr val="bg1"/>
                </a:solidFill>
                <a:latin typeface="+mj-lt"/>
              </a:rPr>
              <a:t> 2022</a:t>
            </a:r>
            <a:endParaRPr lang="it-IT" sz="1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729D2A-624D-4E5A-BD07-D8E859AC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Chiomenti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F4F1C34-FF69-4769-9001-A0246B88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Karbon App"/>
                <a:cs typeface="Calibri" panose="020F0502020204030204" pitchFamily="34" charset="0"/>
              </a:rPr>
              <a:t>La “Digital finance strategy” della Commissione europea e in particolare il Regolamento Micar: Markets in Crypto-assets</a:t>
            </a:r>
            <a:endParaRPr kumimoji="0" lang="it-IT" altLang="it-IT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9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3B5F41-828E-41B3-8359-AB9CE33E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noProof="1"/>
              <a:t>MiCAR – Ambito di applicazione oggettivo</a:t>
            </a:r>
            <a:br>
              <a:rPr lang="it-IT" noProof="1"/>
            </a:br>
            <a:r>
              <a:rPr lang="it-IT" sz="2000" i="1" noProof="1">
                <a:solidFill>
                  <a:schemeClr val="accent4"/>
                </a:solidFill>
              </a:rPr>
              <a:t>Catch-all definition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DE17DB-2134-47C1-8275-FADA5513C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Chiomenti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CB9E41-9709-4C10-900F-51D2BB64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296321FC-2C56-419F-B765-2550EA669F60}"/>
              </a:ext>
            </a:extLst>
          </p:cNvPr>
          <p:cNvSpPr/>
          <p:nvPr/>
        </p:nvSpPr>
        <p:spPr>
          <a:xfrm>
            <a:off x="457201" y="1527091"/>
            <a:ext cx="8150942" cy="8818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Definizione onnicomprensiva di </a:t>
            </a:r>
            <a:r>
              <a:rPr lang="it-IT" sz="1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crypto</a:t>
            </a:r>
            <a:r>
              <a:rPr lang="it-IT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-asset</a:t>
            </a:r>
            <a:r>
              <a:rPr lang="it-IT" sz="1200" dirty="0">
                <a:solidFill>
                  <a:schemeClr val="tx1"/>
                </a:solidFill>
                <a:cs typeface="Times New Roman" panose="02020603050405020304" pitchFamily="18" charset="0"/>
              </a:rPr>
              <a:t>, volta a evitare vuoti normativi:</a:t>
            </a:r>
          </a:p>
          <a:p>
            <a:pPr algn="just">
              <a:spcAft>
                <a:spcPts val="600"/>
              </a:spcAft>
            </a:pPr>
            <a:r>
              <a:rPr lang="it-IT" sz="1200" dirty="0">
                <a:solidFill>
                  <a:schemeClr val="tx1"/>
                </a:solidFill>
                <a:cs typeface="Times New Roman" panose="02020603050405020304" pitchFamily="18" charset="0"/>
              </a:rPr>
              <a:t>«</a:t>
            </a:r>
            <a:r>
              <a:rPr lang="it-IT" sz="1200" i="1" dirty="0">
                <a:solidFill>
                  <a:srgbClr val="444444"/>
                </a:solidFill>
                <a:cs typeface="Times New Roman" panose="02020603050405020304" pitchFamily="18" charset="0"/>
              </a:rPr>
              <a:t>U</a:t>
            </a:r>
            <a:r>
              <a:rPr lang="it-IT" sz="1200" b="0" i="1" dirty="0">
                <a:solidFill>
                  <a:srgbClr val="444444"/>
                </a:solidFill>
                <a:effectLst/>
              </a:rPr>
              <a:t>na rappresentazione digitale di un valore o di un diritto che può essere trasferita e memorizzata elettronicamente, utilizzando la tecnologia di registro distribuito o una tecnologia analoga</a:t>
            </a:r>
            <a:r>
              <a:rPr lang="it-IT" sz="1200" dirty="0">
                <a:solidFill>
                  <a:schemeClr val="tx1"/>
                </a:solidFill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it-IT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35481DE-2FD3-256E-1AA3-943F8297F537}"/>
              </a:ext>
            </a:extLst>
          </p:cNvPr>
          <p:cNvSpPr txBox="1"/>
          <p:nvPr/>
        </p:nvSpPr>
        <p:spPr>
          <a:xfrm>
            <a:off x="424397" y="2576428"/>
            <a:ext cx="82295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E’ previsto, comunque, un regime differenziato a seconda della tipologia di </a:t>
            </a:r>
            <a:r>
              <a:rPr lang="it-IT" sz="1200" dirty="0" err="1"/>
              <a:t>crypto</a:t>
            </a:r>
            <a:r>
              <a:rPr lang="it-IT" sz="1200" dirty="0"/>
              <a:t>-asset: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929DB69-1FE1-5A7C-F8EF-6D5BADE37C59}"/>
              </a:ext>
            </a:extLst>
          </p:cNvPr>
          <p:cNvSpPr/>
          <p:nvPr/>
        </p:nvSpPr>
        <p:spPr>
          <a:xfrm>
            <a:off x="566636" y="3032956"/>
            <a:ext cx="1066173" cy="683639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Asset </a:t>
            </a:r>
            <a:r>
              <a:rPr lang="it-IT" sz="1200" b="1" dirty="0" err="1"/>
              <a:t>referenced</a:t>
            </a:r>
            <a:r>
              <a:rPr lang="it-IT" sz="1200" b="1" dirty="0"/>
              <a:t> token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F7CB598-2E04-5B9D-2DF1-E4EA07F455F0}"/>
              </a:ext>
            </a:extLst>
          </p:cNvPr>
          <p:cNvSpPr/>
          <p:nvPr/>
        </p:nvSpPr>
        <p:spPr>
          <a:xfrm>
            <a:off x="566636" y="3972351"/>
            <a:ext cx="1066173" cy="56032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E-money  token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B083A8F-1EF1-0FD2-1C77-1EF46B1288F3}"/>
              </a:ext>
            </a:extLst>
          </p:cNvPr>
          <p:cNvSpPr/>
          <p:nvPr/>
        </p:nvSpPr>
        <p:spPr>
          <a:xfrm>
            <a:off x="566636" y="4765673"/>
            <a:ext cx="1066173" cy="56032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Altri </a:t>
            </a:r>
            <a:r>
              <a:rPr lang="it-IT" sz="1200" b="1" dirty="0" err="1"/>
              <a:t>crypto</a:t>
            </a:r>
            <a:r>
              <a:rPr lang="it-IT" sz="1200" b="1" dirty="0"/>
              <a:t>-asset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514AD073-60FB-0868-027D-567DF41534EF}"/>
              </a:ext>
            </a:extLst>
          </p:cNvPr>
          <p:cNvSpPr txBox="1">
            <a:spLocks/>
          </p:cNvSpPr>
          <p:nvPr/>
        </p:nvSpPr>
        <p:spPr>
          <a:xfrm>
            <a:off x="1728667" y="3050327"/>
            <a:ext cx="6925328" cy="666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514350" indent="-514350" algn="l" defTabSz="457200" rtl="0" eaLnBrk="1" latinLnBrk="0" hangingPunct="1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sz="2000" kern="1200">
                <a:solidFill>
                  <a:schemeClr val="tx1"/>
                </a:solidFill>
                <a:latin typeface="+mj-lt"/>
                <a:ea typeface="Atlas Grotesk Regular" pitchFamily="50" charset="0"/>
                <a:cs typeface="Atlas Grotesk Regular" pitchFamily="50" charset="0"/>
              </a:defRPr>
            </a:lvl1pPr>
            <a:lvl2pPr marL="530225" indent="-295275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  <a:defRPr sz="18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2pPr>
            <a:lvl3pPr marL="539750" indent="-274638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10000"/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3pPr>
            <a:lvl4pPr marL="938212" indent="-342900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10000"/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4pPr>
            <a:lvl5pPr marL="1165225" indent="-211138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00000"/>
              <a:buFont typeface="Atlas Grotesk Regular" pitchFamily="50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sz="1200" i="1" dirty="0">
                <a:solidFill>
                  <a:srgbClr val="444444"/>
                </a:solidFill>
                <a:latin typeface="+mn-lt"/>
                <a:ea typeface="+mn-ea"/>
                <a:cs typeface="+mn-cs"/>
              </a:rPr>
              <a:t>“a type of crypto-asset that is not an electronic money token and that purports to maintain a stable value by referencing to any other value or right or a combination thereof, including one or more official currencies”</a:t>
            </a:r>
            <a:endParaRPr lang="it-IT" sz="1200" i="1" dirty="0">
              <a:solidFill>
                <a:srgbClr val="44444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A24D056F-1891-BFCA-8992-6396D26F0B1B}"/>
              </a:ext>
            </a:extLst>
          </p:cNvPr>
          <p:cNvSpPr txBox="1">
            <a:spLocks/>
          </p:cNvSpPr>
          <p:nvPr/>
        </p:nvSpPr>
        <p:spPr>
          <a:xfrm>
            <a:off x="1726230" y="3972351"/>
            <a:ext cx="6925328" cy="560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514350" indent="-514350" algn="l" defTabSz="457200" rtl="0" eaLnBrk="1" latinLnBrk="0" hangingPunct="1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sz="2000" kern="1200">
                <a:solidFill>
                  <a:schemeClr val="tx1"/>
                </a:solidFill>
                <a:latin typeface="+mj-lt"/>
                <a:ea typeface="Atlas Grotesk Regular" pitchFamily="50" charset="0"/>
                <a:cs typeface="Atlas Grotesk Regular" pitchFamily="50" charset="0"/>
              </a:defRPr>
            </a:lvl1pPr>
            <a:lvl2pPr marL="530225" indent="-295275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  <a:defRPr sz="18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2pPr>
            <a:lvl3pPr marL="539750" indent="-274638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10000"/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3pPr>
            <a:lvl4pPr marL="938212" indent="-342900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10000"/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4pPr>
            <a:lvl5pPr marL="1165225" indent="-211138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00000"/>
              <a:buFont typeface="Atlas Grotesk Regular" pitchFamily="50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sz="1200" i="1" dirty="0">
                <a:solidFill>
                  <a:srgbClr val="444444"/>
                </a:solidFill>
                <a:latin typeface="+mn-lt"/>
                <a:ea typeface="+mn-ea"/>
                <a:cs typeface="+mn-cs"/>
              </a:rPr>
              <a:t>“a type of crypto-asset that purports to maintain a stable value by referencing to the value of one official currency”</a:t>
            </a:r>
            <a:endParaRPr lang="it-IT" sz="1200" i="1" dirty="0">
              <a:solidFill>
                <a:srgbClr val="44444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C81B89AD-13B1-69DA-C2BB-9E1D91BF74B5}"/>
              </a:ext>
            </a:extLst>
          </p:cNvPr>
          <p:cNvSpPr txBox="1">
            <a:spLocks/>
          </p:cNvSpPr>
          <p:nvPr/>
        </p:nvSpPr>
        <p:spPr>
          <a:xfrm>
            <a:off x="1726230" y="4765673"/>
            <a:ext cx="6925328" cy="560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514350" indent="-514350" algn="l" defTabSz="457200" rtl="0" eaLnBrk="1" latinLnBrk="0" hangingPunct="1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sz="2000" kern="1200">
                <a:solidFill>
                  <a:schemeClr val="tx1"/>
                </a:solidFill>
                <a:latin typeface="+mj-lt"/>
                <a:ea typeface="Atlas Grotesk Regular" pitchFamily="50" charset="0"/>
                <a:cs typeface="Atlas Grotesk Regular" pitchFamily="50" charset="0"/>
              </a:defRPr>
            </a:lvl1pPr>
            <a:lvl2pPr marL="530225" indent="-295275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  <a:defRPr sz="18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2pPr>
            <a:lvl3pPr marL="539750" indent="-274638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10000"/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3pPr>
            <a:lvl4pPr marL="938212" indent="-342900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10000"/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4pPr>
            <a:lvl5pPr marL="1165225" indent="-211138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00000"/>
              <a:buFont typeface="Atlas Grotesk Regular" pitchFamily="50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sz="1200" dirty="0" err="1">
                <a:solidFill>
                  <a:srgbClr val="444444"/>
                </a:solidFill>
                <a:latin typeface="+mn-lt"/>
                <a:ea typeface="+mn-ea"/>
                <a:cs typeface="+mn-cs"/>
              </a:rPr>
              <a:t>Categoria</a:t>
            </a:r>
            <a:r>
              <a:rPr lang="en-US" sz="1200" dirty="0">
                <a:solidFill>
                  <a:srgbClr val="444444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1200" dirty="0">
                <a:solidFill>
                  <a:srgbClr val="444444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+mn-lt"/>
                <a:ea typeface="+mn-ea"/>
                <a:cs typeface="+mn-cs"/>
              </a:rPr>
              <a:t>comprende</a:t>
            </a:r>
            <a:r>
              <a:rPr lang="en-US" sz="1200" dirty="0">
                <a:solidFill>
                  <a:srgbClr val="444444"/>
                </a:solidFill>
                <a:latin typeface="+mn-lt"/>
                <a:ea typeface="+mn-ea"/>
                <a:cs typeface="+mn-cs"/>
              </a:rPr>
              <a:t> tutti </a:t>
            </a:r>
            <a:r>
              <a:rPr lang="en-US" sz="1200" dirty="0" err="1">
                <a:solidFill>
                  <a:srgbClr val="444444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dirty="0">
                <a:solidFill>
                  <a:srgbClr val="444444"/>
                </a:solidFill>
                <a:latin typeface="+mn-lt"/>
                <a:ea typeface="+mn-ea"/>
                <a:cs typeface="+mn-cs"/>
              </a:rPr>
              <a:t> crypto-asset </a:t>
            </a:r>
            <a:r>
              <a:rPr lang="en-US" sz="1200" dirty="0" err="1">
                <a:solidFill>
                  <a:srgbClr val="444444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1200" dirty="0">
                <a:solidFill>
                  <a:srgbClr val="444444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+mn-lt"/>
                <a:ea typeface="+mn-ea"/>
                <a:cs typeface="+mn-cs"/>
              </a:rPr>
              <a:t>rientrano</a:t>
            </a:r>
            <a:r>
              <a:rPr lang="en-US" sz="1200" dirty="0">
                <a:solidFill>
                  <a:srgbClr val="444444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+mn-lt"/>
                <a:ea typeface="+mn-ea"/>
                <a:cs typeface="+mn-cs"/>
              </a:rPr>
              <a:t>nella</a:t>
            </a:r>
            <a:r>
              <a:rPr lang="en-US" sz="1200" dirty="0">
                <a:solidFill>
                  <a:srgbClr val="444444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+mn-lt"/>
                <a:ea typeface="+mn-ea"/>
                <a:cs typeface="+mn-cs"/>
              </a:rPr>
              <a:t>definizione</a:t>
            </a:r>
            <a:r>
              <a:rPr lang="en-US" sz="1200" dirty="0">
                <a:solidFill>
                  <a:srgbClr val="444444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+mn-lt"/>
                <a:ea typeface="+mn-ea"/>
                <a:cs typeface="+mn-cs"/>
              </a:rPr>
              <a:t>generale</a:t>
            </a:r>
            <a:r>
              <a:rPr lang="en-US" sz="1200" dirty="0">
                <a:solidFill>
                  <a:srgbClr val="444444"/>
                </a:solidFill>
                <a:latin typeface="+mn-lt"/>
                <a:ea typeface="+mn-ea"/>
                <a:cs typeface="+mn-cs"/>
              </a:rPr>
              <a:t> di crypto-asset e </a:t>
            </a:r>
            <a:r>
              <a:rPr lang="en-US" sz="1200" dirty="0" err="1">
                <a:solidFill>
                  <a:srgbClr val="444444"/>
                </a:solidFill>
                <a:latin typeface="+mn-lt"/>
                <a:ea typeface="+mn-ea"/>
                <a:cs typeface="+mn-cs"/>
              </a:rPr>
              <a:t>sono</a:t>
            </a:r>
            <a:r>
              <a:rPr lang="en-US" sz="1200" dirty="0">
                <a:solidFill>
                  <a:srgbClr val="444444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+mn-lt"/>
                <a:ea typeface="+mn-ea"/>
                <a:cs typeface="+mn-cs"/>
              </a:rPr>
              <a:t>diversi</a:t>
            </a:r>
            <a:r>
              <a:rPr lang="en-US" sz="1200" dirty="0">
                <a:solidFill>
                  <a:srgbClr val="444444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+mn-lt"/>
                <a:ea typeface="+mn-ea"/>
                <a:cs typeface="+mn-cs"/>
              </a:rPr>
              <a:t>dagli</a:t>
            </a:r>
            <a:r>
              <a:rPr lang="en-US" sz="1200" dirty="0">
                <a:solidFill>
                  <a:srgbClr val="444444"/>
                </a:solidFill>
                <a:latin typeface="+mn-lt"/>
                <a:ea typeface="+mn-ea"/>
                <a:cs typeface="+mn-cs"/>
              </a:rPr>
              <a:t> asset reference token e </a:t>
            </a:r>
            <a:r>
              <a:rPr lang="en-US" sz="1200" dirty="0" err="1">
                <a:solidFill>
                  <a:srgbClr val="444444"/>
                </a:solidFill>
                <a:latin typeface="+mn-lt"/>
                <a:ea typeface="+mn-ea"/>
                <a:cs typeface="+mn-cs"/>
              </a:rPr>
              <a:t>dagli</a:t>
            </a:r>
            <a:r>
              <a:rPr lang="en-US" sz="1200" dirty="0">
                <a:solidFill>
                  <a:srgbClr val="444444"/>
                </a:solidFill>
                <a:latin typeface="+mn-lt"/>
                <a:ea typeface="+mn-ea"/>
                <a:cs typeface="+mn-cs"/>
              </a:rPr>
              <a:t> e-money token.</a:t>
            </a:r>
            <a:endParaRPr lang="it-IT" sz="1200" dirty="0">
              <a:solidFill>
                <a:srgbClr val="44444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990FAE-F21A-D4F2-05FA-3B18713A76A5}"/>
              </a:ext>
            </a:extLst>
          </p:cNvPr>
          <p:cNvSpPr txBox="1"/>
          <p:nvPr/>
        </p:nvSpPr>
        <p:spPr>
          <a:xfrm>
            <a:off x="487338" y="5456903"/>
            <a:ext cx="816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solidFill>
                  <a:srgbClr val="444444"/>
                </a:solidFill>
              </a:rPr>
              <a:t>Alcune regole speciali sono inoltre previste per i c.d. </a:t>
            </a:r>
            <a:r>
              <a:rPr lang="it-IT" sz="1200" b="1" dirty="0">
                <a:solidFill>
                  <a:srgbClr val="444444"/>
                </a:solidFill>
              </a:rPr>
              <a:t>utility token</a:t>
            </a:r>
            <a:r>
              <a:rPr lang="it-IT" sz="1200" dirty="0">
                <a:solidFill>
                  <a:srgbClr val="444444"/>
                </a:solidFill>
              </a:rPr>
              <a:t>, definiti come «</a:t>
            </a:r>
            <a:r>
              <a:rPr lang="en-US" sz="1200" i="1" dirty="0"/>
              <a:t>a type of crypto-asset which is only intended to provide digital access to a good or a service, available on DLT, and is only supplied by the issuer of that token</a:t>
            </a:r>
            <a:r>
              <a:rPr lang="en-US" sz="1200" dirty="0"/>
              <a:t>».</a:t>
            </a:r>
            <a:endParaRPr lang="it-IT" sz="1200" dirty="0"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9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9" y="537053"/>
            <a:ext cx="8395189" cy="736978"/>
          </a:xfrm>
        </p:spPr>
        <p:txBody>
          <a:bodyPr/>
          <a:lstStyle/>
          <a:p>
            <a:r>
              <a:rPr lang="it-IT" i="1" noProof="1"/>
              <a:t>MiCAR – Ambito di applicazione soggettivo</a:t>
            </a:r>
            <a:br>
              <a:rPr lang="it-IT" noProof="1"/>
            </a:br>
            <a:r>
              <a:rPr lang="it-IT" sz="1800" i="1" noProof="1">
                <a:solidFill>
                  <a:schemeClr val="accent4"/>
                </a:solidFill>
              </a:rPr>
              <a:t>Emittenti e crypto-asset service providers</a:t>
            </a:r>
            <a:endParaRPr lang="it-IT" sz="2000" i="1" noProof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2E42DC7-72AD-45D4-BE7A-37A6FB1DE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Chiomenti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4E82717-E780-4015-A34E-ABDE59EAC730}"/>
              </a:ext>
            </a:extLst>
          </p:cNvPr>
          <p:cNvSpPr/>
          <p:nvPr/>
        </p:nvSpPr>
        <p:spPr>
          <a:xfrm>
            <a:off x="468314" y="4085173"/>
            <a:ext cx="1066173" cy="1911526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+mn-lt"/>
              </a:rPr>
              <a:t>Crypto-Asset Service Provider</a:t>
            </a:r>
            <a:r>
              <a:rPr lang="it-IT" sz="1200" dirty="0">
                <a:latin typeface="+mn-lt"/>
              </a:rPr>
              <a:t> (</a:t>
            </a:r>
            <a:r>
              <a:rPr lang="it-IT" sz="1200" b="1" dirty="0">
                <a:latin typeface="+mn-lt"/>
              </a:rPr>
              <a:t>CASP</a:t>
            </a:r>
            <a:r>
              <a:rPr lang="it-IT" sz="1200" dirty="0">
                <a:latin typeface="+mn-lt"/>
              </a:rPr>
              <a:t>)</a:t>
            </a:r>
            <a:endParaRPr lang="it-IT" sz="1200" b="1" dirty="0"/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FF4A6E61-3433-4A36-B86C-34D438D8255D}"/>
              </a:ext>
            </a:extLst>
          </p:cNvPr>
          <p:cNvSpPr txBox="1">
            <a:spLocks/>
          </p:cNvSpPr>
          <p:nvPr/>
        </p:nvSpPr>
        <p:spPr>
          <a:xfrm>
            <a:off x="1661182" y="4085173"/>
            <a:ext cx="6954825" cy="1911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514350" indent="-514350" algn="l" defTabSz="457200" rtl="0" eaLnBrk="1" latinLnBrk="0" hangingPunct="1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sz="2000" kern="1200">
                <a:solidFill>
                  <a:schemeClr val="tx1"/>
                </a:solidFill>
                <a:latin typeface="+mj-lt"/>
                <a:ea typeface="Atlas Grotesk Regular" pitchFamily="50" charset="0"/>
                <a:cs typeface="Atlas Grotesk Regular" pitchFamily="50" charset="0"/>
              </a:defRPr>
            </a:lvl1pPr>
            <a:lvl2pPr marL="530225" indent="-295275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  <a:defRPr sz="18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2pPr>
            <a:lvl3pPr marL="539750" indent="-274638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10000"/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3pPr>
            <a:lvl4pPr marL="938212" indent="-342900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10000"/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4pPr>
            <a:lvl5pPr marL="1165225" indent="-211138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00000"/>
              <a:buFont typeface="Atlas Grotesk Regular" pitchFamily="50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it-IT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 requisiti applicabili ai CASP sono comuni, in linea generale, per tutti i tipi di </a:t>
            </a:r>
            <a:r>
              <a:rPr lang="it-IT" sz="1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crypto</a:t>
            </a:r>
            <a:r>
              <a:rPr lang="it-IT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asset. I principali requisiti sono, in particolare, i seguenti: </a:t>
            </a:r>
          </a:p>
          <a:p>
            <a:pPr marL="400050" indent="-400050">
              <a:spcAft>
                <a:spcPts val="600"/>
              </a:spcAft>
              <a:buFont typeface="+mj-lt"/>
              <a:buAutoNum type="romanUcPeriod"/>
            </a:pPr>
            <a:r>
              <a:rPr lang="it-IT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Sede nell’Unione Europea; </a:t>
            </a:r>
          </a:p>
          <a:p>
            <a:pPr marL="400050" indent="-400050" algn="just">
              <a:spcAft>
                <a:spcPts val="600"/>
              </a:spcAft>
              <a:buFont typeface="+mj-lt"/>
              <a:buAutoNum type="romanUcPeriod"/>
            </a:pPr>
            <a:r>
              <a:rPr lang="it-IT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Specifica autorizzazione (o notifica per soggetti già autorizzati a svolgere servizi analoghi ai sensi di altri Direttive europee del settore finanziario);</a:t>
            </a:r>
          </a:p>
          <a:p>
            <a:pPr marL="400050" indent="-400050">
              <a:spcAft>
                <a:spcPts val="600"/>
              </a:spcAft>
              <a:buFont typeface="+mj-lt"/>
              <a:buAutoNum type="romanUcPeriod"/>
            </a:pPr>
            <a:r>
              <a:rPr lang="it-IT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Requisiti organizzativi e prudenziali; </a:t>
            </a:r>
          </a:p>
          <a:p>
            <a:pPr marL="400050" indent="-400050">
              <a:spcAft>
                <a:spcPts val="600"/>
              </a:spcAft>
              <a:buFont typeface="+mj-lt"/>
              <a:buAutoNum type="romanUcPeriod"/>
            </a:pPr>
            <a:r>
              <a:rPr lang="it-IT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Rispetto di regole di condotta «MiFID-like»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556F6A0A-5E17-4B20-A14C-6E705162F2F3}"/>
              </a:ext>
            </a:extLst>
          </p:cNvPr>
          <p:cNvSpPr/>
          <p:nvPr/>
        </p:nvSpPr>
        <p:spPr>
          <a:xfrm>
            <a:off x="468313" y="2492182"/>
            <a:ext cx="1066173" cy="1450948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Emittenti</a:t>
            </a:r>
            <a:r>
              <a:rPr lang="en-US" sz="1200" b="1" dirty="0"/>
              <a:t> di Crypto-Assets</a:t>
            </a:r>
            <a:endParaRPr lang="it-IT" sz="1200" b="1" dirty="0"/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01292640-FD91-464D-9213-E9C4859C4476}"/>
              </a:ext>
            </a:extLst>
          </p:cNvPr>
          <p:cNvSpPr txBox="1">
            <a:spLocks/>
          </p:cNvSpPr>
          <p:nvPr/>
        </p:nvSpPr>
        <p:spPr>
          <a:xfrm>
            <a:off x="1675931" y="2492182"/>
            <a:ext cx="6925328" cy="1450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marL="514350" indent="-514350" algn="l" defTabSz="457200" rtl="0" eaLnBrk="1" latinLnBrk="0" hangingPunct="1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sz="2000" kern="1200">
                <a:solidFill>
                  <a:schemeClr val="tx1"/>
                </a:solidFill>
                <a:latin typeface="+mj-lt"/>
                <a:ea typeface="Atlas Grotesk Regular" pitchFamily="50" charset="0"/>
                <a:cs typeface="Atlas Grotesk Regular" pitchFamily="50" charset="0"/>
              </a:defRPr>
            </a:lvl1pPr>
            <a:lvl2pPr marL="530225" indent="-295275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  <a:defRPr sz="18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2pPr>
            <a:lvl3pPr marL="539750" indent="-274638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10000"/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3pPr>
            <a:lvl4pPr marL="938212" indent="-342900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10000"/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4pPr>
            <a:lvl5pPr marL="1165225" indent="-211138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00000"/>
              <a:buFont typeface="Atlas Grotesk Regular" pitchFamily="50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it-IT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Regime differenziato a seconda della categoria di </a:t>
            </a:r>
            <a:r>
              <a:rPr lang="it-IT" sz="1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crypto</a:t>
            </a:r>
            <a:r>
              <a:rPr lang="it-IT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-asset emesso:</a:t>
            </a:r>
          </a:p>
          <a:p>
            <a:pPr marL="285750" indent="-285750" algn="just">
              <a:buFontTx/>
              <a:buChar char="-"/>
              <a:defRPr/>
            </a:pPr>
            <a:r>
              <a:rPr lang="it-IT" sz="12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Crypto</a:t>
            </a:r>
            <a:r>
              <a:rPr lang="it-IT" sz="1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asset diversi da e-money e asset </a:t>
            </a:r>
            <a:r>
              <a:rPr lang="it-IT" sz="12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reference</a:t>
            </a:r>
            <a:r>
              <a:rPr lang="it-IT" sz="1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token: </a:t>
            </a:r>
            <a:r>
              <a:rPr lang="it-IT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regime ispirato a quello previsto nel Regolamento Prospetto;</a:t>
            </a:r>
          </a:p>
          <a:p>
            <a:pPr marL="285750" indent="-285750" algn="just">
              <a:buFontTx/>
              <a:buChar char="-"/>
              <a:defRPr/>
            </a:pPr>
            <a:r>
              <a:rPr lang="it-IT" sz="1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E-money token: </a:t>
            </a:r>
            <a:r>
              <a:rPr lang="it-IT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regime sostanzialmente analogo a quello previsto per l’emissione di moneta elettronica;</a:t>
            </a:r>
          </a:p>
          <a:p>
            <a:pPr marL="285750" indent="-285750" algn="just">
              <a:buFontTx/>
              <a:buChar char="-"/>
              <a:defRPr/>
            </a:pPr>
            <a:r>
              <a:rPr lang="it-IT" sz="1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Asset </a:t>
            </a:r>
            <a:r>
              <a:rPr lang="it-IT" sz="12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reference</a:t>
            </a:r>
            <a:r>
              <a:rPr lang="it-IT" sz="1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token: </a:t>
            </a:r>
            <a:r>
              <a:rPr lang="it-IT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regime autorizzativo </a:t>
            </a:r>
            <a:r>
              <a:rPr lang="it-IT" sz="12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ad hoc </a:t>
            </a:r>
            <a:r>
              <a:rPr lang="it-IT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 disciplina speciale con </a:t>
            </a:r>
            <a:r>
              <a:rPr lang="it-IT" sz="1200" i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safeguards</a:t>
            </a:r>
            <a:r>
              <a:rPr lang="it-IT" sz="12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it-IT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volte ad evitare che questo tipo di token possa costituire una minaccia per l’attuazione della politica monetaria dell’Unione.</a:t>
            </a:r>
            <a:endParaRPr lang="it-IT" sz="1400" b="1" dirty="0"/>
          </a:p>
          <a:p>
            <a:pPr marL="0" indent="0" algn="just">
              <a:buNone/>
              <a:defRPr/>
            </a:pPr>
            <a:endParaRPr lang="it-IT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C46F7FC-C2BB-B195-3CDC-BAE9E3AB9479}"/>
              </a:ext>
            </a:extLst>
          </p:cNvPr>
          <p:cNvSpPr txBox="1"/>
          <p:nvPr/>
        </p:nvSpPr>
        <p:spPr>
          <a:xfrm>
            <a:off x="433602" y="1599742"/>
            <a:ext cx="8276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MiCAR</a:t>
            </a:r>
            <a:r>
              <a:rPr lang="it-IT" sz="12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regola, in modo differenziato, l’attività degli emittenti di </a:t>
            </a:r>
            <a:r>
              <a:rPr lang="it-IT" sz="12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crypto</a:t>
            </a:r>
            <a:r>
              <a:rPr lang="it-IT" sz="12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-assets e dei soggetti che svolgono i c.d. «</a:t>
            </a:r>
            <a:r>
              <a:rPr lang="it-IT" sz="12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crypto</a:t>
            </a:r>
            <a:r>
              <a:rPr lang="it-IT" sz="12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-asset services», ovvero servizi, in termini generali, assimilabili ai servizi di investimento e servizi accessori MiFID, svolti in relazione a </a:t>
            </a:r>
            <a:r>
              <a:rPr lang="it-IT" sz="12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cry</a:t>
            </a:r>
            <a:r>
              <a:rPr lang="it-IT" sz="1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pto</a:t>
            </a:r>
            <a:r>
              <a:rPr lang="it-IT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-asset (e.g. consulenza, RTO, gestione di una piattaforma di negoziazione, etc.)</a:t>
            </a:r>
            <a:endParaRPr lang="it-IT" sz="12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3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5" grpId="0" animBg="1"/>
      <p:bldP spid="26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3B5F41-828E-41B3-8359-AB9CE33E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noProof="1"/>
              <a:t>MiCAR – Ambito di applicazione</a:t>
            </a:r>
            <a:br>
              <a:rPr lang="it-IT" noProof="1"/>
            </a:br>
            <a:r>
              <a:rPr lang="it-IT" sz="2000" i="1" noProof="1">
                <a:solidFill>
                  <a:schemeClr val="accent4"/>
                </a:solidFill>
              </a:rPr>
              <a:t>Esclusioni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DE17DB-2134-47C1-8275-FADA5513C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Chiomenti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CB9E41-9709-4C10-900F-51D2BB64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038E2E9-6B87-E8DC-C600-AAC6AA223E1F}"/>
              </a:ext>
            </a:extLst>
          </p:cNvPr>
          <p:cNvSpPr txBox="1"/>
          <p:nvPr/>
        </p:nvSpPr>
        <p:spPr>
          <a:xfrm>
            <a:off x="457200" y="1346692"/>
            <a:ext cx="836725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444444"/>
                </a:solidFill>
              </a:rPr>
              <a:t>Dall’ambito di applicazione di </a:t>
            </a:r>
            <a:r>
              <a:rPr lang="it-IT" sz="1200" dirty="0" err="1">
                <a:solidFill>
                  <a:srgbClr val="444444"/>
                </a:solidFill>
              </a:rPr>
              <a:t>MiCAR</a:t>
            </a:r>
            <a:r>
              <a:rPr lang="it-IT" sz="1200" dirty="0">
                <a:solidFill>
                  <a:srgbClr val="444444"/>
                </a:solidFill>
              </a:rPr>
              <a:t>, sono espressamente esclusi: </a:t>
            </a:r>
          </a:p>
          <a:p>
            <a:endParaRPr lang="it-IT" sz="1200" dirty="0">
              <a:solidFill>
                <a:srgbClr val="4444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i="0" dirty="0">
                <a:solidFill>
                  <a:srgbClr val="444444"/>
                </a:solidFill>
                <a:effectLst/>
              </a:rPr>
              <a:t>Asset </a:t>
            </a:r>
            <a:r>
              <a:rPr lang="it-IT" sz="1200" b="1" dirty="0">
                <a:solidFill>
                  <a:srgbClr val="444444"/>
                </a:solidFill>
              </a:rPr>
              <a:t>già regolati da altre fonti normative UE, </a:t>
            </a:r>
            <a:r>
              <a:rPr lang="it-IT" sz="1200" dirty="0">
                <a:solidFill>
                  <a:srgbClr val="444444"/>
                </a:solidFill>
              </a:rPr>
              <a:t>ovvero</a:t>
            </a:r>
            <a:r>
              <a:rPr lang="it-IT" sz="1200" i="1" dirty="0">
                <a:solidFill>
                  <a:srgbClr val="444444"/>
                </a:solidFill>
              </a:rPr>
              <a:t> </a:t>
            </a:r>
            <a:r>
              <a:rPr lang="it-IT" sz="1200" b="0" i="0" dirty="0">
                <a:solidFill>
                  <a:srgbClr val="444444"/>
                </a:solidFill>
                <a:effectLst/>
              </a:rPr>
              <a:t>cripto-attività che rientrano nella definizione di: </a:t>
            </a:r>
          </a:p>
          <a:p>
            <a:pPr marL="625475" indent="-360363">
              <a:buAutoNum type="alphaLcParenBoth"/>
            </a:pPr>
            <a:r>
              <a:rPr lang="it-IT" sz="1200" b="0" i="0" dirty="0">
                <a:solidFill>
                  <a:srgbClr val="444444"/>
                </a:solidFill>
                <a:effectLst/>
              </a:rPr>
              <a:t>strumenti finanziari; </a:t>
            </a:r>
          </a:p>
          <a:p>
            <a:pPr marL="625475" indent="-360363">
              <a:buAutoNum type="alphaLcParenBoth"/>
            </a:pPr>
            <a:r>
              <a:rPr lang="it-IT" sz="1200" b="0" i="0" dirty="0">
                <a:solidFill>
                  <a:srgbClr val="444444"/>
                </a:solidFill>
                <a:effectLst/>
              </a:rPr>
              <a:t>depositi; </a:t>
            </a:r>
          </a:p>
          <a:p>
            <a:pPr marL="625475" indent="-360363">
              <a:buAutoNum type="alphaLcParenBoth"/>
            </a:pPr>
            <a:r>
              <a:rPr lang="it-IT" sz="1200" b="0" i="0" dirty="0">
                <a:solidFill>
                  <a:srgbClr val="444444"/>
                </a:solidFill>
                <a:effectLst/>
              </a:rPr>
              <a:t>depositi strutturati;  </a:t>
            </a:r>
          </a:p>
          <a:p>
            <a:pPr marL="625475" indent="-360363">
              <a:buAutoNum type="alphaLcParenBoth"/>
            </a:pPr>
            <a:r>
              <a:rPr lang="it-IT" sz="1200" b="0" i="0" dirty="0">
                <a:solidFill>
                  <a:srgbClr val="444444"/>
                </a:solidFill>
                <a:effectLst/>
              </a:rPr>
              <a:t>posizioni verso una cartolarizzazione; </a:t>
            </a:r>
          </a:p>
          <a:p>
            <a:pPr marL="625475" indent="-360363">
              <a:buAutoNum type="alphaLcParenBoth"/>
            </a:pPr>
            <a:r>
              <a:rPr lang="it-IT" sz="1200" dirty="0">
                <a:solidFill>
                  <a:srgbClr val="444444"/>
                </a:solidFill>
              </a:rPr>
              <a:t>prodotti assicurativi;</a:t>
            </a:r>
            <a:endParaRPr lang="it-IT" sz="1200" b="0" i="0" dirty="0">
              <a:solidFill>
                <a:srgbClr val="444444"/>
              </a:solidFill>
              <a:effectLst/>
            </a:endParaRPr>
          </a:p>
          <a:p>
            <a:pPr marL="625475" indent="-360363">
              <a:buAutoNum type="alphaLcParenBoth"/>
            </a:pPr>
            <a:r>
              <a:rPr lang="it-IT" sz="1200" dirty="0">
                <a:solidFill>
                  <a:srgbClr val="444444"/>
                </a:solidFill>
              </a:rPr>
              <a:t>prodotti pensionistici.</a:t>
            </a:r>
            <a:endParaRPr lang="it-IT" sz="1200" b="0" i="0" dirty="0">
              <a:solidFill>
                <a:srgbClr val="444444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4444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i="0" dirty="0">
                <a:solidFill>
                  <a:srgbClr val="444444"/>
                </a:solidFill>
                <a:effectLst/>
              </a:rPr>
              <a:t>Non </a:t>
            </a:r>
            <a:r>
              <a:rPr lang="it-IT" sz="1200" b="1" i="0" dirty="0" err="1">
                <a:solidFill>
                  <a:srgbClr val="444444"/>
                </a:solidFill>
                <a:effectLst/>
              </a:rPr>
              <a:t>fungible</a:t>
            </a:r>
            <a:r>
              <a:rPr lang="it-IT" sz="1200" b="1" i="0" dirty="0">
                <a:solidFill>
                  <a:srgbClr val="444444"/>
                </a:solidFill>
                <a:effectLst/>
              </a:rPr>
              <a:t> token – </a:t>
            </a:r>
            <a:r>
              <a:rPr lang="it-IT" sz="1200" i="0" dirty="0">
                <a:solidFill>
                  <a:srgbClr val="444444"/>
                </a:solidFill>
                <a:effectLst/>
              </a:rPr>
              <a:t>ovvero token caratterizzati da unicità e non fungibilità, «</a:t>
            </a:r>
            <a:r>
              <a:rPr lang="en-US" sz="1200" dirty="0"/>
              <a:t>whose value is attributable to each crypto asset’s unique characteristics and the utility it gives to the token holder».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i</a:t>
            </a:r>
            <a:r>
              <a:rPr lang="en-US" sz="1200" dirty="0"/>
              <a:t> “crypto-asset services” </a:t>
            </a:r>
            <a:r>
              <a:rPr lang="en-US" sz="1200" dirty="0" err="1"/>
              <a:t>prestati</a:t>
            </a:r>
            <a:r>
              <a:rPr lang="en-US" sz="1200" dirty="0"/>
              <a:t> in </a:t>
            </a:r>
            <a:r>
              <a:rPr lang="en-US" sz="1200" dirty="0" err="1"/>
              <a:t>maniera</a:t>
            </a:r>
            <a:r>
              <a:rPr lang="en-US" sz="1200" dirty="0"/>
              <a:t> </a:t>
            </a:r>
            <a:r>
              <a:rPr lang="en-US" sz="1200" dirty="0" err="1"/>
              <a:t>completamente</a:t>
            </a:r>
            <a:r>
              <a:rPr lang="en-US" sz="1200" dirty="0"/>
              <a:t> </a:t>
            </a:r>
            <a:r>
              <a:rPr lang="en-US" sz="1200" b="1" dirty="0" err="1"/>
              <a:t>decentralizzata</a:t>
            </a:r>
            <a:r>
              <a:rPr lang="en-US" sz="1200" dirty="0"/>
              <a:t>, senza un </a:t>
            </a:r>
            <a:r>
              <a:rPr lang="en-US" sz="1200" dirty="0" err="1"/>
              <a:t>intermediario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pPr algn="just"/>
            <a:r>
              <a:rPr lang="en-US" sz="1200" dirty="0" err="1"/>
              <a:t>Inoltre</a:t>
            </a:r>
            <a:r>
              <a:rPr lang="en-US" sz="1200" dirty="0"/>
              <a:t>, “</a:t>
            </a:r>
            <a:r>
              <a:rPr lang="en-US" sz="1200" i="1" dirty="0"/>
              <a:t>Where crypto-assets have </a:t>
            </a:r>
            <a:r>
              <a:rPr lang="en-US" sz="1200" b="1" i="1" dirty="0"/>
              <a:t>no identifiable issuer</a:t>
            </a:r>
            <a:r>
              <a:rPr lang="en-US" sz="1200" i="1" dirty="0"/>
              <a:t>, they do not fall within Title II, III or IV of the Regulation</a:t>
            </a:r>
            <a:r>
              <a:rPr lang="en-US" sz="1200" dirty="0"/>
              <a:t>”, </a:t>
            </a:r>
            <a:r>
              <a:rPr lang="en-US" sz="1200" dirty="0" err="1"/>
              <a:t>ovvero</a:t>
            </a:r>
            <a:r>
              <a:rPr lang="en-US" sz="1200" dirty="0"/>
              <a:t> non </a:t>
            </a:r>
            <a:r>
              <a:rPr lang="en-US" sz="1200" dirty="0" err="1"/>
              <a:t>trovano</a:t>
            </a:r>
            <a:r>
              <a:rPr lang="en-US" sz="1200" dirty="0"/>
              <a:t> </a:t>
            </a:r>
            <a:r>
              <a:rPr lang="en-US" sz="1200" dirty="0" err="1"/>
              <a:t>applicazione</a:t>
            </a:r>
            <a:r>
              <a:rPr lang="en-US" sz="1200" dirty="0"/>
              <a:t> le </a:t>
            </a:r>
            <a:r>
              <a:rPr lang="en-US" sz="1200" dirty="0" err="1"/>
              <a:t>regole</a:t>
            </a:r>
            <a:r>
              <a:rPr lang="en-US" sz="1200" dirty="0"/>
              <a:t> </a:t>
            </a:r>
            <a:r>
              <a:rPr lang="en-US" sz="1200" dirty="0" err="1"/>
              <a:t>sull’offerta</a:t>
            </a:r>
            <a:r>
              <a:rPr lang="en-US" sz="1200" dirty="0"/>
              <a:t> al </a:t>
            </a:r>
            <a:r>
              <a:rPr lang="en-US" sz="1200" dirty="0" err="1"/>
              <a:t>pubblico</a:t>
            </a:r>
            <a:r>
              <a:rPr lang="en-US" sz="1200" dirty="0"/>
              <a:t> di asset referenced token, e-money token e crypto-asset </a:t>
            </a:r>
            <a:r>
              <a:rPr lang="en-US" sz="1200" dirty="0" err="1"/>
              <a:t>diversi</a:t>
            </a:r>
            <a:r>
              <a:rPr lang="en-US" sz="1200" dirty="0"/>
              <a:t> da </a:t>
            </a:r>
            <a:r>
              <a:rPr lang="en-US" sz="1200" dirty="0" err="1"/>
              <a:t>quelli</a:t>
            </a:r>
            <a:r>
              <a:rPr lang="en-US" sz="1200" dirty="0"/>
              <a:t> </a:t>
            </a:r>
            <a:r>
              <a:rPr lang="en-US" sz="1200" dirty="0" err="1"/>
              <a:t>appartenenti</a:t>
            </a:r>
            <a:r>
              <a:rPr lang="en-US" sz="1200" dirty="0"/>
              <a:t> a </a:t>
            </a:r>
            <a:r>
              <a:rPr lang="en-US" sz="1200" dirty="0" err="1"/>
              <a:t>tali</a:t>
            </a:r>
            <a:r>
              <a:rPr lang="en-US" sz="1200" dirty="0"/>
              <a:t> </a:t>
            </a:r>
            <a:r>
              <a:rPr lang="en-US" sz="1200" dirty="0" err="1"/>
              <a:t>categorie</a:t>
            </a:r>
            <a:r>
              <a:rPr lang="en-US" sz="1200" dirty="0"/>
              <a:t>. I CASP </a:t>
            </a:r>
            <a:r>
              <a:rPr lang="en-US" sz="1200" dirty="0" err="1"/>
              <a:t>che</a:t>
            </a:r>
            <a:r>
              <a:rPr lang="en-US" sz="1200" dirty="0"/>
              <a:t> </a:t>
            </a:r>
            <a:r>
              <a:rPr lang="en-US" sz="1200" dirty="0" err="1"/>
              <a:t>prestano</a:t>
            </a:r>
            <a:r>
              <a:rPr lang="en-US" sz="1200" dirty="0"/>
              <a:t> </a:t>
            </a:r>
            <a:r>
              <a:rPr lang="en-US" sz="1200" dirty="0" err="1"/>
              <a:t>servizi</a:t>
            </a:r>
            <a:r>
              <a:rPr lang="en-US" sz="1200" dirty="0"/>
              <a:t> in </a:t>
            </a:r>
            <a:r>
              <a:rPr lang="en-US" sz="1200" dirty="0" err="1"/>
              <a:t>relazione</a:t>
            </a:r>
            <a:r>
              <a:rPr lang="en-US" sz="1200" dirty="0"/>
              <a:t> a </a:t>
            </a:r>
            <a:r>
              <a:rPr lang="en-US" sz="1200" dirty="0" err="1"/>
              <a:t>tali</a:t>
            </a:r>
            <a:r>
              <a:rPr lang="en-US" sz="1200" dirty="0"/>
              <a:t> crypto-asset </a:t>
            </a:r>
            <a:r>
              <a:rPr lang="en-US" sz="1200" dirty="0" err="1"/>
              <a:t>rimangono</a:t>
            </a:r>
            <a:r>
              <a:rPr lang="en-US" sz="1200" dirty="0"/>
              <a:t>, </a:t>
            </a:r>
            <a:r>
              <a:rPr lang="en-US" sz="1200" dirty="0" err="1"/>
              <a:t>invece</a:t>
            </a:r>
            <a:r>
              <a:rPr lang="en-US" sz="1200" dirty="0"/>
              <a:t>, </a:t>
            </a:r>
            <a:r>
              <a:rPr lang="en-US" sz="1200" dirty="0" err="1"/>
              <a:t>integralmente</a:t>
            </a:r>
            <a:r>
              <a:rPr lang="en-US" sz="1200" dirty="0"/>
              <a:t> </a:t>
            </a:r>
            <a:r>
              <a:rPr lang="en-US" sz="1200" dirty="0" err="1"/>
              <a:t>soggetti</a:t>
            </a:r>
            <a:r>
              <a:rPr lang="en-US" sz="1200" dirty="0"/>
              <a:t> a </a:t>
            </a:r>
            <a:r>
              <a:rPr lang="en-US" sz="1200" dirty="0" err="1"/>
              <a:t>MiCAR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pPr algn="just"/>
            <a:r>
              <a:rPr lang="en-US" sz="1200" dirty="0" err="1"/>
              <a:t>Esenzioni</a:t>
            </a:r>
            <a:r>
              <a:rPr lang="en-US" sz="1200" dirty="0"/>
              <a:t> </a:t>
            </a:r>
            <a:r>
              <a:rPr lang="en-US" sz="1200" dirty="0" err="1"/>
              <a:t>dalle</a:t>
            </a:r>
            <a:r>
              <a:rPr lang="en-US" sz="1200" dirty="0"/>
              <a:t> </a:t>
            </a:r>
            <a:r>
              <a:rPr lang="en-US" sz="1200" dirty="0" err="1"/>
              <a:t>regole</a:t>
            </a:r>
            <a:r>
              <a:rPr lang="en-US" sz="1200" dirty="0"/>
              <a:t> in </a:t>
            </a:r>
            <a:r>
              <a:rPr lang="en-US" sz="1200" dirty="0" err="1"/>
              <a:t>materia</a:t>
            </a:r>
            <a:r>
              <a:rPr lang="en-US" sz="1200" dirty="0"/>
              <a:t> di </a:t>
            </a:r>
            <a:r>
              <a:rPr lang="en-US" sz="1200" dirty="0" err="1"/>
              <a:t>offerta</a:t>
            </a:r>
            <a:r>
              <a:rPr lang="en-US" sz="1200" dirty="0"/>
              <a:t> al </a:t>
            </a:r>
            <a:r>
              <a:rPr lang="en-US" sz="1200" dirty="0" err="1"/>
              <a:t>pubblico</a:t>
            </a:r>
            <a:r>
              <a:rPr lang="en-US" sz="1200" dirty="0"/>
              <a:t> di crypto-asset </a:t>
            </a:r>
            <a:r>
              <a:rPr lang="en-US" sz="1200" dirty="0" err="1"/>
              <a:t>diversi</a:t>
            </a:r>
            <a:r>
              <a:rPr lang="en-US" sz="1200" dirty="0"/>
              <a:t> </a:t>
            </a:r>
            <a:r>
              <a:rPr lang="en-US" sz="1200" dirty="0" err="1"/>
              <a:t>dagli</a:t>
            </a:r>
            <a:r>
              <a:rPr lang="en-US" sz="1200" dirty="0"/>
              <a:t> </a:t>
            </a:r>
            <a:r>
              <a:rPr lang="en-US" sz="1200" i="1" dirty="0"/>
              <a:t>e-money token </a:t>
            </a:r>
            <a:r>
              <a:rPr lang="en-US" sz="1200" dirty="0"/>
              <a:t>e </a:t>
            </a:r>
            <a:r>
              <a:rPr lang="en-US" sz="1200" dirty="0" err="1"/>
              <a:t>dagli</a:t>
            </a:r>
            <a:r>
              <a:rPr lang="en-US" sz="1200" dirty="0"/>
              <a:t> </a:t>
            </a:r>
            <a:r>
              <a:rPr lang="en-US" sz="1200" i="1" dirty="0"/>
              <a:t>asset reference token</a:t>
            </a:r>
            <a:r>
              <a:rPr lang="en-US" sz="1200" dirty="0"/>
              <a:t> </a:t>
            </a:r>
            <a:r>
              <a:rPr lang="en-US" sz="1200" dirty="0" err="1"/>
              <a:t>sono</a:t>
            </a:r>
            <a:r>
              <a:rPr lang="en-US" sz="1200" dirty="0"/>
              <a:t> </a:t>
            </a:r>
            <a:r>
              <a:rPr lang="en-US" sz="1200" dirty="0" err="1"/>
              <a:t>inoltre</a:t>
            </a:r>
            <a:r>
              <a:rPr lang="en-US" sz="1200" dirty="0"/>
              <a:t> </a:t>
            </a:r>
            <a:r>
              <a:rPr lang="en-US" sz="1200" dirty="0" err="1"/>
              <a:t>previste</a:t>
            </a:r>
            <a:r>
              <a:rPr lang="en-US" sz="1200" dirty="0"/>
              <a:t> – </a:t>
            </a:r>
            <a:r>
              <a:rPr lang="en-US" sz="1200" dirty="0" err="1"/>
              <a:t>oltre</a:t>
            </a:r>
            <a:r>
              <a:rPr lang="en-US" sz="1200" dirty="0"/>
              <a:t> </a:t>
            </a:r>
            <a:r>
              <a:rPr lang="en-US" sz="1200" dirty="0" err="1"/>
              <a:t>che</a:t>
            </a:r>
            <a:r>
              <a:rPr lang="en-US" sz="1200" dirty="0"/>
              <a:t> per le </a:t>
            </a:r>
            <a:r>
              <a:rPr lang="en-US" sz="1200" dirty="0" err="1"/>
              <a:t>ipotesi</a:t>
            </a:r>
            <a:r>
              <a:rPr lang="en-US" sz="1200" dirty="0"/>
              <a:t> </a:t>
            </a:r>
            <a:r>
              <a:rPr lang="en-US" sz="1200" dirty="0" err="1"/>
              <a:t>tradizionali</a:t>
            </a:r>
            <a:r>
              <a:rPr lang="en-US" sz="1200" dirty="0"/>
              <a:t> di </a:t>
            </a:r>
            <a:r>
              <a:rPr lang="en-US" sz="1200" dirty="0" err="1"/>
              <a:t>esenzione</a:t>
            </a:r>
            <a:r>
              <a:rPr lang="en-US" sz="1200" dirty="0"/>
              <a:t> </a:t>
            </a:r>
            <a:r>
              <a:rPr lang="en-US" sz="1200" dirty="0" err="1"/>
              <a:t>dall’obbligo</a:t>
            </a:r>
            <a:r>
              <a:rPr lang="en-US" sz="1200" dirty="0"/>
              <a:t> di </a:t>
            </a:r>
            <a:r>
              <a:rPr lang="en-US" sz="1200" dirty="0" err="1"/>
              <a:t>pubblicare</a:t>
            </a:r>
            <a:r>
              <a:rPr lang="en-US" sz="1200" dirty="0"/>
              <a:t> un </a:t>
            </a:r>
            <a:r>
              <a:rPr lang="en-US" sz="1200" dirty="0" err="1"/>
              <a:t>prospetto</a:t>
            </a:r>
            <a:r>
              <a:rPr lang="en-US" sz="1200" dirty="0"/>
              <a:t> – </a:t>
            </a:r>
            <a:r>
              <a:rPr lang="en-US" sz="1200" dirty="0" err="1"/>
              <a:t>anche</a:t>
            </a:r>
            <a:r>
              <a:rPr lang="en-US" sz="1200" dirty="0"/>
              <a:t> per (</a:t>
            </a:r>
            <a:r>
              <a:rPr lang="en-US" sz="1200" dirty="0" err="1"/>
              <a:t>i</a:t>
            </a:r>
            <a:r>
              <a:rPr lang="en-US" sz="1200" dirty="0"/>
              <a:t>) crypto-assets </a:t>
            </a:r>
            <a:r>
              <a:rPr lang="en-US" sz="1200" dirty="0" err="1"/>
              <a:t>offerti</a:t>
            </a:r>
            <a:r>
              <a:rPr lang="en-US" sz="1200" dirty="0"/>
              <a:t> come reward per </a:t>
            </a:r>
            <a:r>
              <a:rPr lang="en-US" sz="1200" dirty="0" err="1"/>
              <a:t>l’attività</a:t>
            </a:r>
            <a:r>
              <a:rPr lang="en-US" sz="1200" dirty="0"/>
              <a:t> di mining e (ii) utility token </a:t>
            </a:r>
            <a:r>
              <a:rPr lang="en-US" sz="1200" dirty="0" err="1"/>
              <a:t>che</a:t>
            </a:r>
            <a:r>
              <a:rPr lang="en-US" sz="1200" dirty="0"/>
              <a:t> </a:t>
            </a:r>
            <a:r>
              <a:rPr lang="en-US" sz="1200" dirty="0" err="1"/>
              <a:t>rappresentano</a:t>
            </a:r>
            <a:r>
              <a:rPr lang="en-US" sz="1200" dirty="0"/>
              <a:t> </a:t>
            </a:r>
            <a:r>
              <a:rPr lang="en-US" sz="1200" dirty="0" err="1"/>
              <a:t>beni</a:t>
            </a:r>
            <a:r>
              <a:rPr lang="en-US" sz="1200" dirty="0"/>
              <a:t> o </a:t>
            </a:r>
            <a:r>
              <a:rPr lang="en-US" sz="1200" dirty="0" err="1"/>
              <a:t>servizi</a:t>
            </a:r>
            <a:r>
              <a:rPr lang="en-US" sz="1200" dirty="0"/>
              <a:t> </a:t>
            </a:r>
            <a:r>
              <a:rPr lang="en-US" sz="1200" dirty="0" err="1"/>
              <a:t>esistenti</a:t>
            </a:r>
            <a:r>
              <a:rPr lang="en-US" sz="1200" dirty="0"/>
              <a:t> e </a:t>
            </a:r>
            <a:r>
              <a:rPr lang="en-US" sz="1200" dirty="0" err="1"/>
              <a:t>danno</a:t>
            </a:r>
            <a:r>
              <a:rPr lang="en-US" sz="1200" dirty="0"/>
              <a:t> </a:t>
            </a:r>
            <a:r>
              <a:rPr lang="en-US" sz="1200" dirty="0" err="1"/>
              <a:t>diritto</a:t>
            </a:r>
            <a:r>
              <a:rPr lang="en-US" sz="1200" dirty="0"/>
              <a:t> al </a:t>
            </a:r>
            <a:r>
              <a:rPr lang="en-US" sz="1200" dirty="0" err="1"/>
              <a:t>portatore</a:t>
            </a:r>
            <a:r>
              <a:rPr lang="en-US" sz="1200" dirty="0"/>
              <a:t> di </a:t>
            </a:r>
            <a:r>
              <a:rPr lang="en-US" sz="1200" dirty="0" err="1"/>
              <a:t>ricevere</a:t>
            </a:r>
            <a:r>
              <a:rPr lang="en-US" sz="1200" dirty="0"/>
              <a:t> </a:t>
            </a:r>
            <a:r>
              <a:rPr lang="en-US" sz="1200" dirty="0" err="1"/>
              <a:t>tali</a:t>
            </a:r>
            <a:r>
              <a:rPr lang="en-US" sz="1200" dirty="0"/>
              <a:t> </a:t>
            </a:r>
            <a:r>
              <a:rPr lang="en-US" sz="1200" dirty="0" err="1"/>
              <a:t>beni</a:t>
            </a:r>
            <a:r>
              <a:rPr lang="en-US" sz="1200" dirty="0"/>
              <a:t> o </a:t>
            </a:r>
            <a:r>
              <a:rPr lang="en-US" sz="1200" dirty="0" err="1"/>
              <a:t>servizi</a:t>
            </a:r>
            <a:r>
              <a:rPr lang="en-US" sz="1200" dirty="0"/>
              <a:t> (con </a:t>
            </a:r>
            <a:r>
              <a:rPr lang="en-US" sz="1200" dirty="0" err="1"/>
              <a:t>l’esclusione</a:t>
            </a:r>
            <a:r>
              <a:rPr lang="en-US" sz="1200" dirty="0"/>
              <a:t> di crypto-assets representing stored goods which are not meant to be collected by the purchaser following the purchase”).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4444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44949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3B5F41-828E-41B3-8359-AB9CE33E1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4305"/>
            <a:ext cx="8570784" cy="736978"/>
          </a:xfrm>
        </p:spPr>
        <p:txBody>
          <a:bodyPr/>
          <a:lstStyle/>
          <a:p>
            <a:r>
              <a:rPr lang="it-IT" i="1" noProof="1"/>
              <a:t>MiCAR – Status update</a:t>
            </a:r>
            <a:br>
              <a:rPr lang="it-IT" noProof="1"/>
            </a:br>
            <a:r>
              <a:rPr lang="it-IT" sz="2000" i="1" noProof="1">
                <a:solidFill>
                  <a:schemeClr val="accent4"/>
                </a:solidFill>
              </a:rPr>
              <a:t>Dalla prosposta della EC al testo finale pubblicato lo scorso 5 ottobre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DE17DB-2134-47C1-8275-FADA5513C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Chiomenti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CB9E41-9709-4C10-900F-51D2BB64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50F0B2D-0AD2-48CF-97BF-88094C491313}"/>
              </a:ext>
            </a:extLst>
          </p:cNvPr>
          <p:cNvSpPr txBox="1"/>
          <p:nvPr/>
        </p:nvSpPr>
        <p:spPr>
          <a:xfrm>
            <a:off x="2151321" y="1488857"/>
            <a:ext cx="1480730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000" dirty="0">
                <a:solidFill>
                  <a:srgbClr val="444444"/>
                </a:solidFill>
              </a:rPr>
              <a:t>Pubblicazione di una nuova versione del </a:t>
            </a:r>
            <a:r>
              <a:rPr lang="it-IT" sz="1000" dirty="0" err="1">
                <a:solidFill>
                  <a:srgbClr val="444444"/>
                </a:solidFill>
              </a:rPr>
              <a:t>MiCAR</a:t>
            </a:r>
            <a:r>
              <a:rPr lang="it-IT" sz="1000" dirty="0">
                <a:solidFill>
                  <a:srgbClr val="444444"/>
                </a:solidFill>
              </a:rPr>
              <a:t>, con le proposte di modifica del Consiglio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4538F96-A01C-4E31-A16F-6558BD03E90B}"/>
              </a:ext>
            </a:extLst>
          </p:cNvPr>
          <p:cNvSpPr txBox="1"/>
          <p:nvPr/>
        </p:nvSpPr>
        <p:spPr>
          <a:xfrm>
            <a:off x="380339" y="3393810"/>
            <a:ext cx="1662464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000" dirty="0">
                <a:cs typeface="Times New Roman" panose="02020603050405020304" pitchFamily="18" charset="0"/>
              </a:rPr>
              <a:t>Pubblicazione della proposta di </a:t>
            </a:r>
            <a:r>
              <a:rPr lang="it-IT" sz="1000" dirty="0" err="1">
                <a:cs typeface="Times New Roman" panose="02020603050405020304" pitchFamily="18" charset="0"/>
              </a:rPr>
              <a:t>MiCAR</a:t>
            </a:r>
            <a:r>
              <a:rPr lang="it-IT" sz="1000" dirty="0">
                <a:cs typeface="Times New Roman" panose="02020603050405020304" pitchFamily="18" charset="0"/>
              </a:rPr>
              <a:t> da parte della EC, nell’ambito della Digital Finance Strategy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44979FC3-73B4-44EA-9D28-70967A5A40AD}"/>
              </a:ext>
            </a:extLst>
          </p:cNvPr>
          <p:cNvSpPr/>
          <p:nvPr/>
        </p:nvSpPr>
        <p:spPr>
          <a:xfrm>
            <a:off x="457200" y="2597270"/>
            <a:ext cx="1274618" cy="511651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24 settembre 2020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27CFD0C-6971-C09F-AE85-B6303CBA7415}"/>
              </a:ext>
            </a:extLst>
          </p:cNvPr>
          <p:cNvSpPr/>
          <p:nvPr/>
        </p:nvSpPr>
        <p:spPr>
          <a:xfrm>
            <a:off x="2259461" y="2597269"/>
            <a:ext cx="1274618" cy="511651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24 novembre 2021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DE88AA9-FFE8-9B7A-1289-5852C9E6D8E1}"/>
              </a:ext>
            </a:extLst>
          </p:cNvPr>
          <p:cNvSpPr/>
          <p:nvPr/>
        </p:nvSpPr>
        <p:spPr>
          <a:xfrm>
            <a:off x="4042061" y="2606458"/>
            <a:ext cx="1274618" cy="511651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14 marzo 2022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FA20A4E2-A50A-F067-40B8-F984EF874CF2}"/>
              </a:ext>
            </a:extLst>
          </p:cNvPr>
          <p:cNvSpPr/>
          <p:nvPr/>
        </p:nvSpPr>
        <p:spPr>
          <a:xfrm>
            <a:off x="5770554" y="2597268"/>
            <a:ext cx="1274618" cy="511651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30 giugno 2022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45FA098-793F-6227-23AF-1B9AF8DCE7D0}"/>
              </a:ext>
            </a:extLst>
          </p:cNvPr>
          <p:cNvCxnSpPr>
            <a:cxnSpLocks/>
          </p:cNvCxnSpPr>
          <p:nvPr/>
        </p:nvCxnSpPr>
        <p:spPr>
          <a:xfrm>
            <a:off x="451301" y="2853096"/>
            <a:ext cx="8496054" cy="169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B050355-91CE-B07E-4C85-EDAEC321D109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>
            <a:off x="2891686" y="2350631"/>
            <a:ext cx="5084" cy="246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CAEDBF4C-AB01-4D8F-09A5-35217BB66E39}"/>
              </a:ext>
            </a:extLst>
          </p:cNvPr>
          <p:cNvCxnSpPr/>
          <p:nvPr/>
        </p:nvCxnSpPr>
        <p:spPr>
          <a:xfrm>
            <a:off x="1091965" y="3137359"/>
            <a:ext cx="5087" cy="246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DE8A421-75DA-4609-3FE8-36DB616A3B7D}"/>
              </a:ext>
            </a:extLst>
          </p:cNvPr>
          <p:cNvSpPr txBox="1"/>
          <p:nvPr/>
        </p:nvSpPr>
        <p:spPr>
          <a:xfrm>
            <a:off x="3909309" y="3422136"/>
            <a:ext cx="158573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444444"/>
                </a:solidFill>
              </a:rPr>
              <a:t>Pubblicazione di una nuova versione del </a:t>
            </a:r>
            <a:r>
              <a:rPr lang="it-IT" sz="1000" dirty="0" err="1">
                <a:solidFill>
                  <a:srgbClr val="444444"/>
                </a:solidFill>
              </a:rPr>
              <a:t>MiCAR</a:t>
            </a:r>
            <a:r>
              <a:rPr lang="it-IT" sz="1000" dirty="0">
                <a:solidFill>
                  <a:srgbClr val="444444"/>
                </a:solidFill>
              </a:rPr>
              <a:t>, con le proposte di modifica del Parlamento Europeo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39BBAB00-A4B7-7476-CF4D-70646DE97466}"/>
              </a:ext>
            </a:extLst>
          </p:cNvPr>
          <p:cNvCxnSpPr/>
          <p:nvPr/>
        </p:nvCxnSpPr>
        <p:spPr>
          <a:xfrm>
            <a:off x="4677420" y="3151397"/>
            <a:ext cx="5087" cy="246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FE590F4F-DA28-CB90-E7F9-CD2B19A474AD}"/>
              </a:ext>
            </a:extLst>
          </p:cNvPr>
          <p:cNvCxnSpPr/>
          <p:nvPr/>
        </p:nvCxnSpPr>
        <p:spPr>
          <a:xfrm>
            <a:off x="6393172" y="2320511"/>
            <a:ext cx="4625" cy="246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24561DA-5E45-231A-F396-38F419E2C241}"/>
              </a:ext>
            </a:extLst>
          </p:cNvPr>
          <p:cNvSpPr txBox="1"/>
          <p:nvPr/>
        </p:nvSpPr>
        <p:spPr>
          <a:xfrm>
            <a:off x="5662411" y="1770486"/>
            <a:ext cx="148073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444444"/>
                </a:solidFill>
              </a:rPr>
              <a:t>Accordo politico tra il Parlamento Europeo e il Consiglio dell’UE.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266EA2C-418A-7099-0E76-6DDB3F93B84D}"/>
              </a:ext>
            </a:extLst>
          </p:cNvPr>
          <p:cNvSpPr txBox="1"/>
          <p:nvPr/>
        </p:nvSpPr>
        <p:spPr>
          <a:xfrm>
            <a:off x="1435815" y="4626825"/>
            <a:ext cx="7123338" cy="1452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  <a:spcAft>
                <a:spcPts val="800"/>
              </a:spcAft>
            </a:pPr>
            <a:r>
              <a:rPr lang="it-IT" sz="1200" b="1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Data di applicazione</a:t>
            </a:r>
            <a:r>
              <a:rPr lang="it-IT" sz="12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: 18 mesi dalla data di entrata in vigore (ad eccezione delle norme in materia di </a:t>
            </a:r>
            <a:r>
              <a:rPr lang="it-IT" sz="1200" i="1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e-money token</a:t>
            </a:r>
            <a:r>
              <a:rPr lang="it-IT" sz="12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e </a:t>
            </a:r>
            <a:r>
              <a:rPr lang="it-IT" sz="1200" i="1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asset </a:t>
            </a:r>
            <a:r>
              <a:rPr lang="it-IT" sz="1200" i="1" dirty="0" err="1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reference</a:t>
            </a:r>
            <a:r>
              <a:rPr lang="it-IT" sz="1200" i="1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token</a:t>
            </a:r>
            <a:r>
              <a:rPr lang="it-IT" sz="12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che trovano applicazione 12 mesi dalla data di entrata in vigore del Regolamento).</a:t>
            </a:r>
          </a:p>
          <a:p>
            <a:pPr algn="just">
              <a:lnSpc>
                <a:spcPts val="1400"/>
              </a:lnSpc>
              <a:spcAft>
                <a:spcPts val="800"/>
              </a:spcAft>
            </a:pPr>
            <a:r>
              <a:rPr lang="it-IT" sz="1200" b="1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Regime transitorio</a:t>
            </a:r>
            <a:r>
              <a:rPr lang="it-IT" sz="12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: 18 mesi per </a:t>
            </a:r>
            <a:r>
              <a:rPr lang="it-IT" sz="1200" i="1" dirty="0" err="1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crypto</a:t>
            </a:r>
            <a:r>
              <a:rPr lang="it-IT" sz="1200" i="1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-asset service provider </a:t>
            </a:r>
            <a:r>
              <a:rPr lang="it-IT" sz="12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che prestavano servizi in conformità alla normativa applicabile prima della data di applicazione del Regolamento. Il periodo può essere abbreviato a discrezione degli Stati membri. Un regime transitorio molto ridotto è previsto per emittenti di </a:t>
            </a:r>
            <a:r>
              <a:rPr lang="it-IT" sz="1200" i="1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asset </a:t>
            </a:r>
            <a:r>
              <a:rPr lang="it-IT" sz="1200" i="1" dirty="0" err="1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reference</a:t>
            </a:r>
            <a:r>
              <a:rPr lang="it-IT" sz="1200" i="1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token.</a:t>
            </a:r>
            <a:endParaRPr lang="it-IT" sz="1200" dirty="0">
              <a:solidFill>
                <a:schemeClr val="tx1"/>
              </a:solidFill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6FBE884-EBB1-C0A1-185C-42FEFCC42272}"/>
              </a:ext>
            </a:extLst>
          </p:cNvPr>
          <p:cNvSpPr txBox="1"/>
          <p:nvPr/>
        </p:nvSpPr>
        <p:spPr>
          <a:xfrm>
            <a:off x="7547254" y="1367744"/>
            <a:ext cx="1480730" cy="861774"/>
          </a:xfrm>
          <a:prstGeom prst="rect">
            <a:avLst/>
          </a:prstGeom>
          <a:solidFill>
            <a:srgbClr val="E9C1D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44444"/>
                </a:solidFill>
              </a:rPr>
              <a:t>Next steps</a:t>
            </a:r>
            <a:r>
              <a:rPr lang="it-IT" sz="1000" dirty="0">
                <a:solidFill>
                  <a:srgbClr val="444444"/>
                </a:solidFill>
              </a:rPr>
              <a:t>: approvazione formale da parte del Consiglio e del Parlamento Europeo.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0025347-F08C-74B2-04D0-87CDDE71B4F4}"/>
              </a:ext>
            </a:extLst>
          </p:cNvPr>
          <p:cNvSpPr/>
          <p:nvPr/>
        </p:nvSpPr>
        <p:spPr>
          <a:xfrm>
            <a:off x="7394695" y="2597268"/>
            <a:ext cx="1274618" cy="511651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5 ottobre 2022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6B1BE8C-97F6-370A-ADFD-50875A988E02}"/>
              </a:ext>
            </a:extLst>
          </p:cNvPr>
          <p:cNvSpPr txBox="1"/>
          <p:nvPr/>
        </p:nvSpPr>
        <p:spPr>
          <a:xfrm>
            <a:off x="7304804" y="3379358"/>
            <a:ext cx="1585732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444444"/>
                </a:solidFill>
              </a:rPr>
              <a:t>Pubblicazione della versione finale di </a:t>
            </a:r>
            <a:r>
              <a:rPr lang="it-IT" sz="1000" dirty="0" err="1">
                <a:solidFill>
                  <a:srgbClr val="444444"/>
                </a:solidFill>
              </a:rPr>
              <a:t>MiCAR</a:t>
            </a:r>
            <a:r>
              <a:rPr lang="it-IT" sz="1000" dirty="0">
                <a:solidFill>
                  <a:srgbClr val="444444"/>
                </a:solidFill>
              </a:rPr>
              <a:t>, all’esito del dialogo interistituzionale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0569523-820C-5272-21A7-197731D83FE4}"/>
              </a:ext>
            </a:extLst>
          </p:cNvPr>
          <p:cNvCxnSpPr/>
          <p:nvPr/>
        </p:nvCxnSpPr>
        <p:spPr>
          <a:xfrm>
            <a:off x="8026917" y="3125880"/>
            <a:ext cx="5087" cy="246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51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zione">
  <a:themeElements>
    <a:clrScheme name="CHIOMENTI_COLORS">
      <a:dk1>
        <a:srgbClr val="101820"/>
      </a:dk1>
      <a:lt1>
        <a:srgbClr val="FFFFFF"/>
      </a:lt1>
      <a:dk2>
        <a:srgbClr val="101820"/>
      </a:dk2>
      <a:lt2>
        <a:srgbClr val="FFFFFF"/>
      </a:lt2>
      <a:accent1>
        <a:srgbClr val="101820"/>
      </a:accent1>
      <a:accent2>
        <a:srgbClr val="1F2E3D"/>
      </a:accent2>
      <a:accent3>
        <a:srgbClr val="63666A"/>
      </a:accent3>
      <a:accent4>
        <a:srgbClr val="969696"/>
      </a:accent4>
      <a:accent5>
        <a:srgbClr val="BBBCBC"/>
      </a:accent5>
      <a:accent6>
        <a:srgbClr val="DDDEDD"/>
      </a:accent6>
      <a:hlink>
        <a:srgbClr val="63666A"/>
      </a:hlink>
      <a:folHlink>
        <a:srgbClr val="101820"/>
      </a:folHlink>
    </a:clrScheme>
    <a:fontScheme name="CHIOMENTI_ISTITUTIONAL">
      <a:majorFont>
        <a:latin typeface="Chiomenti Regular"/>
        <a:ea typeface=""/>
        <a:cs typeface=""/>
      </a:majorFont>
      <a:minorFont>
        <a:latin typeface="Atlas Grotesk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" id="{876CAC58-7B0F-49BA-B24B-BB021AEAEDDA}" vid="{8FFDE2DC-200A-4843-8A67-61D64A8D9F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F1F399E4D3A1949BBD660AA7A962B0F" ma:contentTypeVersion="2" ma:contentTypeDescription="Creare un nuovo documento." ma:contentTypeScope="" ma:versionID="679bd1c5376469a8c4ebd527179fb9bd">
  <xsd:schema xmlns:xsd="http://www.w3.org/2001/XMLSchema" xmlns:xs="http://www.w3.org/2001/XMLSchema" xmlns:p="http://schemas.microsoft.com/office/2006/metadata/properties" xmlns:ns2="52bd96b5-7dd2-4eee-a34b-b2c15d4c0bdb" targetNamespace="http://schemas.microsoft.com/office/2006/metadata/properties" ma:root="true" ma:fieldsID="54ff672bf1fb53a8bd043d0eed3b1560" ns2:_="">
    <xsd:import namespace="52bd96b5-7dd2-4eee-a34b-b2c15d4c0b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d96b5-7dd2-4eee-a34b-b2c15d4c0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17bd02f0-1f55-440d-ac34-804c2463ced5"/>
    <ds:schemaRef ds:uri="5dbe43e9-9ac6-402a-a2f4-30902f1777e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D5847F-67ED-4F46-8D0C-1D948F6E0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bd96b5-7dd2-4eee-a34b-b2c15d4c0b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965</Words>
  <Application>Microsoft Office PowerPoint</Application>
  <PresentationFormat>Presentazione su schermo (4:3)</PresentationFormat>
  <Paragraphs>76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Chiomenti Regular</vt:lpstr>
      <vt:lpstr>Calibri</vt:lpstr>
      <vt:lpstr>Arial</vt:lpstr>
      <vt:lpstr>Lucida Sans Unicode</vt:lpstr>
      <vt:lpstr>Atlas Grotesk Regular</vt:lpstr>
      <vt:lpstr>Presentazione</vt:lpstr>
      <vt:lpstr>MiCAR  Alessandro Portolano </vt:lpstr>
      <vt:lpstr>MiCAR – Ambito di applicazione oggettivo Catch-all definition</vt:lpstr>
      <vt:lpstr>MiCAR – Ambito di applicazione soggettivo Emittenti e crypto-asset service providers</vt:lpstr>
      <vt:lpstr>MiCAR – Ambito di applicazione Esclusioni</vt:lpstr>
      <vt:lpstr>MiCAR – Status update Dalla prosposta della EC al testo finale pubblicato lo scorso 5 ottobre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Diritto Marittimo, Diritto della Navigazione e Portuale</dc:title>
  <dc:creator>Luca Tomazzoli</dc:creator>
  <cp:lastModifiedBy>CHIOMENTI</cp:lastModifiedBy>
  <cp:revision>198</cp:revision>
  <cp:lastPrinted>2019-11-15T18:20:38Z</cp:lastPrinted>
  <dcterms:modified xsi:type="dcterms:W3CDTF">2022-10-27T07:43:45Z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0x0101000F1F399E4D3A1949BBD660AA7A962B0F</vt:lpwstr>
  </property>
</Properties>
</file>