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7" r:id="rId1"/>
  </p:sldMasterIdLst>
  <p:notesMasterIdLst>
    <p:notesMasterId r:id="rId9"/>
  </p:notesMasterIdLst>
  <p:sldIdLst>
    <p:sldId id="2411" r:id="rId2"/>
    <p:sldId id="2206" r:id="rId3"/>
    <p:sldId id="2409" r:id="rId4"/>
    <p:sldId id="2421" r:id="rId5"/>
    <p:sldId id="2416" r:id="rId6"/>
    <p:sldId id="2420" r:id="rId7"/>
    <p:sldId id="2412" r:id="rId8"/>
  </p:sldIdLst>
  <p:sldSz cx="24377650" cy="13716000"/>
  <p:notesSz cx="6858000" cy="9144000"/>
  <p:defaultTextStyle>
    <a:defPPr>
      <a:defRPr lang="en-US"/>
    </a:defPPr>
    <a:lvl1pPr marL="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21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434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2651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6868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1086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1828434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112" userDrawn="1">
          <p15:clr>
            <a:srgbClr val="A4A3A4"/>
          </p15:clr>
        </p15:guide>
        <p15:guide id="4" pos="14350" userDrawn="1">
          <p15:clr>
            <a:srgbClr val="A4A3A4"/>
          </p15:clr>
        </p15:guide>
        <p15:guide id="5" pos="7678" userDrawn="1">
          <p15:clr>
            <a:srgbClr val="A4A3A4"/>
          </p15:clr>
        </p15:guide>
        <p15:guide id="6" pos="982" userDrawn="1">
          <p15:clr>
            <a:srgbClr val="A4A3A4"/>
          </p15:clr>
        </p15:guide>
        <p15:guide id="8" orient="horz" pos="50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ssandro Muratori" initials="AM" lastIdx="1" clrIdx="0">
    <p:extLst>
      <p:ext uri="{19B8F6BF-5375-455C-9EA6-DF929625EA0E}">
        <p15:presenceInfo xmlns:p15="http://schemas.microsoft.com/office/powerpoint/2012/main" userId="Alessandro Murator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B6E0"/>
    <a:srgbClr val="00704F"/>
    <a:srgbClr val="0A3C57"/>
    <a:srgbClr val="007855"/>
    <a:srgbClr val="AFD4C8"/>
    <a:srgbClr val="7FD0FF"/>
    <a:srgbClr val="78B5AE"/>
    <a:srgbClr val="FAFAFA"/>
    <a:srgbClr val="9DD6EA"/>
    <a:srgbClr val="3871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Stile chi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6" autoAdjust="0"/>
    <p:restoredTop sz="94291" autoAdjust="0"/>
  </p:normalViewPr>
  <p:slideViewPr>
    <p:cSldViewPr snapToGrid="0" snapToObjects="1">
      <p:cViewPr varScale="1">
        <p:scale>
          <a:sx n="58" d="100"/>
          <a:sy n="58" d="100"/>
        </p:scale>
        <p:origin x="150" y="372"/>
      </p:cViewPr>
      <p:guideLst>
        <p:guide orient="horz" pos="8112"/>
        <p:guide pos="14350"/>
        <p:guide pos="7678"/>
        <p:guide pos="982"/>
        <p:guide orient="horz" pos="5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 snapToGrid="0" snapToObjects="1" showGuide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11/28/2022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574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8153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2508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931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0037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ner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E550C9-CB9C-4A81-A0B4-093475473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1791268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C86965BF-4F38-49BE-8782-3371FB7CA6B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675526" y="2876550"/>
            <a:ext cx="21025723" cy="87598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2061547703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567541" y="947057"/>
            <a:ext cx="10080000" cy="10080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5" name="Segnaposto testo 5">
            <a:extLst>
              <a:ext uri="{FF2B5EF4-FFF2-40B4-BE49-F238E27FC236}">
                <a16:creationId xmlns:a16="http://schemas.microsoft.com/office/drawing/2014/main" id="{9B6771DD-5396-4954-9A09-C9E485669B2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2729484" y="925513"/>
            <a:ext cx="10080625" cy="100806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493102811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11285034" y="579864"/>
            <a:ext cx="1895707" cy="69137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12618687" y="925552"/>
            <a:ext cx="10080000" cy="10080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6" name="Segnaposto testo 5">
            <a:extLst>
              <a:ext uri="{FF2B5EF4-FFF2-40B4-BE49-F238E27FC236}">
                <a16:creationId xmlns:a16="http://schemas.microsoft.com/office/drawing/2014/main" id="{B5DDE27C-501C-4B15-B5FD-21C3096A0C4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577975" y="925513"/>
            <a:ext cx="10080625" cy="1008062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49985510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4377650" cy="1371600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1561976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fondo Scuro titolo bi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 descr="Immagine che contiene testo&#10;&#10;Descrizione generata automaticamente">
            <a:extLst>
              <a:ext uri="{FF2B5EF4-FFF2-40B4-BE49-F238E27FC236}">
                <a16:creationId xmlns:a16="http://schemas.microsoft.com/office/drawing/2014/main" id="{0B62B5D4-E9EF-4CF6-9A0D-C7C88FE3F74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91" b="7791"/>
          <a:stretch/>
        </p:blipFill>
        <p:spPr>
          <a:xfrm>
            <a:off x="0" y="1"/>
            <a:ext cx="24377650" cy="13716000"/>
          </a:xfrm>
          <a:prstGeom prst="rect">
            <a:avLst/>
          </a:prstGeom>
        </p:spPr>
      </p:pic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24EB5913-5CC9-45C0-A484-1EEBFF7BBF3E}"/>
              </a:ext>
            </a:extLst>
          </p:cNvPr>
          <p:cNvCxnSpPr>
            <a:cxnSpLocks/>
          </p:cNvCxnSpPr>
          <p:nvPr userDrawn="1"/>
        </p:nvCxnSpPr>
        <p:spPr>
          <a:xfrm flipH="1">
            <a:off x="3336758" y="12104704"/>
            <a:ext cx="1936493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15A5B087-61BD-4BF2-8AE5-9CBE89F72BD9}"/>
              </a:ext>
            </a:extLst>
          </p:cNvPr>
          <p:cNvCxnSpPr>
            <a:cxnSpLocks/>
          </p:cNvCxnSpPr>
          <p:nvPr userDrawn="1"/>
        </p:nvCxnSpPr>
        <p:spPr>
          <a:xfrm flipH="1">
            <a:off x="1675964" y="12104704"/>
            <a:ext cx="2528282" cy="2540"/>
          </a:xfrm>
          <a:prstGeom prst="line">
            <a:avLst/>
          </a:prstGeom>
          <a:ln w="76200">
            <a:solidFill>
              <a:srgbClr val="0069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11">
            <a:extLst>
              <a:ext uri="{FF2B5EF4-FFF2-40B4-BE49-F238E27FC236}">
                <a16:creationId xmlns:a16="http://schemas.microsoft.com/office/drawing/2014/main" id="{C03ADE65-DCD7-44DB-AC10-679282E8CB92}"/>
              </a:ext>
            </a:extLst>
          </p:cNvPr>
          <p:cNvSpPr>
            <a:spLocks/>
          </p:cNvSpPr>
          <p:nvPr userDrawn="1"/>
        </p:nvSpPr>
        <p:spPr bwMode="auto">
          <a:xfrm>
            <a:off x="5193206" y="12911501"/>
            <a:ext cx="17508479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anchor="ctr" anchorCtr="0">
            <a:spAutoFit/>
          </a:bodyPr>
          <a:lstStyle/>
          <a:p>
            <a:pPr algn="r" defTabSz="4572000"/>
            <a:r>
              <a:rPr lang="en-US" sz="1800" b="0" i="0" spc="300" dirty="0">
                <a:solidFill>
                  <a:schemeClr val="bg1"/>
                </a:solidFill>
                <a:latin typeface="Poppins" panose="00000500000000000000" pitchFamily="2" charset="0"/>
                <a:ea typeface="Montserrat Light" charset="0"/>
                <a:cs typeface="Poppins" panose="00000500000000000000" pitchFamily="2" charset="0"/>
                <a:sym typeface="Bebas Neue" charset="0"/>
              </a:rPr>
              <a:t>Across Family Advisors</a:t>
            </a: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AAF88682-9F6E-4CC9-817D-CE4D696EAF6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571"/>
          <a:stretch/>
        </p:blipFill>
        <p:spPr>
          <a:xfrm>
            <a:off x="1675964" y="12249023"/>
            <a:ext cx="2376000" cy="939477"/>
          </a:xfrm>
          <a:prstGeom prst="rect">
            <a:avLst/>
          </a:prstGeom>
        </p:spPr>
      </p:pic>
      <p:sp>
        <p:nvSpPr>
          <p:cNvPr id="15" name="Titolo 14">
            <a:extLst>
              <a:ext uri="{FF2B5EF4-FFF2-40B4-BE49-F238E27FC236}">
                <a16:creationId xmlns:a16="http://schemas.microsoft.com/office/drawing/2014/main" id="{A2002EE0-E629-4D50-8101-9B69FE5413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2" y="4779745"/>
            <a:ext cx="21025723" cy="179126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</a:p>
        </p:txBody>
      </p:sp>
    </p:spTree>
    <p:extLst>
      <p:ext uri="{BB962C8B-B14F-4D97-AF65-F5344CB8AC3E}">
        <p14:creationId xmlns:p14="http://schemas.microsoft.com/office/powerpoint/2010/main" val="100966382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e immagini central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3"/>
          <p:cNvSpPr>
            <a:spLocks noGrp="1"/>
          </p:cNvSpPr>
          <p:nvPr>
            <p:ph type="pic" sz="quarter" idx="14"/>
          </p:nvPr>
        </p:nvSpPr>
        <p:spPr>
          <a:xfrm>
            <a:off x="2720731" y="3469612"/>
            <a:ext cx="5945358" cy="6167509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4" name="Picture Placeholder 13"/>
          <p:cNvSpPr>
            <a:spLocks noGrp="1"/>
          </p:cNvSpPr>
          <p:nvPr>
            <p:ph type="pic" sz="quarter" idx="15"/>
          </p:nvPr>
        </p:nvSpPr>
        <p:spPr>
          <a:xfrm>
            <a:off x="15659491" y="3469612"/>
            <a:ext cx="5945358" cy="6167509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5" name="Picture Placeholder 13"/>
          <p:cNvSpPr>
            <a:spLocks noGrp="1"/>
          </p:cNvSpPr>
          <p:nvPr>
            <p:ph type="pic" sz="quarter" idx="16"/>
          </p:nvPr>
        </p:nvSpPr>
        <p:spPr>
          <a:xfrm>
            <a:off x="9190111" y="3469612"/>
            <a:ext cx="5945358" cy="6167509"/>
          </a:xfrm>
          <a:effectLst/>
        </p:spPr>
        <p:txBody>
          <a:bodyPr>
            <a:normAutofit/>
          </a:bodyPr>
          <a:lstStyle>
            <a:lvl1pPr marL="0" indent="0">
              <a:buNone/>
              <a:defRPr sz="2600" b="0" i="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115CB6B-536A-4E72-ACD0-C85C666AB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1791268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075097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magine superio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24387468" cy="6560820"/>
          </a:xfrm>
          <a:effectLst/>
        </p:spPr>
        <p:txBody>
          <a:bodyPr>
            <a:normAutofit/>
          </a:bodyPr>
          <a:lstStyle>
            <a:lvl1pPr marL="0" indent="0">
              <a:buNone/>
              <a:defRPr sz="4200">
                <a:ln>
                  <a:noFill/>
                </a:ln>
                <a:solidFill>
                  <a:schemeClr val="bg1">
                    <a:lumMod val="85000"/>
                  </a:schemeClr>
                </a:solidFill>
                <a:latin typeface="Lato Light" charset="0"/>
                <a:ea typeface="Lato Light" charset="0"/>
                <a:cs typeface="Lato Light" charset="0"/>
              </a:defRPr>
            </a:lvl1pPr>
          </a:lstStyle>
          <a:p>
            <a:endParaRPr lang="en-US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1C981BF-472F-431C-BA95-5FE7C021AC4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3713" y="7151688"/>
            <a:ext cx="20997862" cy="4244975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</p:spTree>
    <p:extLst>
      <p:ext uri="{BB962C8B-B14F-4D97-AF65-F5344CB8AC3E}">
        <p14:creationId xmlns:p14="http://schemas.microsoft.com/office/powerpoint/2010/main" val="378986686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ascia centrale sfum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3">
            <a:extLst>
              <a:ext uri="{FF2B5EF4-FFF2-40B4-BE49-F238E27FC236}">
                <a16:creationId xmlns:a16="http://schemas.microsoft.com/office/drawing/2014/main" id="{7BE768AF-6DC5-4560-85E0-8D48823ACFCC}"/>
              </a:ext>
            </a:extLst>
          </p:cNvPr>
          <p:cNvSpPr/>
          <p:nvPr userDrawn="1"/>
        </p:nvSpPr>
        <p:spPr>
          <a:xfrm>
            <a:off x="35518" y="2808513"/>
            <a:ext cx="24377650" cy="7511143"/>
          </a:xfrm>
          <a:prstGeom prst="rect">
            <a:avLst/>
          </a:prstGeom>
          <a:gradFill>
            <a:gsLst>
              <a:gs pos="0">
                <a:srgbClr val="0A3C57"/>
              </a:gs>
              <a:gs pos="100000">
                <a:srgbClr val="00704F"/>
              </a:gs>
            </a:gsLst>
            <a:lin ang="3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Segnaposto testo 6">
            <a:extLst>
              <a:ext uri="{FF2B5EF4-FFF2-40B4-BE49-F238E27FC236}">
                <a16:creationId xmlns:a16="http://schemas.microsoft.com/office/drawing/2014/main" id="{DA1DB35D-01AB-4BCB-BA00-14803D0CDF9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31996" y="6629225"/>
            <a:ext cx="3384550" cy="649288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Poppins SemiBold"/>
              </a:defRPr>
            </a:lvl1pPr>
          </a:lstStyle>
          <a:p>
            <a:pPr lvl="0"/>
            <a:r>
              <a:rPr lang="it-IT" dirty="0"/>
              <a:t>OBIETTIVO 1</a:t>
            </a:r>
          </a:p>
        </p:txBody>
      </p:sp>
      <p:sp>
        <p:nvSpPr>
          <p:cNvPr id="9" name="Segnaposto testo 8">
            <a:extLst>
              <a:ext uri="{FF2B5EF4-FFF2-40B4-BE49-F238E27FC236}">
                <a16:creationId xmlns:a16="http://schemas.microsoft.com/office/drawing/2014/main" id="{C18CDF4D-55B2-4876-81DD-010504456C2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731996" y="7278513"/>
            <a:ext cx="3384550" cy="20494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Testo di esempio</a:t>
            </a:r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7DA096DA-8B29-41C3-9BB5-A17D789396C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2266823" y="4211148"/>
            <a:ext cx="2314895" cy="231141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2000" b="0" i="0"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4" name="Segnaposto testo 6">
            <a:extLst>
              <a:ext uri="{FF2B5EF4-FFF2-40B4-BE49-F238E27FC236}">
                <a16:creationId xmlns:a16="http://schemas.microsoft.com/office/drawing/2014/main" id="{5D3F9321-1174-4834-81DB-2A44AB17A08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5656" y="6629225"/>
            <a:ext cx="3384550" cy="649288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Poppins SemiBold"/>
              </a:defRPr>
            </a:lvl1pPr>
          </a:lstStyle>
          <a:p>
            <a:pPr lvl="0"/>
            <a:r>
              <a:rPr lang="it-IT" dirty="0"/>
              <a:t>OBIETTIVO 1</a:t>
            </a:r>
          </a:p>
        </p:txBody>
      </p:sp>
      <p:sp>
        <p:nvSpPr>
          <p:cNvPr id="15" name="Segnaposto testo 8">
            <a:extLst>
              <a:ext uri="{FF2B5EF4-FFF2-40B4-BE49-F238E27FC236}">
                <a16:creationId xmlns:a16="http://schemas.microsoft.com/office/drawing/2014/main" id="{D20CDEC6-988F-4CE9-A01F-5618A31C6B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25656" y="7278513"/>
            <a:ext cx="3384550" cy="20494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Testo di esempio</a:t>
            </a:r>
          </a:p>
        </p:txBody>
      </p:sp>
      <p:sp>
        <p:nvSpPr>
          <p:cNvPr id="16" name="Picture Placeholder 3">
            <a:extLst>
              <a:ext uri="{FF2B5EF4-FFF2-40B4-BE49-F238E27FC236}">
                <a16:creationId xmlns:a16="http://schemas.microsoft.com/office/drawing/2014/main" id="{E4EEFDA2-32DE-4775-8F29-97806D9530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0483" y="4211148"/>
            <a:ext cx="2314895" cy="231141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2000" b="0" i="0"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17" name="Segnaposto testo 6">
            <a:extLst>
              <a:ext uri="{FF2B5EF4-FFF2-40B4-BE49-F238E27FC236}">
                <a16:creationId xmlns:a16="http://schemas.microsoft.com/office/drawing/2014/main" id="{35BFA113-6905-4AD0-AEC6-0E4E04E8094F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519316" y="6629225"/>
            <a:ext cx="3384550" cy="649288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Poppins SemiBold"/>
              </a:defRPr>
            </a:lvl1pPr>
          </a:lstStyle>
          <a:p>
            <a:pPr lvl="0"/>
            <a:r>
              <a:rPr lang="it-IT" dirty="0"/>
              <a:t>OBIETTIVO 1</a:t>
            </a:r>
          </a:p>
        </p:txBody>
      </p:sp>
      <p:sp>
        <p:nvSpPr>
          <p:cNvPr id="18" name="Segnaposto testo 8">
            <a:extLst>
              <a:ext uri="{FF2B5EF4-FFF2-40B4-BE49-F238E27FC236}">
                <a16:creationId xmlns:a16="http://schemas.microsoft.com/office/drawing/2014/main" id="{DDA0CB93-0441-49A2-B937-CA36DBC0D05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519316" y="7278513"/>
            <a:ext cx="3384550" cy="20494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Testo di esempio</a:t>
            </a:r>
          </a:p>
        </p:txBody>
      </p:sp>
      <p:sp>
        <p:nvSpPr>
          <p:cNvPr id="19" name="Picture Placeholder 3">
            <a:extLst>
              <a:ext uri="{FF2B5EF4-FFF2-40B4-BE49-F238E27FC236}">
                <a16:creationId xmlns:a16="http://schemas.microsoft.com/office/drawing/2014/main" id="{61409246-850B-4D98-9FF9-2C71F343C2A7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11054143" y="4211148"/>
            <a:ext cx="2314895" cy="231141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2000" b="0" i="0"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21" name="Segnaposto testo 6">
            <a:extLst>
              <a:ext uri="{FF2B5EF4-FFF2-40B4-BE49-F238E27FC236}">
                <a16:creationId xmlns:a16="http://schemas.microsoft.com/office/drawing/2014/main" id="{9334270F-524D-483C-8A11-C0D90EE1CE4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14912976" y="6629225"/>
            <a:ext cx="3384550" cy="649288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Poppins SemiBold"/>
              </a:defRPr>
            </a:lvl1pPr>
          </a:lstStyle>
          <a:p>
            <a:pPr lvl="0"/>
            <a:r>
              <a:rPr lang="it-IT" dirty="0"/>
              <a:t>OBIETTIVO 1</a:t>
            </a:r>
          </a:p>
        </p:txBody>
      </p:sp>
      <p:sp>
        <p:nvSpPr>
          <p:cNvPr id="22" name="Segnaposto testo 8">
            <a:extLst>
              <a:ext uri="{FF2B5EF4-FFF2-40B4-BE49-F238E27FC236}">
                <a16:creationId xmlns:a16="http://schemas.microsoft.com/office/drawing/2014/main" id="{846F430A-D3D0-4198-A3DB-B151D8BBF92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4912976" y="7278513"/>
            <a:ext cx="3384550" cy="20494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Testo di esempio</a:t>
            </a:r>
          </a:p>
        </p:txBody>
      </p:sp>
      <p:sp>
        <p:nvSpPr>
          <p:cNvPr id="23" name="Picture Placeholder 3">
            <a:extLst>
              <a:ext uri="{FF2B5EF4-FFF2-40B4-BE49-F238E27FC236}">
                <a16:creationId xmlns:a16="http://schemas.microsoft.com/office/drawing/2014/main" id="{9DE462F6-A796-4CF1-8BB7-D99CE56D8513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5447803" y="4211148"/>
            <a:ext cx="2314895" cy="231141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2000" b="0" i="0"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24" name="Segnaposto testo 6">
            <a:extLst>
              <a:ext uri="{FF2B5EF4-FFF2-40B4-BE49-F238E27FC236}">
                <a16:creationId xmlns:a16="http://schemas.microsoft.com/office/drawing/2014/main" id="{7B8041AF-5817-4229-A406-9C87681E64D6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9306636" y="6626445"/>
            <a:ext cx="3384550" cy="649288"/>
          </a:xfrm>
        </p:spPr>
        <p:txBody>
          <a:bodyPr>
            <a:noAutofit/>
          </a:bodyPr>
          <a:lstStyle>
            <a:lvl1pPr marL="0" indent="0" algn="ctr">
              <a:buNone/>
              <a:defRPr sz="2800" b="1">
                <a:solidFill>
                  <a:schemeClr val="bg1"/>
                </a:solidFill>
                <a:latin typeface="Poppins SemiBold"/>
              </a:defRPr>
            </a:lvl1pPr>
          </a:lstStyle>
          <a:p>
            <a:pPr lvl="0"/>
            <a:r>
              <a:rPr lang="it-IT" dirty="0"/>
              <a:t>OBIETTIVO 1</a:t>
            </a:r>
          </a:p>
        </p:txBody>
      </p:sp>
      <p:sp>
        <p:nvSpPr>
          <p:cNvPr id="25" name="Segnaposto testo 8">
            <a:extLst>
              <a:ext uri="{FF2B5EF4-FFF2-40B4-BE49-F238E27FC236}">
                <a16:creationId xmlns:a16="http://schemas.microsoft.com/office/drawing/2014/main" id="{69BCCE74-7001-4D27-9EEB-DDE2E8951E16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9306636" y="7275733"/>
            <a:ext cx="3384550" cy="2049462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it-IT" dirty="0"/>
              <a:t>Testo di esempio</a:t>
            </a:r>
          </a:p>
        </p:txBody>
      </p:sp>
      <p:sp>
        <p:nvSpPr>
          <p:cNvPr id="26" name="Picture Placeholder 3">
            <a:extLst>
              <a:ext uri="{FF2B5EF4-FFF2-40B4-BE49-F238E27FC236}">
                <a16:creationId xmlns:a16="http://schemas.microsoft.com/office/drawing/2014/main" id="{CDE24DB9-F838-44CE-A277-D26F9165C344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19841463" y="4208368"/>
            <a:ext cx="2314895" cy="2311410"/>
          </a:xfrm>
          <a:prstGeom prst="ellipse">
            <a:avLst/>
          </a:prstGeom>
        </p:spPr>
        <p:txBody>
          <a:bodyPr>
            <a:normAutofit/>
          </a:bodyPr>
          <a:lstStyle>
            <a:lvl1pPr>
              <a:defRPr sz="2000" b="0" i="0">
                <a:latin typeface="Poppins Light" charset="0"/>
                <a:ea typeface="Poppins Light" charset="0"/>
                <a:cs typeface="Poppins Light" charset="0"/>
              </a:defRPr>
            </a:lvl1pPr>
          </a:lstStyle>
          <a:p>
            <a:endParaRPr lang="en-US" dirty="0"/>
          </a:p>
        </p:txBody>
      </p:sp>
      <p:sp>
        <p:nvSpPr>
          <p:cNvPr id="20" name="Title Placeholder 1">
            <a:extLst>
              <a:ext uri="{FF2B5EF4-FFF2-40B4-BE49-F238E27FC236}">
                <a16:creationId xmlns:a16="http://schemas.microsoft.com/office/drawing/2014/main" id="{F8BA0BE2-F1CE-4135-B863-D3B706A66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1791268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54299894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hyperlink" Target="https://acrossgroup.it/" TargetMode="Externa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magine 19">
            <a:extLst>
              <a:ext uri="{FF2B5EF4-FFF2-40B4-BE49-F238E27FC236}">
                <a16:creationId xmlns:a16="http://schemas.microsoft.com/office/drawing/2014/main" id="{A2ADA838-FAEA-46C5-916F-F1F2CC7CE19E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9266" y="12109784"/>
            <a:ext cx="2754980" cy="137749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5964" y="730259"/>
            <a:ext cx="21025723" cy="1791268"/>
          </a:xfrm>
          <a:prstGeom prst="rect">
            <a:avLst/>
          </a:prstGeom>
        </p:spPr>
        <p:txBody>
          <a:bodyPr vert="horz" lIns="182843" tIns="91422" rIns="182843" bIns="91422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4" y="3007895"/>
            <a:ext cx="21025723" cy="8758989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084CD892-0146-4D87-8994-01F865E77B7A}"/>
              </a:ext>
            </a:extLst>
          </p:cNvPr>
          <p:cNvCxnSpPr>
            <a:cxnSpLocks/>
          </p:cNvCxnSpPr>
          <p:nvPr userDrawn="1"/>
        </p:nvCxnSpPr>
        <p:spPr>
          <a:xfrm flipH="1">
            <a:off x="3336758" y="12104704"/>
            <a:ext cx="19364930" cy="0"/>
          </a:xfrm>
          <a:prstGeom prst="line">
            <a:avLst/>
          </a:prstGeom>
          <a:ln w="7620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diritto 7">
            <a:extLst>
              <a:ext uri="{FF2B5EF4-FFF2-40B4-BE49-F238E27FC236}">
                <a16:creationId xmlns:a16="http://schemas.microsoft.com/office/drawing/2014/main" id="{37788A39-97F2-4400-941F-F5A3721E3A77}"/>
              </a:ext>
            </a:extLst>
          </p:cNvPr>
          <p:cNvCxnSpPr>
            <a:cxnSpLocks/>
          </p:cNvCxnSpPr>
          <p:nvPr userDrawn="1"/>
        </p:nvCxnSpPr>
        <p:spPr>
          <a:xfrm flipH="1">
            <a:off x="1675964" y="12104704"/>
            <a:ext cx="2528282" cy="2540"/>
          </a:xfrm>
          <a:prstGeom prst="line">
            <a:avLst/>
          </a:prstGeom>
          <a:ln w="76200">
            <a:solidFill>
              <a:srgbClr val="00694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11">
            <a:extLst>
              <a:ext uri="{FF2B5EF4-FFF2-40B4-BE49-F238E27FC236}">
                <a16:creationId xmlns:a16="http://schemas.microsoft.com/office/drawing/2014/main" id="{576810BA-86CC-4EBC-B834-FF6C653ED084}"/>
              </a:ext>
            </a:extLst>
          </p:cNvPr>
          <p:cNvSpPr>
            <a:spLocks/>
          </p:cNvSpPr>
          <p:nvPr userDrawn="1"/>
        </p:nvSpPr>
        <p:spPr bwMode="auto">
          <a:xfrm>
            <a:off x="15806780" y="12953084"/>
            <a:ext cx="689490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anchor="ctr" anchorCtr="0">
            <a:spAutoFit/>
          </a:bodyPr>
          <a:lstStyle/>
          <a:p>
            <a:pPr algn="r" defTabSz="4572000"/>
            <a:r>
              <a:rPr lang="en-US" sz="1800" b="0" i="0" spc="300" dirty="0">
                <a:solidFill>
                  <a:schemeClr val="tx1"/>
                </a:solidFill>
                <a:latin typeface="Montserrat Light" charset="0"/>
                <a:ea typeface="Montserrat Light" charset="0"/>
                <a:cs typeface="Montserrat Light" charset="0"/>
                <a:sym typeface="Bebas Neue" charset="0"/>
              </a:rPr>
              <a:t>Across Family Advisors</a:t>
            </a:r>
          </a:p>
        </p:txBody>
      </p:sp>
      <p:sp>
        <p:nvSpPr>
          <p:cNvPr id="26" name="Rectangle 11">
            <a:extLst>
              <a:ext uri="{FF2B5EF4-FFF2-40B4-BE49-F238E27FC236}">
                <a16:creationId xmlns:a16="http://schemas.microsoft.com/office/drawing/2014/main" id="{790B5C4F-1793-4274-BAA3-A567A30BE78B}"/>
              </a:ext>
            </a:extLst>
          </p:cNvPr>
          <p:cNvSpPr>
            <a:spLocks/>
          </p:cNvSpPr>
          <p:nvPr userDrawn="1"/>
        </p:nvSpPr>
        <p:spPr bwMode="auto">
          <a:xfrm>
            <a:off x="8741371" y="12953083"/>
            <a:ext cx="6894908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anchor="ctr" anchorCtr="0">
            <a:spAutoFit/>
          </a:bodyPr>
          <a:lstStyle/>
          <a:p>
            <a:pPr algn="ctr" defTabSz="4572000"/>
            <a:r>
              <a:rPr lang="en-US" sz="1800" b="0" i="0" spc="300" dirty="0">
                <a:solidFill>
                  <a:schemeClr val="tx1"/>
                </a:solidFill>
                <a:latin typeface="Montserrat Light" charset="0"/>
                <a:ea typeface="Montserrat Light" charset="0"/>
                <a:cs typeface="Montserrat Light" charset="0"/>
                <a:sym typeface="Bebas Neue" charset="0"/>
                <a:hlinkClick r:id="rId11"/>
              </a:rPr>
              <a:t>www.acrossgroup.it</a:t>
            </a:r>
            <a:endParaRPr lang="en-US" sz="1800" b="0" i="0" spc="300" dirty="0">
              <a:solidFill>
                <a:schemeClr val="tx1"/>
              </a:solidFill>
              <a:latin typeface="Montserrat Light" charset="0"/>
              <a:ea typeface="Montserrat Light" charset="0"/>
              <a:cs typeface="Montserrat Light" charset="0"/>
              <a:sym typeface="Bebas Neue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1186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8" r:id="rId1"/>
    <p:sldLayoutId id="2147484013" r:id="rId2"/>
    <p:sldLayoutId id="2147484080" r:id="rId3"/>
    <p:sldLayoutId id="2147484012" r:id="rId4"/>
    <p:sldLayoutId id="2147484081" r:id="rId5"/>
    <p:sldLayoutId id="2147484010" r:id="rId6"/>
    <p:sldLayoutId id="2147484014" r:id="rId7"/>
    <p:sldLayoutId id="2147484079" r:id="rId8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6000" b="0" kern="1200">
          <a:solidFill>
            <a:srgbClr val="007855"/>
          </a:solidFill>
          <a:latin typeface="Poppins SemiBold" panose="00000700000000000000" pitchFamily="2" charset="0"/>
          <a:ea typeface="Poppins SemiBold" panose="00000700000000000000" pitchFamily="2" charset="0"/>
          <a:cs typeface="Poppins SemiBold" panose="00000700000000000000" pitchFamily="2" charset="0"/>
        </a:defRPr>
      </a:lvl1pPr>
    </p:titleStyle>
    <p:bodyStyle>
      <a:lvl1pPr marL="457109" indent="-457109" algn="l" defTabSz="1828434" rtl="0" eaLnBrk="1" latinLnBrk="0" hangingPunct="1">
        <a:lnSpc>
          <a:spcPct val="90000"/>
        </a:lnSpc>
        <a:spcBef>
          <a:spcPts val="2000"/>
        </a:spcBef>
        <a:buFont typeface="Arial" panose="020B0604020202020204" pitchFamily="34" charset="0"/>
        <a:buChar char="•"/>
        <a:defRPr lang="en-US" sz="4800" kern="1200" dirty="0" smtClean="0">
          <a:solidFill>
            <a:schemeClr val="accent4">
              <a:lumMod val="50000"/>
            </a:schemeClr>
          </a:solidFill>
          <a:effectLst/>
          <a:latin typeface="Lato Light" charset="0"/>
          <a:ea typeface="Lato Light" charset="0"/>
          <a:cs typeface="Lato Light" charset="0"/>
        </a:defRPr>
      </a:lvl1pPr>
      <a:lvl2pPr marL="137132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4000" kern="1200" dirty="0" smtClean="0">
          <a:solidFill>
            <a:schemeClr val="accent4">
              <a:lumMod val="50000"/>
            </a:schemeClr>
          </a:solidFill>
          <a:effectLst/>
          <a:latin typeface="Lato Light" charset="0"/>
          <a:ea typeface="Lato Light" charset="0"/>
          <a:cs typeface="Lato Light" charset="0"/>
        </a:defRPr>
      </a:lvl2pPr>
      <a:lvl3pPr marL="2285543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600" kern="1200" dirty="0" smtClean="0">
          <a:solidFill>
            <a:schemeClr val="accent4">
              <a:lumMod val="50000"/>
            </a:schemeClr>
          </a:solidFill>
          <a:effectLst/>
          <a:latin typeface="Lato Light" charset="0"/>
          <a:ea typeface="Lato Light" charset="0"/>
          <a:cs typeface="Lato Light" charset="0"/>
        </a:defRPr>
      </a:lvl3pPr>
      <a:lvl4pPr marL="3199760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 smtClean="0">
          <a:solidFill>
            <a:schemeClr val="accent4">
              <a:lumMod val="50000"/>
            </a:schemeClr>
          </a:solidFill>
          <a:effectLst/>
          <a:latin typeface="Lato Light" charset="0"/>
          <a:ea typeface="Lato Light" charset="0"/>
          <a:cs typeface="Lato Light" charset="0"/>
        </a:defRPr>
      </a:lvl4pPr>
      <a:lvl5pPr marL="4113977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3200" kern="1200" dirty="0">
          <a:solidFill>
            <a:schemeClr val="accent4">
              <a:lumMod val="50000"/>
            </a:schemeClr>
          </a:solidFill>
          <a:effectLst/>
          <a:latin typeface="Lato Light" charset="0"/>
          <a:ea typeface="Lato Light" charset="0"/>
          <a:cs typeface="Lato Light" charset="0"/>
        </a:defRPr>
      </a:lvl5pPr>
      <a:lvl6pPr marL="5028194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1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8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6" indent="-457109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1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6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3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numa@argostrustees.it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hyperlink" Target="mailto:vedana@acrossgroup.i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id="{A06AE568-F8D5-45B2-BD32-DC11B6B5D5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/>
              <a:t>Trust.</a:t>
            </a:r>
            <a:br>
              <a:rPr lang="it-IT" dirty="0"/>
            </a:br>
            <a:r>
              <a:rPr lang="it-IT" dirty="0"/>
              <a:t>La Circolare 34/E del 20 ottobre 2022</a:t>
            </a:r>
            <a:br>
              <a:rPr lang="it-IT" dirty="0"/>
            </a:br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1902BB3-8340-4240-91A5-0B3BA7515E44}"/>
              </a:ext>
            </a:extLst>
          </p:cNvPr>
          <p:cNvSpPr txBox="1"/>
          <p:nvPr/>
        </p:nvSpPr>
        <p:spPr>
          <a:xfrm>
            <a:off x="18088495" y="10440786"/>
            <a:ext cx="52868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Milano, 1 dicembre 2022</a:t>
            </a:r>
          </a:p>
        </p:txBody>
      </p:sp>
    </p:spTree>
    <p:extLst>
      <p:ext uri="{BB962C8B-B14F-4D97-AF65-F5344CB8AC3E}">
        <p14:creationId xmlns:p14="http://schemas.microsoft.com/office/powerpoint/2010/main" val="366259810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2">
            <a:extLst>
              <a:ext uri="{FF2B5EF4-FFF2-40B4-BE49-F238E27FC236}">
                <a16:creationId xmlns:a16="http://schemas.microsoft.com/office/drawing/2014/main" id="{B70AA90E-2EF2-47DC-96D6-E198C5859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/>
              <a:t>La Circolare 34/E del 20 ottobre 2022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5DB217-1A00-445C-896F-DBFC53C11E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it-IT" sz="5400" b="1" dirty="0">
                <a:latin typeface="Calibri" panose="020F0502020204030204" pitchFamily="34" charset="0"/>
                <a:cs typeface="Calibri" panose="020F0502020204030204" pitchFamily="34" charset="0"/>
              </a:rPr>
              <a:t>Cosa cambia per i Trust?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F182DD44-823B-41CB-9F0F-FC19D241E55E}"/>
              </a:ext>
            </a:extLst>
          </p:cNvPr>
          <p:cNvSpPr txBox="1"/>
          <p:nvPr/>
        </p:nvSpPr>
        <p:spPr>
          <a:xfrm>
            <a:off x="11340549" y="8185150"/>
            <a:ext cx="60946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it-IT" sz="5400" dirty="0">
                <a:solidFill>
                  <a:schemeClr val="tx2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Sabrina Numa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B30780AE-0473-482C-84B7-7EA07DA60F0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3296" y="8129446"/>
            <a:ext cx="4365454" cy="923330"/>
          </a:xfrm>
          <a:prstGeom prst="rect">
            <a:avLst/>
          </a:prstGeom>
        </p:spPr>
      </p:pic>
      <p:pic>
        <p:nvPicPr>
          <p:cNvPr id="7" name="Picture 2">
            <a:extLst>
              <a:ext uri="{FF2B5EF4-FFF2-40B4-BE49-F238E27FC236}">
                <a16:creationId xmlns:a16="http://schemas.microsoft.com/office/drawing/2014/main" id="{C79E21B7-0408-465E-8ABA-66B66BEC32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Immagine 7" descr="Logo TGP mini">
            <a:extLst>
              <a:ext uri="{FF2B5EF4-FFF2-40B4-BE49-F238E27FC236}">
                <a16:creationId xmlns:a16="http://schemas.microsoft.com/office/drawing/2014/main" id="{47C98266-A243-41A1-8D69-01E3BEA48EB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55189" y="9770806"/>
            <a:ext cx="2160068" cy="1210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9710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Breve storia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Circolare 48/E del 6 agosto 2007</a:t>
            </a:r>
          </a:p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Circolare 61/E del 27 dicembre 2010</a:t>
            </a:r>
          </a:p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Diverse risoluzioni e risposte ad interpelli specifici (tassazione sui dividendi, imposte dirette su trust dopo di noi…..)</a:t>
            </a:r>
          </a:p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Bozza in consultazione ad agosto del 2021</a:t>
            </a:r>
          </a:p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Circolare 34/E del 20 ottobre 2022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10683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20087860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Imposte indirette – regole ante circolare 34/E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sz="4800" b="0" i="0" dirty="0">
                <a:solidFill>
                  <a:srgbClr val="514A40"/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Atto istitutivo – a tassa fissa</a:t>
            </a:r>
          </a:p>
          <a:p>
            <a:pPr marL="274320" indent="-2286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Arial"/>
              <a:buChar char="•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Atti dispositivi:</a:t>
            </a:r>
          </a:p>
          <a:p>
            <a:pPr marL="731520" indent="-6858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Conteggio dell’imposta successione e donazione per sconto in ingresso in funzione dei beni apportati al fondo in trust:</a:t>
            </a:r>
          </a:p>
          <a:p>
            <a:pPr marL="731520" indent="-6858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Beni immobili - sul valore della rendita catastale rivalutata;</a:t>
            </a:r>
          </a:p>
          <a:p>
            <a:pPr marL="731520" indent="-6858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Investimenti – sul valore nominale;</a:t>
            </a:r>
          </a:p>
          <a:p>
            <a:pPr marL="731520" indent="-6858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Quote sociali – in funzione delle percentuali apportate e del legame parentale tra disponente e beneficiari anche a tassa fissa;</a:t>
            </a:r>
          </a:p>
          <a:p>
            <a:pPr marL="731520" indent="-685800" algn="l" defTabSz="914400">
              <a:lnSpc>
                <a:spcPct val="90000"/>
              </a:lnSpc>
              <a:spcBef>
                <a:spcPts val="1800"/>
              </a:spcBef>
              <a:buClr>
                <a:srgbClr val="A85229"/>
              </a:buCl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514A4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Altri beni – al valore reale.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FF50C135-E22C-4640-817A-4F2E533B8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340534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17843423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Imposte dirette- regole ante circolare 34/E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Il trust irrevocabile è soggetto passivo d’imposta.</a:t>
            </a: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Per i trust opachi, ossia senza obbligazioni di distribuzione di reddito predefinite ai beneficiari: tassazione ai fini IRES in capo al Trust;</a:t>
            </a: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Per i trust trasparenti, ossia con obbligazioni di distribuzione  ai beneficiari imposte dall’atto istitutivo: tassazione ai fini IRPEF in capo ai Beneficiari.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E8E4F0D-83A3-464C-8BF3-636FFC971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488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DD468FE-877E-4214-A51F-FCC740CE0D2E}"/>
              </a:ext>
            </a:extLst>
          </p:cNvPr>
          <p:cNvSpPr txBox="1">
            <a:spLocks/>
          </p:cNvSpPr>
          <p:nvPr/>
        </p:nvSpPr>
        <p:spPr>
          <a:xfrm>
            <a:off x="677333" y="609600"/>
            <a:ext cx="13204921" cy="1320800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/>
              <a:t>La svolta</a:t>
            </a:r>
          </a:p>
        </p:txBody>
      </p:sp>
      <p:sp>
        <p:nvSpPr>
          <p:cNvPr id="7" name="Segnaposto contenuto 2">
            <a:extLst>
              <a:ext uri="{FF2B5EF4-FFF2-40B4-BE49-F238E27FC236}">
                <a16:creationId xmlns:a16="http://schemas.microsoft.com/office/drawing/2014/main" id="{790B0C0A-0EED-4D78-B921-4C4571C2A911}"/>
              </a:ext>
            </a:extLst>
          </p:cNvPr>
          <p:cNvSpPr txBox="1">
            <a:spLocks/>
          </p:cNvSpPr>
          <p:nvPr/>
        </p:nvSpPr>
        <p:spPr>
          <a:xfrm>
            <a:off x="677333" y="2160589"/>
            <a:ext cx="20736251" cy="8995091"/>
          </a:xfrm>
          <a:prstGeom prst="rect">
            <a:avLst/>
          </a:prstGeom>
        </p:spPr>
        <p:txBody>
          <a:bodyPr/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La circolare 34/E sicuramente stabilisce nuove regole per le imposte indirette, recependo le indicazioni della più recente giurisprudenza di merito e di legittimità.</a:t>
            </a: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Chiarisce alcuni aspetti aggiuntivi ai fini delle imposte dirette e prende in considerazione nuove casistiche </a:t>
            </a: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È deficitaria in molti aspetti particolari di gestione del trust </a:t>
            </a: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Evita (forse appositamente) di prendere in considerazione alcuni aspetti.</a:t>
            </a:r>
          </a:p>
          <a:p>
            <a:pPr marL="0" indent="0">
              <a:buNone/>
            </a:pPr>
            <a:endParaRPr lang="it-IT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E8E4F0D-83A3-464C-8BF3-636FFC9713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73800" y="9413642"/>
            <a:ext cx="3849834" cy="19249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9021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Segnaposto immagine 5" descr="Immagine che contiene testo&#10;&#10;Descrizione generata automaticamente">
            <a:extLst>
              <a:ext uri="{FF2B5EF4-FFF2-40B4-BE49-F238E27FC236}">
                <a16:creationId xmlns:a16="http://schemas.microsoft.com/office/drawing/2014/main" id="{BAEAEE29-F5B9-429C-B177-A64B20E4E89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" t="44394" r="-40" b="15240"/>
          <a:stretch/>
        </p:blipFill>
        <p:spPr>
          <a:xfrm>
            <a:off x="0" y="0"/>
            <a:ext cx="24387468" cy="6560820"/>
          </a:xfrm>
        </p:spPr>
      </p:pic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B0327D5-90E4-4348-AF5C-30A8860985A3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763713" y="7151688"/>
            <a:ext cx="7380287" cy="4244975"/>
          </a:xfrm>
        </p:spPr>
        <p:txBody>
          <a:bodyPr/>
          <a:lstStyle/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Sabrina Numa</a:t>
            </a: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numa@argostrustees.it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348/6027692</a:t>
            </a:r>
          </a:p>
        </p:txBody>
      </p:sp>
      <p:sp>
        <p:nvSpPr>
          <p:cNvPr id="7" name="Titolo 5">
            <a:extLst>
              <a:ext uri="{FF2B5EF4-FFF2-40B4-BE49-F238E27FC236}">
                <a16:creationId xmlns:a16="http://schemas.microsoft.com/office/drawing/2014/main" id="{DBECA161-011C-453F-970D-F218A0AC7239}"/>
              </a:ext>
            </a:extLst>
          </p:cNvPr>
          <p:cNvSpPr txBox="1">
            <a:spLocks/>
          </p:cNvSpPr>
          <p:nvPr/>
        </p:nvSpPr>
        <p:spPr>
          <a:xfrm>
            <a:off x="1735852" y="2988477"/>
            <a:ext cx="21025723" cy="1791268"/>
          </a:xfrm>
          <a:prstGeom prst="rect">
            <a:avLst/>
          </a:prstGeom>
        </p:spPr>
        <p:txBody>
          <a:bodyPr/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6000" b="0" kern="1200">
                <a:solidFill>
                  <a:srgbClr val="007855"/>
                </a:solidFill>
                <a:latin typeface="Poppins SemiBold" panose="00000700000000000000" pitchFamily="2" charset="0"/>
                <a:ea typeface="Poppins SemiBold" panose="00000700000000000000" pitchFamily="2" charset="0"/>
                <a:cs typeface="Poppins SemiBold" panose="00000700000000000000" pitchFamily="2" charset="0"/>
              </a:defRPr>
            </a:lvl1pPr>
          </a:lstStyle>
          <a:p>
            <a:r>
              <a:rPr lang="it-IT" dirty="0">
                <a:solidFill>
                  <a:schemeClr val="bg1"/>
                </a:solidFill>
              </a:rPr>
              <a:t>Grazie per l’attenzione</a:t>
            </a:r>
          </a:p>
        </p:txBody>
      </p:sp>
      <p:sp>
        <p:nvSpPr>
          <p:cNvPr id="2" name="Segnaposto testo 3">
            <a:extLst>
              <a:ext uri="{FF2B5EF4-FFF2-40B4-BE49-F238E27FC236}">
                <a16:creationId xmlns:a16="http://schemas.microsoft.com/office/drawing/2014/main" id="{8DC8B18B-4E2C-7995-368C-7CFFC80EBC8B}"/>
              </a:ext>
            </a:extLst>
          </p:cNvPr>
          <p:cNvSpPr txBox="1">
            <a:spLocks/>
          </p:cNvSpPr>
          <p:nvPr/>
        </p:nvSpPr>
        <p:spPr>
          <a:xfrm>
            <a:off x="11093364" y="7151687"/>
            <a:ext cx="7380287" cy="4244975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>
            <a:lvl1pPr marL="457109" indent="-457109" algn="l" defTabSz="1828434" rtl="0" eaLnBrk="1" latinLnBrk="0" hangingPunct="1">
              <a:lnSpc>
                <a:spcPct val="90000"/>
              </a:lnSpc>
              <a:spcBef>
                <a:spcPts val="2000"/>
              </a:spcBef>
              <a:buFont typeface="Arial" panose="020B0604020202020204" pitchFamily="34" charset="0"/>
              <a:buChar char="•"/>
              <a:defRPr lang="en-US" sz="48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1pPr>
            <a:lvl2pPr marL="137132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40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2pPr>
            <a:lvl3pPr marL="2285543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6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3pPr>
            <a:lvl4pPr marL="3199760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 smtClean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4pPr>
            <a:lvl5pPr marL="4113977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lang="en-US" sz="3200" kern="1200" dirty="0">
                <a:solidFill>
                  <a:schemeClr val="accent4">
                    <a:lumMod val="50000"/>
                  </a:schemeClr>
                </a:solidFill>
                <a:effectLst/>
                <a:latin typeface="Lato Light" charset="0"/>
                <a:ea typeface="Lato Light" charset="0"/>
                <a:cs typeface="Lato Light" charset="0"/>
              </a:defRPr>
            </a:lvl5pPr>
            <a:lvl6pPr marL="5028194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942411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856628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7770846" indent="-457109" algn="l" defTabSz="1828434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Fabrizio Vedana</a:t>
            </a: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  <a:hlinkClick r:id="rId4"/>
              </a:rPr>
              <a:t>vedana@acrossgroup.it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it-IT" dirty="0">
                <a:latin typeface="Calibri" panose="020F0502020204030204" pitchFamily="34" charset="0"/>
                <a:cs typeface="Calibri" panose="020F0502020204030204" pitchFamily="34" charset="0"/>
              </a:rPr>
              <a:t>348/7327974</a:t>
            </a:r>
          </a:p>
        </p:txBody>
      </p:sp>
    </p:spTree>
    <p:extLst>
      <p:ext uri="{BB962C8B-B14F-4D97-AF65-F5344CB8AC3E}">
        <p14:creationId xmlns:p14="http://schemas.microsoft.com/office/powerpoint/2010/main" val="2275821594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 Tema Across">
  <a:themeElements>
    <a:clrScheme name="Personalizzato 6">
      <a:dk1>
        <a:srgbClr val="474B4E"/>
      </a:dk1>
      <a:lt1>
        <a:srgbClr val="FFFFFF"/>
      </a:lt1>
      <a:dk2>
        <a:srgbClr val="000000"/>
      </a:dk2>
      <a:lt2>
        <a:srgbClr val="FFFFFF"/>
      </a:lt2>
      <a:accent1>
        <a:srgbClr val="000000"/>
      </a:accent1>
      <a:accent2>
        <a:srgbClr val="007855"/>
      </a:accent2>
      <a:accent3>
        <a:srgbClr val="0A3D57"/>
      </a:accent3>
      <a:accent4>
        <a:srgbClr val="91969B"/>
      </a:accent4>
      <a:accent5>
        <a:srgbClr val="4B5050"/>
      </a:accent5>
      <a:accent6>
        <a:srgbClr val="91969B"/>
      </a:accent6>
      <a:hlink>
        <a:srgbClr val="007855"/>
      </a:hlink>
      <a:folHlink>
        <a:srgbClr val="007855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81463</TotalTime>
  <Words>325</Words>
  <Application>Microsoft Office PowerPoint</Application>
  <PresentationFormat>Personalizzato</PresentationFormat>
  <Paragraphs>43</Paragraphs>
  <Slides>7</Slides>
  <Notes>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7" baseType="lpstr">
      <vt:lpstr>Arial</vt:lpstr>
      <vt:lpstr>Calibri</vt:lpstr>
      <vt:lpstr>Calibri Light</vt:lpstr>
      <vt:lpstr>Courier New</vt:lpstr>
      <vt:lpstr>Lato Light</vt:lpstr>
      <vt:lpstr>Montserrat Light</vt:lpstr>
      <vt:lpstr>Poppins</vt:lpstr>
      <vt:lpstr>Poppins Light</vt:lpstr>
      <vt:lpstr>Poppins SemiBold</vt:lpstr>
      <vt:lpstr>1 Tema Across</vt:lpstr>
      <vt:lpstr>Trust. La Circolare 34/E del 20 ottobre 2022 </vt:lpstr>
      <vt:lpstr>La Circolare 34/E del 20 ottobre 2022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Manager>http://graphicriver.net/user/jetfabrik</Manager>
  <Company>http://graphicriver.net/user/jetfabrik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Across Family Advisors</dc:title>
  <dc:subject>http://graphicriver.net/user/jetfabrik</dc:subject>
  <dc:creator>Alessandro Muratori</dc:creator>
  <cp:keywords/>
  <dc:description>http://graphicriver.net/user/jetfabrik</dc:description>
  <cp:lastModifiedBy>Sabrina Numa</cp:lastModifiedBy>
  <cp:revision>6447</cp:revision>
  <dcterms:created xsi:type="dcterms:W3CDTF">2014-11-12T21:47:38Z</dcterms:created>
  <dcterms:modified xsi:type="dcterms:W3CDTF">2022-11-28T10:09:20Z</dcterms:modified>
  <cp:category/>
</cp:coreProperties>
</file>