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72" r:id="rId2"/>
    <p:sldId id="2453" r:id="rId3"/>
    <p:sldId id="2420" r:id="rId4"/>
    <p:sldId id="2423" r:id="rId5"/>
    <p:sldId id="2469" r:id="rId6"/>
    <p:sldId id="2446" r:id="rId7"/>
    <p:sldId id="2447" r:id="rId8"/>
    <p:sldId id="2448" r:id="rId9"/>
    <p:sldId id="2449" r:id="rId10"/>
    <p:sldId id="2428" r:id="rId11"/>
    <p:sldId id="2429" r:id="rId12"/>
    <p:sldId id="2430" r:id="rId13"/>
    <p:sldId id="2431" r:id="rId14"/>
    <p:sldId id="2454" r:id="rId15"/>
    <p:sldId id="2455" r:id="rId16"/>
    <p:sldId id="2456" r:id="rId17"/>
    <p:sldId id="2457" r:id="rId18"/>
    <p:sldId id="2459" r:id="rId19"/>
    <p:sldId id="2460" r:id="rId20"/>
    <p:sldId id="2458" r:id="rId21"/>
    <p:sldId id="2461" r:id="rId22"/>
    <p:sldId id="2462" r:id="rId23"/>
    <p:sldId id="2470" r:id="rId24"/>
    <p:sldId id="2471" r:id="rId25"/>
    <p:sldId id="2472" r:id="rId26"/>
    <p:sldId id="2473" r:id="rId27"/>
    <p:sldId id="2463" r:id="rId28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006"/>
    <p:restoredTop sz="95441"/>
  </p:normalViewPr>
  <p:slideViewPr>
    <p:cSldViewPr snapToGrid="0">
      <p:cViewPr varScale="1">
        <p:scale>
          <a:sx n="68" d="100"/>
          <a:sy n="68" d="100"/>
        </p:scale>
        <p:origin x="12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D267424E-689E-8A40-51A4-1C4EC2F33A5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it-IT"/>
              <a:t>Studio Tramontano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780806D1-ACEE-5128-BFB9-D51E4F7F4C5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51D6B5-E419-654F-98A0-BEF14BA96394}" type="datetime1">
              <a:rPr lang="it-IT" smtClean="0"/>
              <a:t>01/12/2022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91A450E3-B337-B6E0-FE23-A57898901C7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it-IT"/>
              <a:t>Studio Tramontano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FB18AC73-16CC-1E0A-B439-C36943B1B60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805B98-211E-5044-9927-9FBAEB8E1D3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1741433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it-IT"/>
              <a:t>Studio Tramontano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798D5E-4C7A-0549-B4D9-6CF5E3E662D6}" type="datetime1">
              <a:rPr lang="it-IT" smtClean="0"/>
              <a:t>01/12/2022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it-IT"/>
              <a:t>Studio Tramontano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A77383-8222-3A4E-B6E8-62EA1781BBF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8357412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56011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00061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028203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238532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77916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636884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767074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2980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733140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449831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12644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59079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245990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117215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77972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096039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06050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603663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41414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52887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83377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06441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77805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5367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08526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39645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3733ABD-9E94-D0AE-BF56-4F4C1A5D9E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726CDDDB-9B26-5401-C3BC-3EE3C37DA6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892B4A1-5137-7D6A-1560-D08E56B16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7A3F343-EDAE-02D4-10AB-32F1F2719D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941CB05-C9DC-6CCE-2E1E-E41192460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C306B-2881-C14D-926C-BB9F43207EA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13998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575491E-7738-28F6-DCB5-CAA63EC2C7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F4510AFE-9B76-C179-10C9-28CB6FC571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0F60D03-EDA4-AA36-660F-805A677F77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7401D70-FBCD-FF60-A058-4027660DFE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48A9787-76EE-5D0D-6D89-41A68CBE9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C306B-2881-C14D-926C-BB9F43207EA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03951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35584EB1-15D5-5762-17D6-3C27E74F4B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C4277BB8-0BAD-FCAF-8375-B04C40698F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F73245D-497F-144C-0516-3B9CE44862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37E868E-194E-A35A-FD5D-C1F0C4979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156FF8A-C822-A888-2642-A5277C5DB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C306B-2881-C14D-926C-BB9F43207EA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79130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Genera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9E550C9-CB9C-4A81-A0B4-0934754738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30"/>
            <a:ext cx="10515600" cy="895634"/>
          </a:xfrm>
          <a:prstGeom prst="rect">
            <a:avLst/>
          </a:prstGeom>
        </p:spPr>
        <p:txBody>
          <a:bodyPr vert="horz" lIns="182843" tIns="91422" rIns="182843" bIns="91422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C86965BF-4F38-49BE-8782-3371FB7CA6B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7981" y="1438275"/>
            <a:ext cx="10515600" cy="4379913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696261807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9E4C4FA-5B6B-ECF8-C753-42B2FCAAD0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76E706C-FA52-C006-8230-70D04926FB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AE0807A-1CFF-ECF7-93CD-71BE14B1EA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81EB167-D33D-571F-21DE-0C96F36DC1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BA18C5A-5E3C-C478-1697-015D265618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C306B-2881-C14D-926C-BB9F43207EA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43842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E9CAEB5-BB03-CDD5-2724-194E37481A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E6ABCB1-FBBD-8918-7E11-F1AB481C2C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D11BEFC-5275-A1C3-FC8D-3F15C48F77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AC807CA-9C7A-F3C8-AC44-D4F610E3F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9C50A20-DB17-997E-DA28-78D16A8517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C306B-2881-C14D-926C-BB9F43207EA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2322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46EEB26-E755-70ED-F836-5E621FF47F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CDD9F1B-24F1-29A6-829B-9E971E2415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21DD17D-AD31-010B-109B-B1558A7630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1901066-017E-EAF2-8A47-6BCC69052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1BC0A12-2C27-03DB-C2EC-E1C45CDC6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CFCDE75-0381-373B-61E3-ACC38A7F4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C306B-2881-C14D-926C-BB9F43207EA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62335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325582F-1DD1-6D09-3553-C0D0F04076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88C57FF-90DF-9C72-97BC-A14AA146BA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D7C5054-E688-84AA-E899-39F8D5AA80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CBC41743-DAB3-9381-841C-16FE101E6C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0E6B2FD0-69A4-2F82-EEE6-6B0B967B30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CFEF7BA0-517B-440A-2AA9-1202907645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D4A1BDA7-3C71-1127-99C2-6EDD1E4FE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4A3051B6-CA2F-33A5-859C-59FCC8FC70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C306B-2881-C14D-926C-BB9F43207EA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66741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9337CBF-2A00-2955-BF90-D548589177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08DEDF67-15F4-99E4-6F3B-BB72312883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FEA0CCDF-359F-6756-282D-4CAD1D5F5F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018B3691-E5BB-4933-BEA8-DE4D9D639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C306B-2881-C14D-926C-BB9F43207EA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71150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BABED9BE-A882-C9A8-CE01-EDBDC2FE53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F10349D6-2319-9F45-F1C6-84C94AB81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444C8D1D-3DF8-32F2-7DA1-E83B088A4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C306B-2881-C14D-926C-BB9F43207EA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31894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E4EB6C9-D5BB-DB87-4B5F-8AC7A89C8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D639BA5-6A8B-EF7B-17EC-B91F5DE597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AA459D3-F3E2-E120-A4C8-169935E813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151DDDE-EECC-1749-7533-3F6908C6C8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3A45CED-9D7F-1F5C-4390-0F954E0B50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EBF98A7-E824-2797-9322-0E21844C9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C306B-2881-C14D-926C-BB9F43207EA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74877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E5365C5-4BA1-5B94-031E-6FD2068CBE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F49DDB63-14E4-0280-FFD2-29DEDC0EF4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A0215E63-98F5-FD84-39B2-C6B6F51504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4EB028D-C8AA-93DD-BFB9-D33226130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2C20DF3-B3AA-ACA0-7047-29678135C8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BC0483D-1593-56C3-7CAE-45C2A08F37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C306B-2881-C14D-926C-BB9F43207EA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14735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FA914D02-02B4-050C-B6BB-8888A498FA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59684C1-DDC6-7B33-9F71-45C1201F04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E58106E-EF78-53F5-254D-681B113D8C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C378944-C692-157F-4EF4-740B92CAF1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8FF646A-BEF5-D293-DED5-3F7687997B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5C306B-2881-C14D-926C-BB9F43207EA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9885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0" y="6497637"/>
            <a:ext cx="12192000" cy="360363"/>
          </a:xfrm>
          <a:prstGeom prst="rect">
            <a:avLst/>
          </a:prstGeom>
          <a:solidFill>
            <a:srgbClr val="00426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DIN-Regular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DIN-Regular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DIN-Regular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DIN-Regular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DIN-Regular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DIN-Regular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DIN-Regular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DIN-Regular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DIN-Regular" charset="0"/>
                <a:ea typeface="ＭＳ Ｐゴシック" panose="020B0600070205080204" pitchFamily="34" charset="-128"/>
              </a:defRPr>
            </a:lvl9pPr>
          </a:lstStyle>
          <a:p>
            <a:endParaRPr lang="it-IT" altLang="it-IT">
              <a:latin typeface="RotisSemiSerif" charset="0"/>
            </a:endParaRPr>
          </a:p>
        </p:txBody>
      </p:sp>
      <p:sp>
        <p:nvSpPr>
          <p:cNvPr id="7" name="Rectangle 11"/>
          <p:cNvSpPr>
            <a:spLocks noChangeArrowheads="1"/>
          </p:cNvSpPr>
          <p:nvPr/>
        </p:nvSpPr>
        <p:spPr bwMode="auto">
          <a:xfrm>
            <a:off x="16476" y="0"/>
            <a:ext cx="12192000" cy="360363"/>
          </a:xfrm>
          <a:prstGeom prst="rect">
            <a:avLst/>
          </a:prstGeom>
          <a:solidFill>
            <a:srgbClr val="00426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DIN-Regular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DIN-Regular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DIN-Regular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DIN-Regular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DIN-Regular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DIN-Regular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DIN-Regular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DIN-Regular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DIN-Regular" charset="0"/>
                <a:ea typeface="ＭＳ Ｐゴシック" panose="020B0600070205080204" pitchFamily="34" charset="-128"/>
              </a:defRPr>
            </a:lvl9pPr>
          </a:lstStyle>
          <a:p>
            <a:endParaRPr lang="it-IT" altLang="it-IT">
              <a:latin typeface="RotisSemiSerif" charset="0"/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40476" y="1222462"/>
            <a:ext cx="9144000" cy="4997363"/>
          </a:xfrm>
        </p:spPr>
        <p:txBody>
          <a:bodyPr>
            <a:normAutofit/>
          </a:bodyPr>
          <a:lstStyle/>
          <a:p>
            <a:r>
              <a:rPr lang="it-IT" sz="2000" dirty="0" err="1">
                <a:effectLst/>
                <a:latin typeface="Book Antiqua" panose="02040602050305030304" pitchFamily="18" charset="0"/>
              </a:rPr>
              <a:t>Across</a:t>
            </a:r>
            <a:r>
              <a:rPr lang="it-IT" sz="2000" dirty="0">
                <a:effectLst/>
                <a:latin typeface="Book Antiqua" panose="02040602050305030304" pitchFamily="18" charset="0"/>
              </a:rPr>
              <a:t> Group</a:t>
            </a:r>
            <a:br>
              <a:rPr lang="it-IT" sz="2000" dirty="0">
                <a:effectLst/>
                <a:latin typeface="Book Antiqua" panose="02040602050305030304" pitchFamily="18" charset="0"/>
              </a:rPr>
            </a:br>
            <a:br>
              <a:rPr lang="it-IT" sz="2000" dirty="0">
                <a:effectLst/>
                <a:latin typeface="Book Antiqua" panose="02040602050305030304" pitchFamily="18" charset="0"/>
              </a:rPr>
            </a:br>
            <a:r>
              <a:rPr lang="it-IT" sz="2000" dirty="0">
                <a:effectLst/>
                <a:latin typeface="Book Antiqua" panose="02040602050305030304" pitchFamily="18" charset="0"/>
              </a:rPr>
              <a:t>ANCP – Associazione Nazionale Consulenti Patrimoniali</a:t>
            </a:r>
            <a:br>
              <a:rPr lang="it-IT" sz="2000" dirty="0">
                <a:effectLst/>
                <a:latin typeface="Book Antiqua" panose="02040602050305030304" pitchFamily="18" charset="0"/>
              </a:rPr>
            </a:br>
            <a:br>
              <a:rPr lang="it-IT" sz="2800" dirty="0">
                <a:effectLst/>
                <a:latin typeface="Book Antiqua" panose="02040602050305030304" pitchFamily="18" charset="0"/>
              </a:rPr>
            </a:br>
            <a:r>
              <a:rPr lang="it-IT" sz="2800" dirty="0">
                <a:effectLst/>
                <a:latin typeface="Book Antiqua" panose="02040602050305030304" pitchFamily="18" charset="0"/>
              </a:rPr>
              <a:t>«</a:t>
            </a:r>
            <a:r>
              <a:rPr lang="it-IT" sz="2000" dirty="0">
                <a:latin typeface="Book Antiqua" panose="02040602050305030304" pitchFamily="18" charset="0"/>
              </a:rPr>
              <a:t>Trust. Cosa cambia con la circolare n. 34 del 20.10.22</a:t>
            </a:r>
            <a:r>
              <a:rPr lang="it-IT" sz="2800" dirty="0">
                <a:latin typeface="Book Antiqua" panose="02040602050305030304" pitchFamily="18" charset="0"/>
              </a:rPr>
              <a:t>»</a:t>
            </a:r>
            <a:br>
              <a:rPr lang="it-IT" sz="2000" dirty="0">
                <a:latin typeface="Book Antiqua" panose="02040602050305030304" pitchFamily="18" charset="0"/>
              </a:rPr>
            </a:br>
            <a:br>
              <a:rPr lang="it-IT" sz="2000" dirty="0">
                <a:latin typeface="Book Antiqua" panose="02040602050305030304" pitchFamily="18" charset="0"/>
              </a:rPr>
            </a:br>
            <a:br>
              <a:rPr lang="it-IT" sz="2000" dirty="0">
                <a:latin typeface="Book Antiqua" panose="02040602050305030304" pitchFamily="18" charset="0"/>
              </a:rPr>
            </a:br>
            <a:r>
              <a:rPr lang="it-IT" sz="2000" b="1" dirty="0">
                <a:latin typeface="Book Antiqua" panose="02040602050305030304" pitchFamily="18" charset="0"/>
              </a:rPr>
              <a:t>«Disciplina ai fini delle imposte sui redditi»</a:t>
            </a:r>
            <a:br>
              <a:rPr lang="it-IT" sz="2000" b="1" dirty="0">
                <a:latin typeface="Book Antiqua" panose="02040602050305030304" pitchFamily="18" charset="0"/>
              </a:rPr>
            </a:br>
            <a:br>
              <a:rPr lang="it-IT" sz="2000" dirty="0">
                <a:latin typeface="Book Antiqua" panose="02040602050305030304" pitchFamily="18" charset="0"/>
              </a:rPr>
            </a:br>
            <a:br>
              <a:rPr lang="it-IT" sz="2200" dirty="0">
                <a:latin typeface="Book Antiqua" panose="02040602050305030304" pitchFamily="18" charset="0"/>
              </a:rPr>
            </a:br>
            <a:r>
              <a:rPr lang="it-IT" sz="2000" dirty="0">
                <a:latin typeface="Book Antiqua" panose="02040602050305030304" pitchFamily="18" charset="0"/>
              </a:rPr>
              <a:t>dott. Salvatore Tramontano</a:t>
            </a:r>
            <a:br>
              <a:rPr lang="it-IT" sz="2200" dirty="0">
                <a:latin typeface="Book Antiqua" panose="02040602050305030304" pitchFamily="18" charset="0"/>
              </a:rPr>
            </a:br>
            <a:br>
              <a:rPr lang="it-IT" sz="2200" dirty="0">
                <a:latin typeface="Book Antiqua" panose="02040602050305030304" pitchFamily="18" charset="0"/>
              </a:rPr>
            </a:br>
            <a:br>
              <a:rPr lang="it-IT" sz="2200" dirty="0">
                <a:latin typeface="Book Antiqua" panose="02040602050305030304" pitchFamily="18" charset="0"/>
              </a:rPr>
            </a:br>
            <a:br>
              <a:rPr lang="it-IT" sz="2200" dirty="0">
                <a:latin typeface="Book Antiqua" panose="02040602050305030304" pitchFamily="18" charset="0"/>
              </a:rPr>
            </a:br>
            <a:r>
              <a:rPr lang="it-IT" sz="1800" dirty="0">
                <a:latin typeface="Book Antiqua" panose="02040602050305030304" pitchFamily="18" charset="0"/>
              </a:rPr>
              <a:t>1° dicembre 2022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2570285" y="6497637"/>
            <a:ext cx="70514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it-IT" sz="2000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7975A7F5-2AF7-1663-86A8-35C7FB394C53}"/>
              </a:ext>
            </a:extLst>
          </p:cNvPr>
          <p:cNvSpPr txBox="1"/>
          <p:nvPr/>
        </p:nvSpPr>
        <p:spPr>
          <a:xfrm>
            <a:off x="3599727" y="428263"/>
            <a:ext cx="45696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Studio Tramontano</a:t>
            </a:r>
          </a:p>
        </p:txBody>
      </p:sp>
    </p:spTree>
    <p:extLst>
      <p:ext uri="{BB962C8B-B14F-4D97-AF65-F5344CB8AC3E}">
        <p14:creationId xmlns:p14="http://schemas.microsoft.com/office/powerpoint/2010/main" val="19450323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>
            <a:extLst>
              <a:ext uri="{FF2B5EF4-FFF2-40B4-BE49-F238E27FC236}">
                <a16:creationId xmlns:a16="http://schemas.microsoft.com/office/drawing/2014/main" id="{B70AA90E-2EF2-47DC-96D6-E198C5859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759417"/>
            <a:ext cx="10515600" cy="805911"/>
          </a:xfrm>
        </p:spPr>
        <p:txBody>
          <a:bodyPr/>
          <a:lstStyle/>
          <a:p>
            <a:pPr algn="ctr"/>
            <a:r>
              <a:rPr lang="it-IT" dirty="0"/>
              <a:t>Imposte dirette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C5DB217-1A00-445C-896F-DBFC53C11E0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9569" y="1239044"/>
            <a:ext cx="10512862" cy="4379913"/>
          </a:xfrm>
        </p:spPr>
        <p:txBody>
          <a:bodyPr>
            <a:normAutofit fontScale="92500" lnSpcReduction="10000"/>
          </a:bodyPr>
          <a:lstStyle/>
          <a:p>
            <a:pPr marL="0" indent="0"/>
            <a:endParaRPr lang="it-IT" dirty="0">
              <a:latin typeface="Garamond" charset="0"/>
              <a:ea typeface="ヒラギノ角ゴ ProN W3" charset="0"/>
              <a:cs typeface="Garamond" charset="0"/>
            </a:endParaRPr>
          </a:p>
          <a:p>
            <a:pPr marL="0" indent="0"/>
            <a:r>
              <a:rPr lang="it-IT" sz="2300" kern="1800" dirty="0">
                <a:solidFill>
                  <a:srgbClr val="000000"/>
                </a:solidFill>
                <a:latin typeface="Book Antiqua" panose="02040602050305030304" pitchFamily="18" charset="0"/>
              </a:rPr>
              <a:t>L’</a:t>
            </a:r>
            <a:r>
              <a:rPr lang="it-IT" altLang="ja-JP" sz="2300" kern="1800" dirty="0">
                <a:solidFill>
                  <a:srgbClr val="000000"/>
                </a:solidFill>
                <a:latin typeface="Book Antiqua" panose="02040602050305030304" pitchFamily="18" charset="0"/>
              </a:rPr>
              <a:t>art. 73 del TUIR individua, ai fini della tassazione</a:t>
            </a:r>
          </a:p>
          <a:p>
            <a:pPr marL="0" indent="0">
              <a:buNone/>
            </a:pPr>
            <a:endParaRPr lang="it-IT" altLang="ja-JP" sz="2300" kern="1800" dirty="0">
              <a:solidFill>
                <a:srgbClr val="000000"/>
              </a:solidFill>
              <a:latin typeface="Book Antiqua" panose="02040602050305030304" pitchFamily="18" charset="0"/>
            </a:endParaRPr>
          </a:p>
          <a:p>
            <a:pPr marL="0" indent="0"/>
            <a:r>
              <a:rPr lang="it-IT" altLang="ja-JP" sz="2300" kern="1800" dirty="0">
                <a:solidFill>
                  <a:srgbClr val="000000"/>
                </a:solidFill>
                <a:latin typeface="Book Antiqua" panose="02040602050305030304" pitchFamily="18" charset="0"/>
              </a:rPr>
              <a:t>TRUST TRASPARENTI  </a:t>
            </a:r>
          </a:p>
          <a:p>
            <a:pPr marL="0" indent="0"/>
            <a:r>
              <a:rPr lang="it-IT" altLang="ja-JP" sz="2300" kern="1800" dirty="0">
                <a:solidFill>
                  <a:srgbClr val="000000"/>
                </a:solidFill>
                <a:latin typeface="Book Antiqua" panose="02040602050305030304" pitchFamily="18" charset="0"/>
              </a:rPr>
              <a:t>TRUST OPACHI</a:t>
            </a:r>
          </a:p>
          <a:p>
            <a:pPr marL="0" indent="0"/>
            <a:r>
              <a:rPr lang="it-IT" altLang="ja-JP" sz="2300" kern="1800" dirty="0">
                <a:solidFill>
                  <a:srgbClr val="000000"/>
                </a:solidFill>
                <a:latin typeface="Book Antiqua" panose="02040602050305030304" pitchFamily="18" charset="0"/>
              </a:rPr>
              <a:t>TRUST MISTI</a:t>
            </a:r>
          </a:p>
          <a:p>
            <a:pPr marL="0" indent="0">
              <a:buNone/>
            </a:pPr>
            <a:endParaRPr lang="it-IT" sz="2300" kern="1800" dirty="0">
              <a:solidFill>
                <a:srgbClr val="000000"/>
              </a:solidFill>
              <a:latin typeface="Book Antiqua" panose="02040602050305030304" pitchFamily="18" charset="0"/>
            </a:endParaRPr>
          </a:p>
          <a:p>
            <a:pPr marL="0" indent="0"/>
            <a:r>
              <a:rPr lang="it-IT" sz="2300" kern="1800" dirty="0">
                <a:solidFill>
                  <a:srgbClr val="000000"/>
                </a:solidFill>
                <a:latin typeface="Book Antiqua" panose="02040602050305030304" pitchFamily="18" charset="0"/>
              </a:rPr>
              <a:t>Art. 143 TUIR: REDDITO COMPLESSIVO</a:t>
            </a:r>
          </a:p>
          <a:p>
            <a:pPr marL="0" indent="0" algn="just"/>
            <a:r>
              <a:rPr lang="it-IT" sz="2300" kern="1800" dirty="0">
                <a:solidFill>
                  <a:srgbClr val="000000"/>
                </a:solidFill>
                <a:latin typeface="Book Antiqua" panose="02040602050305030304" pitchFamily="18" charset="0"/>
              </a:rPr>
              <a:t>Il reddito complessivo degli enti non commerciali di cui alla lettera c) del comma 1 dell'articolo 73 è formato dai redditi fondiari, di capitale, di impresa e diversi, ovunque prodotti e quale ne sia la destinazione, ad esclusione di quelli esenti dall'imposta e di quelli soggetti a ritenuta alla fonte a titolo di imposta o ad imposta sostitutiva. 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138AFBAD-BA56-BE77-7689-43DAC6878FD0}"/>
              </a:ext>
            </a:extLst>
          </p:cNvPr>
          <p:cNvSpPr txBox="1"/>
          <p:nvPr/>
        </p:nvSpPr>
        <p:spPr>
          <a:xfrm>
            <a:off x="3599727" y="428263"/>
            <a:ext cx="45696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Studio Tramontano</a:t>
            </a:r>
          </a:p>
        </p:txBody>
      </p:sp>
    </p:spTree>
    <p:extLst>
      <p:ext uri="{BB962C8B-B14F-4D97-AF65-F5344CB8AC3E}">
        <p14:creationId xmlns:p14="http://schemas.microsoft.com/office/powerpoint/2010/main" val="3022921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>
            <a:extLst>
              <a:ext uri="{FF2B5EF4-FFF2-40B4-BE49-F238E27FC236}">
                <a16:creationId xmlns:a16="http://schemas.microsoft.com/office/drawing/2014/main" id="{B70AA90E-2EF2-47DC-96D6-E198C5859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929898"/>
            <a:ext cx="10515600" cy="867904"/>
          </a:xfrm>
        </p:spPr>
        <p:txBody>
          <a:bodyPr/>
          <a:lstStyle/>
          <a:p>
            <a:pPr algn="ctr"/>
            <a:r>
              <a:rPr lang="it-IT" dirty="0"/>
              <a:t>Imposte dirette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C5DB217-1A00-445C-896F-DBFC53C11E0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9569" y="1239044"/>
            <a:ext cx="10512862" cy="4379913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300"/>
              </a:spcAft>
              <a:buNone/>
              <a:tabLst>
                <a:tab pos="177007" algn="l"/>
                <a:tab pos="354807" algn="l"/>
                <a:tab pos="532607" algn="l"/>
                <a:tab pos="710407" algn="l"/>
                <a:tab pos="888207" algn="l"/>
                <a:tab pos="1066007" algn="l"/>
                <a:tab pos="1243807" algn="l"/>
                <a:tab pos="1421607" algn="l"/>
                <a:tab pos="1599407" algn="l"/>
                <a:tab pos="1777207" algn="l"/>
                <a:tab pos="1955007" algn="l"/>
                <a:tab pos="2132807" algn="l"/>
              </a:tabLst>
            </a:pPr>
            <a:endParaRPr lang="it-IT" dirty="0">
              <a:latin typeface="Garamond" panose="02020404030301010803" pitchFamily="18" charset="0"/>
              <a:ea typeface="HGP明朝E" panose="02020900000000000000" pitchFamily="18" charset="-128"/>
            </a:endParaRPr>
          </a:p>
          <a:p>
            <a:pPr marL="0" indent="0" algn="just">
              <a:buNone/>
            </a:pPr>
            <a:r>
              <a:rPr lang="it-IT" sz="2000" b="1" dirty="0">
                <a:latin typeface="Book Antiqua" panose="02040602050305030304" pitchFamily="18" charset="0"/>
                <a:ea typeface="ヒラギノ角ゴ ProN W3" charset="0"/>
              </a:rPr>
              <a:t>Trust trasparenti</a:t>
            </a:r>
            <a:r>
              <a:rPr lang="it-IT" sz="2000" dirty="0">
                <a:latin typeface="Book Antiqua" panose="02040602050305030304" pitchFamily="18" charset="0"/>
                <a:ea typeface="ヒラギノ角ゴ ProN W3" charset="0"/>
              </a:rPr>
              <a:t>: trust con beneficiari di reddito individuati, i cui redditi vengono imputati per trasparenza</a:t>
            </a:r>
          </a:p>
          <a:p>
            <a:pPr marL="0" indent="0" algn="just">
              <a:buNone/>
            </a:pPr>
            <a:r>
              <a:rPr lang="it-IT" sz="2000" b="1" dirty="0">
                <a:latin typeface="Book Antiqua" panose="02040602050305030304" pitchFamily="18" charset="0"/>
                <a:ea typeface="ヒラギノ角ゴ ProN W3" charset="0"/>
              </a:rPr>
              <a:t>Trust opachi</a:t>
            </a:r>
            <a:r>
              <a:rPr lang="it-IT" sz="2000" dirty="0">
                <a:latin typeface="Book Antiqua" panose="02040602050305030304" pitchFamily="18" charset="0"/>
                <a:ea typeface="ヒラギノ角ゴ ProN W3" charset="0"/>
              </a:rPr>
              <a:t>: trust senza beneficiari di reddito individuati, i cui redditi vengono attribuiti direttamente al trust</a:t>
            </a:r>
          </a:p>
          <a:p>
            <a:pPr marL="0" indent="0" algn="just">
              <a:buNone/>
            </a:pPr>
            <a:r>
              <a:rPr lang="it-IT" sz="2000" b="1" dirty="0">
                <a:latin typeface="Book Antiqua" panose="02040602050305030304" pitchFamily="18" charset="0"/>
                <a:ea typeface="ヒラギノ角ゴ ProN W3" charset="0"/>
              </a:rPr>
              <a:t>Trust misti: </a:t>
            </a:r>
            <a:r>
              <a:rPr lang="it-IT" sz="2000" dirty="0">
                <a:latin typeface="Book Antiqua" panose="02040602050305030304" pitchFamily="18" charset="0"/>
                <a:ea typeface="ヒラギノ角ゴ ProN W3" charset="0"/>
                <a:cs typeface="Garamond" charset="0"/>
              </a:rPr>
              <a:t>E’ tuttavia possibile che un trust sia al contempo opaco e trasparente. Ciò avviene, ad esempio, quando l’atto istitutivo preveda che parte del reddito di un trust sia accantonata a capitale e parte sia invece attribuita ai beneficiari. In questo caso, il reddito accantonato sarà tassato in capo al trust mentre il reddito attribuito ai beneficiari, qualora ne ricorrano i presupposti, vale a dire quando i beneficiari abbiano diritto di percepire il reddito, sarà imputato a questi ultimi. </a:t>
            </a:r>
          </a:p>
          <a:p>
            <a:pPr marL="0" indent="0" algn="just">
              <a:buNone/>
            </a:pPr>
            <a:endParaRPr lang="it-IT" sz="2000" dirty="0">
              <a:latin typeface="Book Antiqua" panose="02040602050305030304" pitchFamily="18" charset="0"/>
              <a:ea typeface="ヒラギノ角ゴ ProN W3" charset="0"/>
              <a:cs typeface="Garamond" charset="0"/>
            </a:endParaRPr>
          </a:p>
          <a:p>
            <a:pPr marL="0" indent="0">
              <a:buNone/>
            </a:pPr>
            <a:endParaRPr lang="it-IT" sz="1850" b="1" dirty="0">
              <a:latin typeface="Garamond" charset="0"/>
              <a:ea typeface="ヒラギノ角ゴ ProN W3" charset="0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9BF71EBE-CC05-4929-FC4D-9A28E5D2FEF9}"/>
              </a:ext>
            </a:extLst>
          </p:cNvPr>
          <p:cNvSpPr txBox="1"/>
          <p:nvPr/>
        </p:nvSpPr>
        <p:spPr>
          <a:xfrm>
            <a:off x="3599727" y="428263"/>
            <a:ext cx="45696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Studio Tramontano</a:t>
            </a:r>
          </a:p>
        </p:txBody>
      </p:sp>
    </p:spTree>
    <p:extLst>
      <p:ext uri="{BB962C8B-B14F-4D97-AF65-F5344CB8AC3E}">
        <p14:creationId xmlns:p14="http://schemas.microsoft.com/office/powerpoint/2010/main" val="1736175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>
            <a:extLst>
              <a:ext uri="{FF2B5EF4-FFF2-40B4-BE49-F238E27FC236}">
                <a16:creationId xmlns:a16="http://schemas.microsoft.com/office/drawing/2014/main" id="{B70AA90E-2EF2-47DC-96D6-E198C5859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914400"/>
            <a:ext cx="10515600" cy="914400"/>
          </a:xfrm>
        </p:spPr>
        <p:txBody>
          <a:bodyPr/>
          <a:lstStyle/>
          <a:p>
            <a:pPr algn="ctr"/>
            <a:r>
              <a:rPr lang="it-IT" dirty="0"/>
              <a:t>Imposte dirette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C5DB217-1A00-445C-896F-DBFC53C11E0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9569" y="1239044"/>
            <a:ext cx="10512862" cy="4379913"/>
          </a:xfrm>
        </p:spPr>
        <p:txBody>
          <a:bodyPr>
            <a:normAutofit fontScale="92500"/>
          </a:bodyPr>
          <a:lstStyle/>
          <a:p>
            <a:pPr marL="0" indent="0" algn="just">
              <a:spcAft>
                <a:spcPts val="300"/>
              </a:spcAft>
              <a:buNone/>
              <a:tabLst>
                <a:tab pos="177007" algn="l"/>
                <a:tab pos="354807" algn="l"/>
                <a:tab pos="532607" algn="l"/>
                <a:tab pos="710407" algn="l"/>
                <a:tab pos="888207" algn="l"/>
                <a:tab pos="1066007" algn="l"/>
                <a:tab pos="1243807" algn="l"/>
                <a:tab pos="1421607" algn="l"/>
                <a:tab pos="1599407" algn="l"/>
                <a:tab pos="1777207" algn="l"/>
                <a:tab pos="1955007" algn="l"/>
                <a:tab pos="2132807" algn="l"/>
              </a:tabLst>
            </a:pPr>
            <a:endParaRPr lang="it-IT" dirty="0">
              <a:latin typeface="Garamond" panose="02020404030301010803" pitchFamily="18" charset="0"/>
              <a:ea typeface="HGP明朝E" panose="02020900000000000000" pitchFamily="18" charset="-128"/>
            </a:endParaRPr>
          </a:p>
          <a:p>
            <a:pPr marL="0" indent="0" algn="just">
              <a:spcAft>
                <a:spcPts val="300"/>
              </a:spcAft>
              <a:buNone/>
              <a:tabLst>
                <a:tab pos="177007" algn="l"/>
                <a:tab pos="354807" algn="l"/>
                <a:tab pos="532607" algn="l"/>
                <a:tab pos="710407" algn="l"/>
                <a:tab pos="888207" algn="l"/>
                <a:tab pos="1066007" algn="l"/>
                <a:tab pos="1243807" algn="l"/>
                <a:tab pos="1421607" algn="l"/>
                <a:tab pos="1599407" algn="l"/>
                <a:tab pos="1777207" algn="l"/>
                <a:tab pos="1955007" algn="l"/>
                <a:tab pos="2132807" algn="l"/>
              </a:tabLst>
            </a:pPr>
            <a:endParaRPr lang="it-IT" b="1" dirty="0">
              <a:latin typeface="Book Antiqua" panose="02040602050305030304" pitchFamily="18" charset="0"/>
              <a:ea typeface="HGP明朝E" panose="02020900000000000000" pitchFamily="18" charset="-128"/>
            </a:endParaRPr>
          </a:p>
          <a:p>
            <a:pPr marL="0" indent="0" algn="just">
              <a:spcAft>
                <a:spcPts val="300"/>
              </a:spcAft>
              <a:buNone/>
              <a:tabLst>
                <a:tab pos="177007" algn="l"/>
                <a:tab pos="354807" algn="l"/>
                <a:tab pos="532607" algn="l"/>
                <a:tab pos="710407" algn="l"/>
                <a:tab pos="888207" algn="l"/>
                <a:tab pos="1066007" algn="l"/>
                <a:tab pos="1243807" algn="l"/>
                <a:tab pos="1421607" algn="l"/>
                <a:tab pos="1599407" algn="l"/>
                <a:tab pos="1777207" algn="l"/>
                <a:tab pos="1955007" algn="l"/>
                <a:tab pos="2132807" algn="l"/>
              </a:tabLst>
            </a:pPr>
            <a:r>
              <a:rPr lang="it-IT" b="1" dirty="0">
                <a:latin typeface="Book Antiqua" panose="02040602050305030304" pitchFamily="18" charset="0"/>
                <a:ea typeface="HGP明朝E" panose="02020900000000000000" pitchFamily="18" charset="-128"/>
              </a:rPr>
              <a:t>Beneficiario individuato </a:t>
            </a:r>
            <a:r>
              <a:rPr lang="it-IT" sz="1850" dirty="0">
                <a:latin typeface="Book Antiqua" panose="02040602050305030304" pitchFamily="18" charset="0"/>
                <a:ea typeface="HGP明朝E" panose="02020900000000000000" pitchFamily="18" charset="-128"/>
              </a:rPr>
              <a:t>(circolare n. 48/E del 6 agosto 2007)</a:t>
            </a:r>
          </a:p>
          <a:p>
            <a:pPr marL="0" indent="0" algn="just">
              <a:buNone/>
            </a:pPr>
            <a:r>
              <a:rPr lang="it-IT" sz="1950" dirty="0">
                <a:latin typeface="Book Antiqua" panose="02040602050305030304" pitchFamily="18" charset="0"/>
                <a:ea typeface="ヒラギノ角ゴ ProN W3" charset="0"/>
              </a:rPr>
              <a:t>Il comma 74, lettera b), dell’articolo unico della finanziaria 2007 aggiunge al comma 2 dell’articolo 73 del TUIR il seguente periodo: </a:t>
            </a:r>
          </a:p>
          <a:p>
            <a:pPr marL="0" indent="0" algn="just">
              <a:buNone/>
            </a:pPr>
            <a:r>
              <a:rPr lang="it-IT" sz="1950" dirty="0">
                <a:latin typeface="Book Antiqua" panose="02040602050305030304" pitchFamily="18" charset="0"/>
                <a:ea typeface="ヒラギノ角ゴ ProN W3" charset="0"/>
              </a:rPr>
              <a:t>“</a:t>
            </a:r>
            <a:r>
              <a:rPr lang="it-IT" sz="1950" i="1" dirty="0">
                <a:latin typeface="Book Antiqua" panose="02040602050305030304" pitchFamily="18" charset="0"/>
                <a:ea typeface="ヒラギノ角ゴ ProN W3" charset="0"/>
              </a:rPr>
              <a:t>Nei casi in cui i beneficiari del trust siano individuati, i redditi conseguiti dal trust sono </a:t>
            </a:r>
            <a:r>
              <a:rPr lang="it-IT" sz="1950" b="1" i="1" dirty="0">
                <a:latin typeface="Book Antiqua" panose="02040602050305030304" pitchFamily="18" charset="0"/>
                <a:ea typeface="ヒラギノ角ゴ ProN W3" charset="0"/>
              </a:rPr>
              <a:t>imputati in ogni caso ai beneficiari </a:t>
            </a:r>
            <a:r>
              <a:rPr lang="it-IT" sz="1950" i="1" dirty="0">
                <a:latin typeface="Book Antiqua" panose="02040602050305030304" pitchFamily="18" charset="0"/>
                <a:ea typeface="ヒラギノ角ゴ ProN W3" charset="0"/>
              </a:rPr>
              <a:t>in proporzione alla quota di partecipazioni individuata nell’atto di costituzione del trust o in altri documenti successivi ovvero in mancanza in parti uguali</a:t>
            </a:r>
            <a:r>
              <a:rPr lang="it-IT" sz="1950" dirty="0">
                <a:latin typeface="Book Antiqua" panose="02040602050305030304" pitchFamily="18" charset="0"/>
                <a:ea typeface="ヒラギノ角ゴ ProN W3" charset="0"/>
              </a:rPr>
              <a:t>”. </a:t>
            </a:r>
          </a:p>
          <a:p>
            <a:pPr marL="0" indent="0" algn="just">
              <a:buNone/>
            </a:pPr>
            <a:r>
              <a:rPr lang="it-IT" sz="1950" dirty="0">
                <a:latin typeface="Book Antiqua" panose="02040602050305030304" pitchFamily="18" charset="0"/>
                <a:ea typeface="ヒラギノ角ゴ ProN W3" charset="0"/>
              </a:rPr>
              <a:t>Premesso che il presupposto di applicazione dell’imposta è il possesso di redditi, per “beneficiario individuato” da intendersi il beneficiario di “reddito individuato”, vale a dire il soggetto che esprime, rispetto a quel reddito, una capacità contributiva attuale. E’ necessario, quindi, che il beneficiario non solo sia puntualmente individuato, ma che risulti titolare del diritto di pretendere dal </a:t>
            </a:r>
            <a:r>
              <a:rPr lang="it-IT" sz="1950" dirty="0" err="1">
                <a:latin typeface="Book Antiqua" panose="02040602050305030304" pitchFamily="18" charset="0"/>
                <a:ea typeface="ヒラギノ角ゴ ProN W3" charset="0"/>
              </a:rPr>
              <a:t>trustee</a:t>
            </a:r>
            <a:r>
              <a:rPr lang="it-IT" sz="1950" dirty="0">
                <a:latin typeface="Book Antiqua" panose="02040602050305030304" pitchFamily="18" charset="0"/>
                <a:ea typeface="ヒラギノ角ゴ ProN W3" charset="0"/>
              </a:rPr>
              <a:t> l’assegnazione di quella parte di reddito che gli viene imputata per trasparenza</a:t>
            </a:r>
            <a:r>
              <a:rPr lang="it-IT" sz="1950" dirty="0">
                <a:latin typeface="Book Antiqua" panose="02040602050305030304" pitchFamily="18" charset="0"/>
              </a:rPr>
              <a:t>.</a:t>
            </a:r>
          </a:p>
          <a:p>
            <a:pPr marL="0" indent="0" algn="just">
              <a:buNone/>
            </a:pPr>
            <a:endParaRPr lang="it-IT" dirty="0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22D01B5F-CCAF-43AE-AD6E-C90B4EE9AD57}"/>
              </a:ext>
            </a:extLst>
          </p:cNvPr>
          <p:cNvSpPr txBox="1"/>
          <p:nvPr/>
        </p:nvSpPr>
        <p:spPr>
          <a:xfrm>
            <a:off x="3599727" y="428263"/>
            <a:ext cx="45696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Studio Tramontano</a:t>
            </a:r>
          </a:p>
        </p:txBody>
      </p:sp>
    </p:spTree>
    <p:extLst>
      <p:ext uri="{BB962C8B-B14F-4D97-AF65-F5344CB8AC3E}">
        <p14:creationId xmlns:p14="http://schemas.microsoft.com/office/powerpoint/2010/main" val="1447884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>
            <a:extLst>
              <a:ext uri="{FF2B5EF4-FFF2-40B4-BE49-F238E27FC236}">
                <a16:creationId xmlns:a16="http://schemas.microsoft.com/office/drawing/2014/main" id="{B70AA90E-2EF2-47DC-96D6-E198C5859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3738" y="914400"/>
            <a:ext cx="10515600" cy="772460"/>
          </a:xfrm>
        </p:spPr>
        <p:txBody>
          <a:bodyPr>
            <a:normAutofit fontScale="90000"/>
          </a:bodyPr>
          <a:lstStyle/>
          <a:p>
            <a:pPr algn="ctr"/>
            <a:r>
              <a:rPr lang="it-IT" dirty="0"/>
              <a:t>Imposte dirette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C5DB217-1A00-445C-896F-DBFC53C11E0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9569" y="1239044"/>
            <a:ext cx="10512862" cy="437991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it-IT" dirty="0">
              <a:latin typeface="Garamond" charset="0"/>
              <a:ea typeface="ヒラギノ角ゴ ProN W3" charset="0"/>
            </a:endParaRPr>
          </a:p>
          <a:p>
            <a:pPr marL="0" indent="0">
              <a:buNone/>
            </a:pPr>
            <a:r>
              <a:rPr lang="it-IT" b="1" dirty="0">
                <a:latin typeface="Book Antiqua" panose="02040602050305030304" pitchFamily="18" charset="0"/>
                <a:ea typeface="ヒラギノ角ゴ ProN W3" charset="0"/>
              </a:rPr>
              <a:t>Redditi di capitale</a:t>
            </a:r>
          </a:p>
          <a:p>
            <a:pPr marL="0" indent="0">
              <a:buNone/>
            </a:pPr>
            <a:r>
              <a:rPr lang="it-IT" sz="1850" dirty="0">
                <a:latin typeface="Book Antiqua" panose="02040602050305030304" pitchFamily="18" charset="0"/>
                <a:ea typeface="ヒラギノ角ゴ ProN W3" charset="0"/>
              </a:rPr>
              <a:t>I redditi imputati ai beneficiari sono qualificati, ai sensi dell’articolo 44, comma 1, lettera g-sexies), del TUIR, redditi di capitale.</a:t>
            </a:r>
          </a:p>
          <a:p>
            <a:pPr marL="0" indent="0">
              <a:buNone/>
            </a:pPr>
            <a:endParaRPr lang="it-IT" sz="1850" dirty="0">
              <a:latin typeface="Book Antiqua" panose="02040602050305030304" pitchFamily="18" charset="0"/>
              <a:ea typeface="ヒラギノ角ゴ ProN W3" charset="0"/>
            </a:endParaRPr>
          </a:p>
          <a:p>
            <a:pPr marL="0" indent="0">
              <a:buNone/>
            </a:pPr>
            <a:r>
              <a:rPr lang="it-IT" b="1" dirty="0">
                <a:latin typeface="Book Antiqua" panose="02040602050305030304" pitchFamily="18" charset="0"/>
                <a:ea typeface="HGP明朝E" panose="02020900000000000000" pitchFamily="18" charset="-128"/>
              </a:rPr>
              <a:t>Attribuzione del reddito ai beneficiari: principio di competenza</a:t>
            </a:r>
          </a:p>
          <a:p>
            <a:pPr marL="0" indent="0" algn="just">
              <a:buNone/>
            </a:pPr>
            <a:r>
              <a:rPr lang="it-IT" sz="1850" dirty="0">
                <a:latin typeface="Book Antiqua" panose="02040602050305030304" pitchFamily="18" charset="0"/>
                <a:ea typeface="ヒラギノ角ゴ ProN W3" charset="0"/>
              </a:rPr>
              <a:t>L’art. 73 dispone che i redditi siano imputati “</a:t>
            </a:r>
            <a:r>
              <a:rPr lang="it-IT" sz="1850" b="1" dirty="0">
                <a:latin typeface="Book Antiqua" panose="02040602050305030304" pitchFamily="18" charset="0"/>
                <a:ea typeface="ヒラギノ角ゴ ProN W3" charset="0"/>
              </a:rPr>
              <a:t>in ogni caso</a:t>
            </a:r>
            <a:r>
              <a:rPr lang="it-IT" sz="1850" dirty="0">
                <a:latin typeface="Book Antiqua" panose="02040602050305030304" pitchFamily="18" charset="0"/>
                <a:ea typeface="ヒラギノ角ゴ ProN W3" charset="0"/>
              </a:rPr>
              <a:t>” ai beneficiari, cioè indipendentemente dall’effettiva percezione, secondo un criterio di competenza. Tale precisazione si è resa necessaria per coordinare la tassazione per trasparenza del trust con la natura del reddito attribuito al beneficiario, che è considerato reddito di capitale. Contrariamente, infatti, al principio di cassa che in via ordinaria informa la determinazione del reddito di capitale, nella tassazione per trasparenza il medesimo reddito viene </a:t>
            </a:r>
            <a:r>
              <a:rPr lang="it-IT" sz="1850" b="1" dirty="0">
                <a:latin typeface="Book Antiqua" panose="02040602050305030304" pitchFamily="18" charset="0"/>
                <a:ea typeface="ヒラギノ角ゴ ProN W3" charset="0"/>
              </a:rPr>
              <a:t>imputato al beneficiario indipendentemente dall’effettiva percezione</a:t>
            </a:r>
            <a:r>
              <a:rPr lang="it-IT" sz="1850" dirty="0">
                <a:latin typeface="Book Antiqua" panose="02040602050305030304" pitchFamily="18" charset="0"/>
                <a:ea typeface="ヒラギノ角ゴ ProN W3" charset="0"/>
              </a:rPr>
              <a:t>, secondo il principio della competenza economica.</a:t>
            </a:r>
          </a:p>
          <a:p>
            <a:pPr marL="0" indent="0" algn="just">
              <a:buNone/>
            </a:pPr>
            <a:r>
              <a:rPr lang="it-IT" sz="1850" dirty="0">
                <a:latin typeface="Book Antiqua" panose="02040602050305030304" pitchFamily="18" charset="0"/>
                <a:ea typeface="ヒラギノ角ゴ ProN W3" charset="0"/>
              </a:rPr>
              <a:t>Dopo aver determinato il reddito del trust, il </a:t>
            </a:r>
            <a:r>
              <a:rPr lang="it-IT" sz="1850" dirty="0" err="1">
                <a:latin typeface="Book Antiqua" panose="02040602050305030304" pitchFamily="18" charset="0"/>
                <a:ea typeface="ヒラギノ角ゴ ProN W3" charset="0"/>
              </a:rPr>
              <a:t>trustee</a:t>
            </a:r>
            <a:r>
              <a:rPr lang="it-IT" sz="1850" dirty="0">
                <a:latin typeface="Book Antiqua" panose="02040602050305030304" pitchFamily="18" charset="0"/>
                <a:ea typeface="ヒラギノ角ゴ ProN W3" charset="0"/>
              </a:rPr>
              <a:t> indicherà la parte di esso attribuito al trust - sulla quale il trust stesso assolver  l’IRES – nonché la parte imputata per trasparenza ai beneficiari - su cui questi ultimi assolveranno le imposte sul reddito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03DA5F44-9DA5-5885-F925-6857494AD8B5}"/>
              </a:ext>
            </a:extLst>
          </p:cNvPr>
          <p:cNvSpPr txBox="1"/>
          <p:nvPr/>
        </p:nvSpPr>
        <p:spPr>
          <a:xfrm>
            <a:off x="3599727" y="428263"/>
            <a:ext cx="45696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Studio Tramontano</a:t>
            </a:r>
          </a:p>
        </p:txBody>
      </p:sp>
    </p:spTree>
    <p:extLst>
      <p:ext uri="{BB962C8B-B14F-4D97-AF65-F5344CB8AC3E}">
        <p14:creationId xmlns:p14="http://schemas.microsoft.com/office/powerpoint/2010/main" val="1633825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>
            <a:extLst>
              <a:ext uri="{FF2B5EF4-FFF2-40B4-BE49-F238E27FC236}">
                <a16:creationId xmlns:a16="http://schemas.microsoft.com/office/drawing/2014/main" id="{B70AA90E-2EF2-47DC-96D6-E198C5859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569" y="867904"/>
            <a:ext cx="10515600" cy="818955"/>
          </a:xfrm>
        </p:spPr>
        <p:txBody>
          <a:bodyPr/>
          <a:lstStyle/>
          <a:p>
            <a:pPr algn="ctr"/>
            <a:r>
              <a:rPr lang="it-IT" dirty="0"/>
              <a:t>Imposte dirette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C5DB217-1A00-445C-896F-DBFC53C11E0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9569" y="1239044"/>
            <a:ext cx="10512862" cy="4635663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300"/>
              </a:spcAft>
              <a:buNone/>
              <a:tabLst>
                <a:tab pos="177007" algn="l"/>
                <a:tab pos="354807" algn="l"/>
                <a:tab pos="532607" algn="l"/>
                <a:tab pos="710407" algn="l"/>
                <a:tab pos="888207" algn="l"/>
                <a:tab pos="1066007" algn="l"/>
                <a:tab pos="1243807" algn="l"/>
                <a:tab pos="1421607" algn="l"/>
                <a:tab pos="1599407" algn="l"/>
                <a:tab pos="1777207" algn="l"/>
                <a:tab pos="1955007" algn="l"/>
                <a:tab pos="2132807" algn="l"/>
              </a:tabLst>
            </a:pPr>
            <a:endParaRPr lang="it-IT" dirty="0">
              <a:latin typeface="Garamond" panose="02020404030301010803" pitchFamily="18" charset="0"/>
              <a:ea typeface="HGP明朝E" panose="02020900000000000000" pitchFamily="18" charset="-128"/>
            </a:endParaRPr>
          </a:p>
          <a:p>
            <a:pPr marL="0" indent="0" algn="just">
              <a:spcBef>
                <a:spcPct val="0"/>
              </a:spcBef>
              <a:buNone/>
              <a:tabLst>
                <a:tab pos="0" algn="l"/>
                <a:tab pos="328760" algn="l"/>
                <a:tab pos="486720" algn="l"/>
                <a:tab pos="644681" algn="l"/>
                <a:tab pos="802642" algn="l"/>
                <a:tab pos="960602" algn="l"/>
                <a:tab pos="1118563" algn="l"/>
                <a:tab pos="1276524" algn="l"/>
                <a:tab pos="1434484" algn="l"/>
                <a:tab pos="1592445" algn="l"/>
                <a:tab pos="1750406" algn="l"/>
                <a:tab pos="1908367" algn="l"/>
                <a:tab pos="2066327" algn="l"/>
                <a:tab pos="2224288" algn="l"/>
                <a:tab pos="2382248" algn="l"/>
                <a:tab pos="2540209" algn="l"/>
                <a:tab pos="2698170" algn="l"/>
                <a:tab pos="2856131" algn="l"/>
                <a:tab pos="3014091" algn="l"/>
                <a:tab pos="3172052" algn="l"/>
                <a:tab pos="3308802" algn="l"/>
                <a:tab pos="3563326" algn="l"/>
                <a:tab pos="3817849" algn="l"/>
                <a:tab pos="4072372" algn="l"/>
              </a:tabLst>
            </a:pPr>
            <a:endParaRPr lang="it-IT" dirty="0">
              <a:latin typeface="Book Antiqua" panose="02040602050305030304" pitchFamily="18" charset="0"/>
              <a:ea typeface="ヒラギノ角ゴ ProN W3" charset="0"/>
              <a:cs typeface="Garamond" charset="0"/>
            </a:endParaRPr>
          </a:p>
          <a:p>
            <a:pPr marL="0" indent="0" algn="just">
              <a:spcBef>
                <a:spcPct val="0"/>
              </a:spcBef>
              <a:buNone/>
              <a:tabLst>
                <a:tab pos="0" algn="l"/>
                <a:tab pos="328760" algn="l"/>
                <a:tab pos="486720" algn="l"/>
                <a:tab pos="644681" algn="l"/>
                <a:tab pos="802642" algn="l"/>
                <a:tab pos="960602" algn="l"/>
                <a:tab pos="1118563" algn="l"/>
                <a:tab pos="1276524" algn="l"/>
                <a:tab pos="1434484" algn="l"/>
                <a:tab pos="1592445" algn="l"/>
                <a:tab pos="1750406" algn="l"/>
                <a:tab pos="1908367" algn="l"/>
                <a:tab pos="2066327" algn="l"/>
                <a:tab pos="2224288" algn="l"/>
                <a:tab pos="2382248" algn="l"/>
                <a:tab pos="2540209" algn="l"/>
                <a:tab pos="2698170" algn="l"/>
                <a:tab pos="2856131" algn="l"/>
                <a:tab pos="3014091" algn="l"/>
                <a:tab pos="3172052" algn="l"/>
                <a:tab pos="3308802" algn="l"/>
                <a:tab pos="3563326" algn="l"/>
                <a:tab pos="3817849" algn="l"/>
                <a:tab pos="4072372" algn="l"/>
              </a:tabLst>
            </a:pPr>
            <a:r>
              <a:rPr lang="it-IT" dirty="0">
                <a:latin typeface="Book Antiqua" panose="02040602050305030304" pitchFamily="18" charset="0"/>
                <a:ea typeface="ヒラギノ角ゴ ProN W3" charset="0"/>
                <a:cs typeface="Garamond" charset="0"/>
              </a:rPr>
              <a:t>Il trust non commerciale non residente</a:t>
            </a:r>
          </a:p>
          <a:p>
            <a:pPr marL="0" indent="0" algn="just">
              <a:spcBef>
                <a:spcPct val="0"/>
              </a:spcBef>
              <a:buNone/>
              <a:tabLst>
                <a:tab pos="0" algn="l"/>
                <a:tab pos="328760" algn="l"/>
                <a:tab pos="486720" algn="l"/>
                <a:tab pos="644681" algn="l"/>
                <a:tab pos="802642" algn="l"/>
                <a:tab pos="960602" algn="l"/>
                <a:tab pos="1118563" algn="l"/>
                <a:tab pos="1276524" algn="l"/>
                <a:tab pos="1434484" algn="l"/>
                <a:tab pos="1592445" algn="l"/>
                <a:tab pos="1750406" algn="l"/>
                <a:tab pos="1908367" algn="l"/>
                <a:tab pos="2066327" algn="l"/>
                <a:tab pos="2224288" algn="l"/>
                <a:tab pos="2382248" algn="l"/>
                <a:tab pos="2540209" algn="l"/>
                <a:tab pos="2698170" algn="l"/>
                <a:tab pos="2856131" algn="l"/>
                <a:tab pos="3014091" algn="l"/>
                <a:tab pos="3172052" algn="l"/>
                <a:tab pos="3308802" algn="l"/>
                <a:tab pos="3563326" algn="l"/>
                <a:tab pos="3817849" algn="l"/>
                <a:tab pos="4072372" algn="l"/>
              </a:tabLst>
            </a:pPr>
            <a:endParaRPr lang="it-IT" dirty="0">
              <a:latin typeface="Garamond" charset="0"/>
              <a:ea typeface="ヒラギノ角ゴ ProN W3" charset="0"/>
              <a:cs typeface="Garamond" charset="0"/>
            </a:endParaRP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chemeClr val="accent6"/>
              </a:buClr>
              <a:buNone/>
            </a:pPr>
            <a:r>
              <a:rPr lang="it-IT" sz="1800" kern="1800" dirty="0">
                <a:solidFill>
                  <a:srgbClr val="000000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</a:rPr>
              <a:t>Il trust non residente assimilato ad un ente non commerciale è disciplinato dall’</a:t>
            </a:r>
            <a:r>
              <a:rPr lang="it-IT" sz="1800" b="1" kern="1800" dirty="0">
                <a:solidFill>
                  <a:srgbClr val="000000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</a:rPr>
              <a:t>art. 153</a:t>
            </a:r>
            <a:r>
              <a:rPr lang="it-IT" sz="1800" kern="1800" dirty="0">
                <a:solidFill>
                  <a:srgbClr val="000000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</a:rPr>
              <a:t> del </a:t>
            </a:r>
            <a:r>
              <a:rPr lang="it-IT" sz="1800" kern="1800" dirty="0">
                <a:solidFill>
                  <a:srgbClr val="000000"/>
                </a:solidFill>
                <a:latin typeface="Book Antiqua" panose="02040602050305030304" pitchFamily="18" charset="0"/>
                <a:ea typeface="Times New Roman" panose="02020603050405020304" pitchFamily="18" charset="0"/>
              </a:rPr>
              <a:t>TUIR. </a:t>
            </a: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chemeClr val="accent6"/>
              </a:buClr>
              <a:buNone/>
            </a:pPr>
            <a:r>
              <a:rPr lang="it-IT" sz="1800" b="1" kern="1800" dirty="0">
                <a:solidFill>
                  <a:srgbClr val="000000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</a:rPr>
              <a:t>Il comm</a:t>
            </a:r>
            <a:r>
              <a:rPr lang="it-IT" sz="1800" b="1" kern="1800" dirty="0">
                <a:solidFill>
                  <a:srgbClr val="000000"/>
                </a:solidFill>
                <a:latin typeface="Book Antiqua" panose="02040602050305030304" pitchFamily="18" charset="0"/>
                <a:ea typeface="Times New Roman" panose="02020603050405020304" pitchFamily="18" charset="0"/>
              </a:rPr>
              <a:t>a 1 </a:t>
            </a:r>
            <a:r>
              <a:rPr lang="it-IT" sz="1800" kern="1800" dirty="0">
                <a:solidFill>
                  <a:srgbClr val="000000"/>
                </a:solidFill>
                <a:latin typeface="Book Antiqua" panose="02040602050305030304" pitchFamily="18" charset="0"/>
                <a:ea typeface="Times New Roman" panose="02020603050405020304" pitchFamily="18" charset="0"/>
              </a:rPr>
              <a:t>prevede criterio di tassazione su base territoriale previsto dall’art. 3 per i soggetti IRPEF e dall’art. 151 per le società.</a:t>
            </a: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chemeClr val="accent6"/>
              </a:buClr>
              <a:buNone/>
            </a:pPr>
            <a:r>
              <a:rPr lang="it-IT" sz="1800" b="1" kern="1800" dirty="0">
                <a:solidFill>
                  <a:srgbClr val="000000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</a:rPr>
              <a:t>Il comma 2 </a:t>
            </a:r>
            <a:r>
              <a:rPr lang="it-IT" sz="1800" kern="1800" dirty="0">
                <a:solidFill>
                  <a:srgbClr val="000000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</a:rPr>
              <a:t>richiama l’art. 23 del </a:t>
            </a:r>
            <a:r>
              <a:rPr lang="it-IT" sz="1800" kern="1800" dirty="0">
                <a:solidFill>
                  <a:srgbClr val="000000"/>
                </a:solidFill>
                <a:latin typeface="Book Antiqua" panose="02040602050305030304" pitchFamily="18" charset="0"/>
                <a:ea typeface="Times New Roman" panose="02020603050405020304" pitchFamily="18" charset="0"/>
              </a:rPr>
              <a:t>TUIR, elenca le tipologie di redditi prodotti in Italia dai non residenti.</a:t>
            </a: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chemeClr val="accent6"/>
              </a:buClr>
              <a:buNone/>
            </a:pPr>
            <a:r>
              <a:rPr lang="it-IT" sz="1800" kern="1800" dirty="0">
                <a:solidFill>
                  <a:srgbClr val="000000"/>
                </a:solidFill>
                <a:latin typeface="Book Antiqua" panose="02040602050305030304" pitchFamily="18" charset="0"/>
                <a:ea typeface="Times New Roman" panose="02020603050405020304" pitchFamily="18" charset="0"/>
              </a:rPr>
              <a:t>L’art. 23 viene richiamato dall’art. 151 per le società e dall’art. 153 per gli enti non commerciali.</a:t>
            </a: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chemeClr val="accent6"/>
              </a:buClr>
              <a:buNone/>
            </a:pPr>
            <a:r>
              <a:rPr lang="it-IT" sz="1800" b="1" kern="1800" dirty="0">
                <a:solidFill>
                  <a:srgbClr val="000000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</a:rPr>
              <a:t>Il comma 3 </a:t>
            </a:r>
            <a:r>
              <a:rPr lang="it-IT" sz="1800" kern="1800" dirty="0">
                <a:solidFill>
                  <a:srgbClr val="000000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</a:rPr>
              <a:t>prevede la tassazione in base alle diverse categorie reddituali come per le persone fisiche.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0CF20F4C-11B9-8340-E3F4-9ADCC12CF85A}"/>
              </a:ext>
            </a:extLst>
          </p:cNvPr>
          <p:cNvSpPr txBox="1"/>
          <p:nvPr/>
        </p:nvSpPr>
        <p:spPr>
          <a:xfrm>
            <a:off x="3599727" y="428263"/>
            <a:ext cx="45696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Studio Tramontano</a:t>
            </a:r>
          </a:p>
        </p:txBody>
      </p:sp>
    </p:spTree>
    <p:extLst>
      <p:ext uri="{BB962C8B-B14F-4D97-AF65-F5344CB8AC3E}">
        <p14:creationId xmlns:p14="http://schemas.microsoft.com/office/powerpoint/2010/main" val="3472817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>
            <a:extLst>
              <a:ext uri="{FF2B5EF4-FFF2-40B4-BE49-F238E27FC236}">
                <a16:creationId xmlns:a16="http://schemas.microsoft.com/office/drawing/2014/main" id="{B70AA90E-2EF2-47DC-96D6-E198C5859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569" y="867904"/>
            <a:ext cx="10515600" cy="818955"/>
          </a:xfrm>
        </p:spPr>
        <p:txBody>
          <a:bodyPr/>
          <a:lstStyle/>
          <a:p>
            <a:pPr algn="ctr"/>
            <a:r>
              <a:rPr lang="it-IT" dirty="0"/>
              <a:t>Imposte dirette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C5DB217-1A00-445C-896F-DBFC53C11E0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9569" y="1239044"/>
            <a:ext cx="10512862" cy="4635663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300"/>
              </a:spcAft>
              <a:buNone/>
              <a:tabLst>
                <a:tab pos="177007" algn="l"/>
                <a:tab pos="354807" algn="l"/>
                <a:tab pos="532607" algn="l"/>
                <a:tab pos="710407" algn="l"/>
                <a:tab pos="888207" algn="l"/>
                <a:tab pos="1066007" algn="l"/>
                <a:tab pos="1243807" algn="l"/>
                <a:tab pos="1421607" algn="l"/>
                <a:tab pos="1599407" algn="l"/>
                <a:tab pos="1777207" algn="l"/>
                <a:tab pos="1955007" algn="l"/>
                <a:tab pos="2132807" algn="l"/>
              </a:tabLst>
            </a:pPr>
            <a:endParaRPr lang="it-IT" dirty="0">
              <a:latin typeface="Garamond" panose="02020404030301010803" pitchFamily="18" charset="0"/>
              <a:ea typeface="HGP明朝E" panose="02020900000000000000" pitchFamily="18" charset="-128"/>
            </a:endParaRPr>
          </a:p>
          <a:p>
            <a:pPr marL="0" indent="0" algn="just">
              <a:spcBef>
                <a:spcPct val="0"/>
              </a:spcBef>
              <a:buNone/>
              <a:tabLst>
                <a:tab pos="0" algn="l"/>
                <a:tab pos="328760" algn="l"/>
                <a:tab pos="486720" algn="l"/>
                <a:tab pos="644681" algn="l"/>
                <a:tab pos="802642" algn="l"/>
                <a:tab pos="960602" algn="l"/>
                <a:tab pos="1118563" algn="l"/>
                <a:tab pos="1276524" algn="l"/>
                <a:tab pos="1434484" algn="l"/>
                <a:tab pos="1592445" algn="l"/>
                <a:tab pos="1750406" algn="l"/>
                <a:tab pos="1908367" algn="l"/>
                <a:tab pos="2066327" algn="l"/>
                <a:tab pos="2224288" algn="l"/>
                <a:tab pos="2382248" algn="l"/>
                <a:tab pos="2540209" algn="l"/>
                <a:tab pos="2698170" algn="l"/>
                <a:tab pos="2856131" algn="l"/>
                <a:tab pos="3014091" algn="l"/>
                <a:tab pos="3172052" algn="l"/>
                <a:tab pos="3308802" algn="l"/>
                <a:tab pos="3563326" algn="l"/>
                <a:tab pos="3817849" algn="l"/>
                <a:tab pos="4072372" algn="l"/>
              </a:tabLst>
            </a:pPr>
            <a:endParaRPr lang="it-IT" dirty="0">
              <a:latin typeface="Book Antiqua" panose="02040602050305030304" pitchFamily="18" charset="0"/>
              <a:ea typeface="ヒラギノ角ゴ ProN W3" charset="0"/>
              <a:cs typeface="Garamond" charset="0"/>
            </a:endParaRPr>
          </a:p>
          <a:p>
            <a:pPr marL="0" indent="0" algn="just">
              <a:spcBef>
                <a:spcPct val="0"/>
              </a:spcBef>
              <a:buNone/>
              <a:tabLst>
                <a:tab pos="0" algn="l"/>
                <a:tab pos="328760" algn="l"/>
                <a:tab pos="486720" algn="l"/>
                <a:tab pos="644681" algn="l"/>
                <a:tab pos="802642" algn="l"/>
                <a:tab pos="960602" algn="l"/>
                <a:tab pos="1118563" algn="l"/>
                <a:tab pos="1276524" algn="l"/>
                <a:tab pos="1434484" algn="l"/>
                <a:tab pos="1592445" algn="l"/>
                <a:tab pos="1750406" algn="l"/>
                <a:tab pos="1908367" algn="l"/>
                <a:tab pos="2066327" algn="l"/>
                <a:tab pos="2224288" algn="l"/>
                <a:tab pos="2382248" algn="l"/>
                <a:tab pos="2540209" algn="l"/>
                <a:tab pos="2698170" algn="l"/>
                <a:tab pos="2856131" algn="l"/>
                <a:tab pos="3014091" algn="l"/>
                <a:tab pos="3172052" algn="l"/>
                <a:tab pos="3308802" algn="l"/>
                <a:tab pos="3563326" algn="l"/>
                <a:tab pos="3817849" algn="l"/>
                <a:tab pos="4072372" algn="l"/>
              </a:tabLst>
            </a:pPr>
            <a:r>
              <a:rPr lang="it-IT" dirty="0">
                <a:latin typeface="Book Antiqua" panose="02040602050305030304" pitchFamily="18" charset="0"/>
                <a:ea typeface="ヒラギノ角ゴ ProN W3" charset="0"/>
                <a:cs typeface="Garamond" charset="0"/>
              </a:rPr>
              <a:t>Il trust non commerciale non residente</a:t>
            </a:r>
          </a:p>
          <a:p>
            <a:pPr marL="0" indent="0" algn="just">
              <a:spcBef>
                <a:spcPct val="0"/>
              </a:spcBef>
              <a:buNone/>
              <a:tabLst>
                <a:tab pos="0" algn="l"/>
                <a:tab pos="328760" algn="l"/>
                <a:tab pos="486720" algn="l"/>
                <a:tab pos="644681" algn="l"/>
                <a:tab pos="802642" algn="l"/>
                <a:tab pos="960602" algn="l"/>
                <a:tab pos="1118563" algn="l"/>
                <a:tab pos="1276524" algn="l"/>
                <a:tab pos="1434484" algn="l"/>
                <a:tab pos="1592445" algn="l"/>
                <a:tab pos="1750406" algn="l"/>
                <a:tab pos="1908367" algn="l"/>
                <a:tab pos="2066327" algn="l"/>
                <a:tab pos="2224288" algn="l"/>
                <a:tab pos="2382248" algn="l"/>
                <a:tab pos="2540209" algn="l"/>
                <a:tab pos="2698170" algn="l"/>
                <a:tab pos="2856131" algn="l"/>
                <a:tab pos="3014091" algn="l"/>
                <a:tab pos="3172052" algn="l"/>
                <a:tab pos="3308802" algn="l"/>
                <a:tab pos="3563326" algn="l"/>
                <a:tab pos="3817849" algn="l"/>
                <a:tab pos="4072372" algn="l"/>
              </a:tabLst>
            </a:pPr>
            <a:endParaRPr lang="it-IT" dirty="0">
              <a:latin typeface="Garamond" charset="0"/>
              <a:ea typeface="ヒラギノ角ゴ ProN W3" charset="0"/>
              <a:cs typeface="Garamond" charset="0"/>
            </a:endParaRP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chemeClr val="accent6"/>
              </a:buClr>
              <a:buNone/>
            </a:pPr>
            <a:r>
              <a:rPr lang="it-IT" sz="1800" kern="1800" dirty="0">
                <a:solidFill>
                  <a:srgbClr val="000000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</a:rPr>
              <a:t>Dall’applicazione delle norme citate, quindi,  emerge che:</a:t>
            </a: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chemeClr val="accent6"/>
              </a:buClr>
              <a:buNone/>
            </a:pPr>
            <a:endParaRPr lang="it-IT" sz="1800" kern="1800" dirty="0">
              <a:solidFill>
                <a:srgbClr val="000000"/>
              </a:solidFill>
              <a:latin typeface="Book Antiqua" panose="0204060205030503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chemeClr val="accent6"/>
              </a:buClr>
              <a:buNone/>
            </a:pPr>
            <a:r>
              <a:rPr lang="it-IT" sz="1800" kern="1800" dirty="0">
                <a:solidFill>
                  <a:srgbClr val="000000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</a:rPr>
              <a:t>-   il trust non può essere in ogni caso </a:t>
            </a:r>
            <a:r>
              <a:rPr lang="it-IT" sz="1800" kern="1800" dirty="0">
                <a:solidFill>
                  <a:srgbClr val="000000"/>
                </a:solidFill>
                <a:latin typeface="Book Antiqua" panose="02040602050305030304" pitchFamily="18" charset="0"/>
                <a:ea typeface="Times New Roman" panose="02020603050405020304" pitchFamily="18" charset="0"/>
              </a:rPr>
              <a:t>tassato in Italia sui redditi prodotti all’estero;</a:t>
            </a:r>
          </a:p>
          <a:p>
            <a:pPr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chemeClr val="accent6"/>
              </a:buClr>
              <a:buFontTx/>
              <a:buChar char="-"/>
            </a:pPr>
            <a:r>
              <a:rPr lang="it-IT" sz="1800" kern="1800" dirty="0">
                <a:solidFill>
                  <a:srgbClr val="000000"/>
                </a:solidFill>
                <a:latin typeface="Book Antiqua" panose="02040602050305030304" pitchFamily="18" charset="0"/>
                <a:ea typeface="Times New Roman" panose="02020603050405020304" pitchFamily="18" charset="0"/>
              </a:rPr>
              <a:t>s</a:t>
            </a:r>
            <a:r>
              <a:rPr lang="it-IT" sz="1800" kern="1800" dirty="0">
                <a:solidFill>
                  <a:srgbClr val="000000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</a:rPr>
              <a:t>e il trust è opaco, sui redditi prodotti in Italia sarà assoggettato ad IRES e nessun ulteriore prelievo sarà previsto in capo ai beneficiari dei </a:t>
            </a:r>
            <a:r>
              <a:rPr lang="it-IT" sz="1800" kern="1800" dirty="0">
                <a:solidFill>
                  <a:srgbClr val="000000"/>
                </a:solidFill>
                <a:latin typeface="Book Antiqua" panose="02040602050305030304" pitchFamily="18" charset="0"/>
                <a:ea typeface="Times New Roman" panose="02020603050405020304" pitchFamily="18" charset="0"/>
              </a:rPr>
              <a:t>frutti;</a:t>
            </a:r>
          </a:p>
          <a:p>
            <a:pPr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chemeClr val="accent6"/>
              </a:buClr>
              <a:buFontTx/>
              <a:buChar char="-"/>
            </a:pPr>
            <a:r>
              <a:rPr lang="it-IT" sz="1800" kern="1800" dirty="0">
                <a:solidFill>
                  <a:srgbClr val="000000"/>
                </a:solidFill>
                <a:latin typeface="Book Antiqua" panose="02040602050305030304" pitchFamily="18" charset="0"/>
                <a:ea typeface="Times New Roman" panose="02020603050405020304" pitchFamily="18" charset="0"/>
              </a:rPr>
              <a:t>come sono tassati i beneficiari residenti e non residenti di trust opachi o trasparenti non residenti?</a:t>
            </a:r>
          </a:p>
          <a:p>
            <a:pPr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chemeClr val="accent6"/>
              </a:buClr>
              <a:buFontTx/>
              <a:buChar char="-"/>
            </a:pPr>
            <a:endParaRPr lang="it-IT" sz="1800" kern="1800" dirty="0">
              <a:solidFill>
                <a:srgbClr val="000000"/>
              </a:solidFill>
              <a:latin typeface="Book Antiqua" panose="0204060205030503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chemeClr val="accent6"/>
              </a:buClr>
              <a:buNone/>
            </a:pPr>
            <a:r>
              <a:rPr lang="it-IT" sz="1800" kern="1800" dirty="0">
                <a:solidFill>
                  <a:srgbClr val="000000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</a:rPr>
              <a:t> 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63E1BAF5-D47D-A364-AE4C-FB896531CAFD}"/>
              </a:ext>
            </a:extLst>
          </p:cNvPr>
          <p:cNvSpPr txBox="1"/>
          <p:nvPr/>
        </p:nvSpPr>
        <p:spPr>
          <a:xfrm>
            <a:off x="3599727" y="428263"/>
            <a:ext cx="45696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Studio Tramontano</a:t>
            </a:r>
          </a:p>
        </p:txBody>
      </p:sp>
    </p:spTree>
    <p:extLst>
      <p:ext uri="{BB962C8B-B14F-4D97-AF65-F5344CB8AC3E}">
        <p14:creationId xmlns:p14="http://schemas.microsoft.com/office/powerpoint/2010/main" val="3936892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>
            <a:extLst>
              <a:ext uri="{FF2B5EF4-FFF2-40B4-BE49-F238E27FC236}">
                <a16:creationId xmlns:a16="http://schemas.microsoft.com/office/drawing/2014/main" id="{B70AA90E-2EF2-47DC-96D6-E198C5859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569" y="867904"/>
            <a:ext cx="10515600" cy="818955"/>
          </a:xfrm>
        </p:spPr>
        <p:txBody>
          <a:bodyPr/>
          <a:lstStyle/>
          <a:p>
            <a:pPr algn="ctr"/>
            <a:r>
              <a:rPr lang="it-IT" dirty="0"/>
              <a:t>Imposte dirette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C5DB217-1A00-445C-896F-DBFC53C11E0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9569" y="1239044"/>
            <a:ext cx="10512862" cy="4635663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300"/>
              </a:spcAft>
              <a:buNone/>
              <a:tabLst>
                <a:tab pos="177007" algn="l"/>
                <a:tab pos="354807" algn="l"/>
                <a:tab pos="532607" algn="l"/>
                <a:tab pos="710407" algn="l"/>
                <a:tab pos="888207" algn="l"/>
                <a:tab pos="1066007" algn="l"/>
                <a:tab pos="1243807" algn="l"/>
                <a:tab pos="1421607" algn="l"/>
                <a:tab pos="1599407" algn="l"/>
                <a:tab pos="1777207" algn="l"/>
                <a:tab pos="1955007" algn="l"/>
                <a:tab pos="2132807" algn="l"/>
              </a:tabLst>
            </a:pPr>
            <a:endParaRPr lang="it-IT" dirty="0">
              <a:latin typeface="Garamond" panose="02020404030301010803" pitchFamily="18" charset="0"/>
              <a:ea typeface="HGP明朝E" panose="02020900000000000000" pitchFamily="18" charset="-128"/>
            </a:endParaRPr>
          </a:p>
          <a:p>
            <a:pPr marL="0" indent="0" algn="just">
              <a:spcBef>
                <a:spcPct val="0"/>
              </a:spcBef>
              <a:buNone/>
              <a:tabLst>
                <a:tab pos="0" algn="l"/>
                <a:tab pos="328760" algn="l"/>
                <a:tab pos="486720" algn="l"/>
                <a:tab pos="644681" algn="l"/>
                <a:tab pos="802642" algn="l"/>
                <a:tab pos="960602" algn="l"/>
                <a:tab pos="1118563" algn="l"/>
                <a:tab pos="1276524" algn="l"/>
                <a:tab pos="1434484" algn="l"/>
                <a:tab pos="1592445" algn="l"/>
                <a:tab pos="1750406" algn="l"/>
                <a:tab pos="1908367" algn="l"/>
                <a:tab pos="2066327" algn="l"/>
                <a:tab pos="2224288" algn="l"/>
                <a:tab pos="2382248" algn="l"/>
                <a:tab pos="2540209" algn="l"/>
                <a:tab pos="2698170" algn="l"/>
                <a:tab pos="2856131" algn="l"/>
                <a:tab pos="3014091" algn="l"/>
                <a:tab pos="3172052" algn="l"/>
                <a:tab pos="3308802" algn="l"/>
                <a:tab pos="3563326" algn="l"/>
                <a:tab pos="3817849" algn="l"/>
                <a:tab pos="4072372" algn="l"/>
              </a:tabLst>
            </a:pPr>
            <a:endParaRPr lang="it-IT" dirty="0">
              <a:latin typeface="Book Antiqua" panose="02040602050305030304" pitchFamily="18" charset="0"/>
              <a:ea typeface="ヒラギノ角ゴ ProN W3" charset="0"/>
              <a:cs typeface="Garamond" charset="0"/>
            </a:endParaRPr>
          </a:p>
          <a:p>
            <a:pPr marL="0" indent="0" algn="just">
              <a:spcBef>
                <a:spcPct val="0"/>
              </a:spcBef>
              <a:buNone/>
              <a:tabLst>
                <a:tab pos="0" algn="l"/>
                <a:tab pos="328760" algn="l"/>
                <a:tab pos="486720" algn="l"/>
                <a:tab pos="644681" algn="l"/>
                <a:tab pos="802642" algn="l"/>
                <a:tab pos="960602" algn="l"/>
                <a:tab pos="1118563" algn="l"/>
                <a:tab pos="1276524" algn="l"/>
                <a:tab pos="1434484" algn="l"/>
                <a:tab pos="1592445" algn="l"/>
                <a:tab pos="1750406" algn="l"/>
                <a:tab pos="1908367" algn="l"/>
                <a:tab pos="2066327" algn="l"/>
                <a:tab pos="2224288" algn="l"/>
                <a:tab pos="2382248" algn="l"/>
                <a:tab pos="2540209" algn="l"/>
                <a:tab pos="2698170" algn="l"/>
                <a:tab pos="2856131" algn="l"/>
                <a:tab pos="3014091" algn="l"/>
                <a:tab pos="3172052" algn="l"/>
                <a:tab pos="3308802" algn="l"/>
                <a:tab pos="3563326" algn="l"/>
                <a:tab pos="3817849" algn="l"/>
                <a:tab pos="4072372" algn="l"/>
              </a:tabLst>
            </a:pPr>
            <a:r>
              <a:rPr lang="it-IT" sz="2400" dirty="0">
                <a:latin typeface="Book Antiqua" panose="02040602050305030304" pitchFamily="18" charset="0"/>
                <a:ea typeface="ヒラギノ角ゴ ProN W3" charset="0"/>
                <a:cs typeface="Garamond" charset="0"/>
              </a:rPr>
              <a:t>La tassazione dei beneficiari residenti in caso di trust non residenti</a:t>
            </a:r>
          </a:p>
          <a:p>
            <a:pPr marL="0" indent="0" algn="just">
              <a:spcBef>
                <a:spcPct val="0"/>
              </a:spcBef>
              <a:buNone/>
              <a:tabLst>
                <a:tab pos="0" algn="l"/>
                <a:tab pos="328760" algn="l"/>
                <a:tab pos="486720" algn="l"/>
                <a:tab pos="644681" algn="l"/>
                <a:tab pos="802642" algn="l"/>
                <a:tab pos="960602" algn="l"/>
                <a:tab pos="1118563" algn="l"/>
                <a:tab pos="1276524" algn="l"/>
                <a:tab pos="1434484" algn="l"/>
                <a:tab pos="1592445" algn="l"/>
                <a:tab pos="1750406" algn="l"/>
                <a:tab pos="1908367" algn="l"/>
                <a:tab pos="2066327" algn="l"/>
                <a:tab pos="2224288" algn="l"/>
                <a:tab pos="2382248" algn="l"/>
                <a:tab pos="2540209" algn="l"/>
                <a:tab pos="2698170" algn="l"/>
                <a:tab pos="2856131" algn="l"/>
                <a:tab pos="3014091" algn="l"/>
                <a:tab pos="3172052" algn="l"/>
                <a:tab pos="3308802" algn="l"/>
                <a:tab pos="3563326" algn="l"/>
                <a:tab pos="3817849" algn="l"/>
                <a:tab pos="4072372" algn="l"/>
              </a:tabLst>
            </a:pPr>
            <a:endParaRPr lang="it-IT" dirty="0">
              <a:latin typeface="Garamond" charset="0"/>
              <a:ea typeface="ヒラギノ角ゴ ProN W3" charset="0"/>
              <a:cs typeface="Garamond" charset="0"/>
            </a:endParaRP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chemeClr val="accent6"/>
              </a:buClr>
              <a:buNone/>
            </a:pPr>
            <a:r>
              <a:rPr lang="it-IT" sz="1800" b="1" kern="1800" dirty="0">
                <a:solidFill>
                  <a:srgbClr val="000000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</a:rPr>
              <a:t>Tesi della C.M. 48/E/2007 - Punto 4.1</a:t>
            </a: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chemeClr val="accent6"/>
              </a:buClr>
              <a:buNone/>
            </a:pPr>
            <a:r>
              <a:rPr lang="it-IT" sz="1800" kern="1800" dirty="0">
                <a:solidFill>
                  <a:srgbClr val="000000"/>
                </a:solidFill>
                <a:latin typeface="Book Antiqua" panose="02040602050305030304" pitchFamily="18" charset="0"/>
                <a:ea typeface="Times New Roman" panose="02020603050405020304" pitchFamily="18" charset="0"/>
              </a:rPr>
              <a:t>« Il trust non residente, che è soggetto passivo IRES per i solo redditi prodotti in Italia, imputa per trasparenza tali redditi ai beneficiari residenti, quali titolari di redditi di capitale».</a:t>
            </a:r>
            <a:endParaRPr lang="it-IT" sz="1800" kern="1800" dirty="0">
              <a:solidFill>
                <a:srgbClr val="000000"/>
              </a:solidFill>
              <a:effectLst/>
              <a:latin typeface="Book Antiqua" panose="0204060205030503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chemeClr val="accent6"/>
              </a:buClr>
              <a:buNone/>
            </a:pPr>
            <a:r>
              <a:rPr lang="it-IT" sz="1800" kern="1800" dirty="0">
                <a:solidFill>
                  <a:srgbClr val="000000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</a:rPr>
              <a:t>Consegue che il beneficiario residente in Italia non è mai tassato in relazione ai redditi prodotti all’estero da un trust non residente, a prescindere dal fatto che sia opaco o trasparente.</a:t>
            </a:r>
          </a:p>
          <a:p>
            <a:pPr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chemeClr val="accent6"/>
              </a:buClr>
              <a:buFontTx/>
              <a:buChar char="-"/>
            </a:pPr>
            <a:endParaRPr lang="it-IT" sz="1800" kern="1800" dirty="0">
              <a:solidFill>
                <a:srgbClr val="000000"/>
              </a:solidFill>
              <a:latin typeface="Book Antiqua" panose="0204060205030503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chemeClr val="accent6"/>
              </a:buClr>
              <a:buNone/>
            </a:pPr>
            <a:r>
              <a:rPr lang="it-IT" sz="1800" kern="1800" dirty="0">
                <a:solidFill>
                  <a:srgbClr val="000000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6" name="Tabella 5">
            <a:extLst>
              <a:ext uri="{FF2B5EF4-FFF2-40B4-BE49-F238E27FC236}">
                <a16:creationId xmlns:a16="http://schemas.microsoft.com/office/drawing/2014/main" id="{10F2E02D-A231-BB3A-8DC8-2AB5AC7A59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0228751"/>
              </p:ext>
            </p:extLst>
          </p:nvPr>
        </p:nvGraphicFramePr>
        <p:xfrm>
          <a:off x="2227811" y="4903298"/>
          <a:ext cx="7874000" cy="11982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9344">
                  <a:extLst>
                    <a:ext uri="{9D8B030D-6E8A-4147-A177-3AD203B41FA5}">
                      <a16:colId xmlns:a16="http://schemas.microsoft.com/office/drawing/2014/main" val="904394533"/>
                    </a:ext>
                  </a:extLst>
                </a:gridCol>
                <a:gridCol w="1344109">
                  <a:extLst>
                    <a:ext uri="{9D8B030D-6E8A-4147-A177-3AD203B41FA5}">
                      <a16:colId xmlns:a16="http://schemas.microsoft.com/office/drawing/2014/main" val="1749771813"/>
                    </a:ext>
                  </a:extLst>
                </a:gridCol>
                <a:gridCol w="2793077">
                  <a:extLst>
                    <a:ext uri="{9D8B030D-6E8A-4147-A177-3AD203B41FA5}">
                      <a16:colId xmlns:a16="http://schemas.microsoft.com/office/drawing/2014/main" val="4230367559"/>
                    </a:ext>
                  </a:extLst>
                </a:gridCol>
                <a:gridCol w="2907470">
                  <a:extLst>
                    <a:ext uri="{9D8B030D-6E8A-4147-A177-3AD203B41FA5}">
                      <a16:colId xmlns:a16="http://schemas.microsoft.com/office/drawing/2014/main" val="2953727387"/>
                    </a:ext>
                  </a:extLst>
                </a:gridCol>
              </a:tblGrid>
              <a:tr h="304800">
                <a:tc gridSpan="4"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 dirty="0">
                          <a:effectLst/>
                        </a:rPr>
                        <a:t>Tassazione dei trust non residenti in capo a beneficiari residenti </a:t>
                      </a:r>
                      <a:endParaRPr lang="it-IT" sz="1800" b="0" i="0" u="none" strike="noStrike" dirty="0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8279464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>
                          <a:effectLst/>
                        </a:rPr>
                        <a:t> 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 dirty="0">
                          <a:effectLst/>
                        </a:rPr>
                        <a:t> </a:t>
                      </a:r>
                      <a:endParaRPr lang="it-IT" sz="1800" b="0" i="0" u="none" strike="noStrike" dirty="0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 dirty="0">
                          <a:effectLst/>
                        </a:rPr>
                        <a:t>Redditi prodotti all'estero</a:t>
                      </a:r>
                      <a:endParaRPr lang="it-IT" sz="1800" b="0" i="0" u="none" strike="noStrike" dirty="0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 dirty="0">
                          <a:effectLst/>
                        </a:rPr>
                        <a:t>Redditi prodotti in Italia</a:t>
                      </a:r>
                      <a:endParaRPr lang="it-IT" sz="1800" b="0" i="0" u="none" strike="noStrike" dirty="0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84166793"/>
                  </a:ext>
                </a:extLst>
              </a:tr>
              <a:tr h="2794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800" u="none" strike="noStrike" dirty="0">
                          <a:effectLst/>
                        </a:rPr>
                        <a:t>Trust</a:t>
                      </a:r>
                      <a:endParaRPr lang="it-IT" sz="1800" b="0" i="0" u="none" strike="noStrike" dirty="0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 dirty="0">
                          <a:effectLst/>
                        </a:rPr>
                        <a:t>Opaco</a:t>
                      </a:r>
                      <a:endParaRPr lang="it-IT" sz="1800" b="0" i="0" u="none" strike="noStrike" dirty="0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 dirty="0">
                          <a:effectLst/>
                        </a:rPr>
                        <a:t>Nessuna</a:t>
                      </a:r>
                      <a:endParaRPr lang="it-IT" sz="1800" b="0" i="0" u="none" strike="noStrike" dirty="0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 dirty="0">
                          <a:effectLst/>
                        </a:rPr>
                        <a:t>Nessuna</a:t>
                      </a:r>
                      <a:endParaRPr lang="it-IT" sz="1800" b="0" i="0" u="none" strike="noStrike" dirty="0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42718512"/>
                  </a:ext>
                </a:extLst>
              </a:tr>
              <a:tr h="304800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 dirty="0">
                          <a:effectLst/>
                        </a:rPr>
                        <a:t>Trasparente</a:t>
                      </a:r>
                      <a:endParaRPr lang="it-IT" sz="1800" b="0" i="0" u="none" strike="noStrike" dirty="0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 dirty="0">
                          <a:effectLst/>
                        </a:rPr>
                        <a:t>Nessuna</a:t>
                      </a:r>
                      <a:endParaRPr lang="it-IT" sz="1800" b="0" i="0" u="none" strike="noStrike" dirty="0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 dirty="0">
                          <a:effectLst/>
                        </a:rPr>
                        <a:t>Trasparenza in capo ai ben.</a:t>
                      </a:r>
                      <a:endParaRPr lang="it-IT" sz="1800" b="0" i="0" u="none" strike="noStrike" dirty="0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41650478"/>
                  </a:ext>
                </a:extLst>
              </a:tr>
            </a:tbl>
          </a:graphicData>
        </a:graphic>
      </p:graphicFrame>
      <p:sp>
        <p:nvSpPr>
          <p:cNvPr id="5" name="CasellaDiTesto 4">
            <a:extLst>
              <a:ext uri="{FF2B5EF4-FFF2-40B4-BE49-F238E27FC236}">
                <a16:creationId xmlns:a16="http://schemas.microsoft.com/office/drawing/2014/main" id="{98FBE581-44E3-BA6D-F059-BEBC2BCE5106}"/>
              </a:ext>
            </a:extLst>
          </p:cNvPr>
          <p:cNvSpPr txBox="1"/>
          <p:nvPr/>
        </p:nvSpPr>
        <p:spPr>
          <a:xfrm>
            <a:off x="3599727" y="428263"/>
            <a:ext cx="45696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Studio Tramontano</a:t>
            </a:r>
          </a:p>
        </p:txBody>
      </p:sp>
    </p:spTree>
    <p:extLst>
      <p:ext uri="{BB962C8B-B14F-4D97-AF65-F5344CB8AC3E}">
        <p14:creationId xmlns:p14="http://schemas.microsoft.com/office/powerpoint/2010/main" val="38493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>
            <a:extLst>
              <a:ext uri="{FF2B5EF4-FFF2-40B4-BE49-F238E27FC236}">
                <a16:creationId xmlns:a16="http://schemas.microsoft.com/office/drawing/2014/main" id="{B70AA90E-2EF2-47DC-96D6-E198C5859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569" y="867904"/>
            <a:ext cx="10515600" cy="818955"/>
          </a:xfrm>
        </p:spPr>
        <p:txBody>
          <a:bodyPr/>
          <a:lstStyle/>
          <a:p>
            <a:pPr algn="ctr"/>
            <a:r>
              <a:rPr lang="it-IT" dirty="0"/>
              <a:t>Imposte dirette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C5DB217-1A00-445C-896F-DBFC53C11E0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9569" y="1239044"/>
            <a:ext cx="10512862" cy="4635663"/>
          </a:xfrm>
        </p:spPr>
        <p:txBody>
          <a:bodyPr>
            <a:normAutofit lnSpcReduction="10000"/>
          </a:bodyPr>
          <a:lstStyle/>
          <a:p>
            <a:pPr marL="0" indent="0" algn="just">
              <a:spcAft>
                <a:spcPts val="300"/>
              </a:spcAft>
              <a:buNone/>
              <a:tabLst>
                <a:tab pos="177007" algn="l"/>
                <a:tab pos="354807" algn="l"/>
                <a:tab pos="532607" algn="l"/>
                <a:tab pos="710407" algn="l"/>
                <a:tab pos="888207" algn="l"/>
                <a:tab pos="1066007" algn="l"/>
                <a:tab pos="1243807" algn="l"/>
                <a:tab pos="1421607" algn="l"/>
                <a:tab pos="1599407" algn="l"/>
                <a:tab pos="1777207" algn="l"/>
                <a:tab pos="1955007" algn="l"/>
                <a:tab pos="2132807" algn="l"/>
              </a:tabLst>
            </a:pPr>
            <a:endParaRPr lang="it-IT" dirty="0">
              <a:latin typeface="Garamond" panose="02020404030301010803" pitchFamily="18" charset="0"/>
              <a:ea typeface="HGP明朝E" panose="02020900000000000000" pitchFamily="18" charset="-128"/>
            </a:endParaRPr>
          </a:p>
          <a:p>
            <a:pPr marL="0" indent="0" algn="just">
              <a:spcBef>
                <a:spcPct val="0"/>
              </a:spcBef>
              <a:buNone/>
              <a:tabLst>
                <a:tab pos="0" algn="l"/>
                <a:tab pos="328760" algn="l"/>
                <a:tab pos="486720" algn="l"/>
                <a:tab pos="644681" algn="l"/>
                <a:tab pos="802642" algn="l"/>
                <a:tab pos="960602" algn="l"/>
                <a:tab pos="1118563" algn="l"/>
                <a:tab pos="1276524" algn="l"/>
                <a:tab pos="1434484" algn="l"/>
                <a:tab pos="1592445" algn="l"/>
                <a:tab pos="1750406" algn="l"/>
                <a:tab pos="1908367" algn="l"/>
                <a:tab pos="2066327" algn="l"/>
                <a:tab pos="2224288" algn="l"/>
                <a:tab pos="2382248" algn="l"/>
                <a:tab pos="2540209" algn="l"/>
                <a:tab pos="2698170" algn="l"/>
                <a:tab pos="2856131" algn="l"/>
                <a:tab pos="3014091" algn="l"/>
                <a:tab pos="3172052" algn="l"/>
                <a:tab pos="3308802" algn="l"/>
                <a:tab pos="3563326" algn="l"/>
                <a:tab pos="3817849" algn="l"/>
                <a:tab pos="4072372" algn="l"/>
              </a:tabLst>
            </a:pPr>
            <a:r>
              <a:rPr lang="it-IT" sz="2400" dirty="0">
                <a:latin typeface="Book Antiqua" panose="02040602050305030304" pitchFamily="18" charset="0"/>
                <a:ea typeface="ヒラギノ角ゴ ProN W3" charset="0"/>
                <a:cs typeface="Garamond" charset="0"/>
              </a:rPr>
              <a:t>La tassazione dei beneficiari residenti in caso di trust non residenti</a:t>
            </a:r>
          </a:p>
          <a:p>
            <a:pPr marL="0" indent="0" algn="just">
              <a:spcBef>
                <a:spcPct val="0"/>
              </a:spcBef>
              <a:buNone/>
              <a:tabLst>
                <a:tab pos="0" algn="l"/>
                <a:tab pos="328760" algn="l"/>
                <a:tab pos="486720" algn="l"/>
                <a:tab pos="644681" algn="l"/>
                <a:tab pos="802642" algn="l"/>
                <a:tab pos="960602" algn="l"/>
                <a:tab pos="1118563" algn="l"/>
                <a:tab pos="1276524" algn="l"/>
                <a:tab pos="1434484" algn="l"/>
                <a:tab pos="1592445" algn="l"/>
                <a:tab pos="1750406" algn="l"/>
                <a:tab pos="1908367" algn="l"/>
                <a:tab pos="2066327" algn="l"/>
                <a:tab pos="2224288" algn="l"/>
                <a:tab pos="2382248" algn="l"/>
                <a:tab pos="2540209" algn="l"/>
                <a:tab pos="2698170" algn="l"/>
                <a:tab pos="2856131" algn="l"/>
                <a:tab pos="3014091" algn="l"/>
                <a:tab pos="3172052" algn="l"/>
                <a:tab pos="3308802" algn="l"/>
                <a:tab pos="3563326" algn="l"/>
                <a:tab pos="3817849" algn="l"/>
                <a:tab pos="4072372" algn="l"/>
              </a:tabLst>
            </a:pPr>
            <a:endParaRPr lang="it-IT" sz="2400" dirty="0">
              <a:latin typeface="Book Antiqua" panose="02040602050305030304" pitchFamily="18" charset="0"/>
              <a:ea typeface="ヒラギノ角ゴ ProN W3" charset="0"/>
              <a:cs typeface="Garamond" charset="0"/>
            </a:endParaRP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chemeClr val="accent6"/>
              </a:buClr>
              <a:buNone/>
            </a:pPr>
            <a:r>
              <a:rPr lang="it-IT" sz="1800" b="1" kern="1800" dirty="0">
                <a:solidFill>
                  <a:srgbClr val="000000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</a:rPr>
              <a:t>Tesi della C.M. 61/E/2010</a:t>
            </a: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chemeClr val="accent6"/>
              </a:buClr>
              <a:buNone/>
            </a:pPr>
            <a:endParaRPr lang="it-IT" sz="1800" b="1" kern="1800" dirty="0">
              <a:solidFill>
                <a:srgbClr val="000000"/>
              </a:solidFill>
              <a:effectLst/>
              <a:latin typeface="Book Antiqua" panose="0204060205030503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chemeClr val="accent6"/>
              </a:buClr>
              <a:buNone/>
            </a:pPr>
            <a:r>
              <a:rPr lang="it-IT" sz="1800" kern="1800" dirty="0">
                <a:latin typeface="Book Antiqua" panose="02040602050305030304" pitchFamily="18" charset="0"/>
                <a:ea typeface="Times New Roman" panose="02020603050405020304" pitchFamily="18" charset="0"/>
              </a:rPr>
              <a:t>Art. 44, comma 1, lettera g-sexies del Tuir dispone che siano considerati redditi di capitale «i redditi imputati al beneficiario di trust </a:t>
            </a:r>
            <a:r>
              <a:rPr lang="it-IT" sz="1800" i="1" kern="1800" dirty="0">
                <a:latin typeface="Book Antiqua" panose="02040602050305030304" pitchFamily="18" charset="0"/>
                <a:ea typeface="Times New Roman" panose="02020603050405020304" pitchFamily="18" charset="0"/>
              </a:rPr>
              <a:t>(trasparenti)</a:t>
            </a:r>
            <a:r>
              <a:rPr lang="it-IT" sz="1800" kern="1800" dirty="0">
                <a:latin typeface="Book Antiqua" panose="02040602050305030304" pitchFamily="18" charset="0"/>
                <a:ea typeface="Times New Roman" panose="02020603050405020304" pitchFamily="18" charset="0"/>
              </a:rPr>
              <a:t> ai sensi dell’art. 73, comma 2, </a:t>
            </a:r>
            <a:r>
              <a:rPr lang="it-IT" sz="1800" b="1" kern="1800" dirty="0">
                <a:latin typeface="Book Antiqua" panose="02040602050305030304" pitchFamily="18" charset="0"/>
                <a:ea typeface="Times New Roman" panose="02020603050405020304" pitchFamily="18" charset="0"/>
              </a:rPr>
              <a:t>anche se non residenti</a:t>
            </a:r>
            <a:r>
              <a:rPr lang="it-IT" sz="1800" kern="1800" dirty="0">
                <a:latin typeface="Book Antiqua" panose="02040602050305030304" pitchFamily="18" charset="0"/>
                <a:ea typeface="Times New Roman" panose="02020603050405020304" pitchFamily="18" charset="0"/>
              </a:rPr>
              <a:t>».</a:t>
            </a: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chemeClr val="accent6"/>
              </a:buClr>
              <a:buNone/>
            </a:pPr>
            <a:r>
              <a:rPr lang="it-IT" sz="1800" kern="1800" dirty="0">
                <a:latin typeface="Book Antiqua" panose="02040602050305030304" pitchFamily="18" charset="0"/>
                <a:ea typeface="Times New Roman" panose="02020603050405020304" pitchFamily="18" charset="0"/>
              </a:rPr>
              <a:t>La circolare chiarisce che </a:t>
            </a:r>
            <a:r>
              <a:rPr lang="it-IT" sz="1800" b="1" kern="1800" dirty="0">
                <a:latin typeface="Book Antiqua" panose="02040602050305030304" pitchFamily="18" charset="0"/>
                <a:ea typeface="Times New Roman" panose="02020603050405020304" pitchFamily="18" charset="0"/>
              </a:rPr>
              <a:t>«</a:t>
            </a:r>
            <a:r>
              <a:rPr lang="it-IT" sz="1800" kern="1800" dirty="0">
                <a:latin typeface="Book Antiqua" panose="02040602050305030304" pitchFamily="18" charset="0"/>
                <a:ea typeface="Times New Roman" panose="02020603050405020304" pitchFamily="18" charset="0"/>
              </a:rPr>
              <a:t>a</a:t>
            </a:r>
            <a:r>
              <a:rPr lang="it-IT" sz="1800" b="1" kern="1800" dirty="0">
                <a:latin typeface="Book Antiqua" panose="02040602050305030304" pitchFamily="18" charset="0"/>
                <a:ea typeface="Times New Roman" panose="02020603050405020304" pitchFamily="18" charset="0"/>
              </a:rPr>
              <a:t>nche se non residenti» </a:t>
            </a:r>
            <a:r>
              <a:rPr lang="it-IT" sz="1800" kern="1800" dirty="0">
                <a:latin typeface="Book Antiqua" panose="02040602050305030304" pitchFamily="18" charset="0"/>
                <a:ea typeface="Times New Roman" panose="02020603050405020304" pitchFamily="18" charset="0"/>
              </a:rPr>
              <a:t>si riferisce ai trust.</a:t>
            </a: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chemeClr val="accent6"/>
              </a:buClr>
              <a:buNone/>
            </a:pPr>
            <a:r>
              <a:rPr lang="it-IT" sz="1800" kern="1800" dirty="0">
                <a:solidFill>
                  <a:srgbClr val="000000"/>
                </a:solidFill>
                <a:latin typeface="Book Antiqua" panose="02040602050305030304" pitchFamily="18" charset="0"/>
                <a:ea typeface="Times New Roman" panose="02020603050405020304" pitchFamily="18" charset="0"/>
              </a:rPr>
              <a:t>Trust trasparente: il reddito imputato a beneficiari residenti «è imponibile in Italia in capo a questi ultimi quale reddito di capitale, a prescindere dalla circostanza che il trust sia o meno residente in Italia e che il reddito sia stato prodotto o meno nel territorio dello Stato».</a:t>
            </a: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chemeClr val="accent6"/>
              </a:buClr>
              <a:buNone/>
            </a:pPr>
            <a:r>
              <a:rPr lang="it-IT" sz="1800" kern="1800" dirty="0">
                <a:solidFill>
                  <a:srgbClr val="000000"/>
                </a:solidFill>
                <a:latin typeface="Book Antiqua" panose="02040602050305030304" pitchFamily="18" charset="0"/>
                <a:ea typeface="Times New Roman" panose="02020603050405020304" pitchFamily="18" charset="0"/>
              </a:rPr>
              <a:t>A. </a:t>
            </a:r>
            <a:r>
              <a:rPr lang="it-IT" sz="1800" kern="1800" dirty="0" err="1">
                <a:solidFill>
                  <a:srgbClr val="000000"/>
                </a:solidFill>
                <a:latin typeface="Book Antiqua" panose="02040602050305030304" pitchFamily="18" charset="0"/>
                <a:ea typeface="Times New Roman" panose="02020603050405020304" pitchFamily="18" charset="0"/>
              </a:rPr>
              <a:t>F</a:t>
            </a:r>
            <a:r>
              <a:rPr lang="it-IT" sz="1800" kern="1800" dirty="0">
                <a:solidFill>
                  <a:srgbClr val="000000"/>
                </a:solidFill>
                <a:latin typeface="Book Antiqua" panose="02040602050305030304" pitchFamily="18" charset="0"/>
                <a:ea typeface="Times New Roman" panose="02020603050405020304" pitchFamily="18" charset="0"/>
              </a:rPr>
              <a:t>. diversa posizione rispetto alla C.M. 48/E/2007: beneficiari italiani tassati nel caso di trust trasparenti non residenti anche per i redditi prodotti all’estero.</a:t>
            </a: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chemeClr val="accent6"/>
              </a:buClr>
              <a:buNone/>
            </a:pPr>
            <a:r>
              <a:rPr lang="it-IT" sz="1800" kern="1800" dirty="0">
                <a:solidFill>
                  <a:srgbClr val="000000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</a:rPr>
              <a:t> 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C0DB1943-FE84-A424-E5A8-95B4EA0547A1}"/>
              </a:ext>
            </a:extLst>
          </p:cNvPr>
          <p:cNvSpPr txBox="1"/>
          <p:nvPr/>
        </p:nvSpPr>
        <p:spPr>
          <a:xfrm>
            <a:off x="3599727" y="428263"/>
            <a:ext cx="45696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Studio Tramontano</a:t>
            </a:r>
          </a:p>
        </p:txBody>
      </p:sp>
    </p:spTree>
    <p:extLst>
      <p:ext uri="{BB962C8B-B14F-4D97-AF65-F5344CB8AC3E}">
        <p14:creationId xmlns:p14="http://schemas.microsoft.com/office/powerpoint/2010/main" val="1340910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>
            <a:extLst>
              <a:ext uri="{FF2B5EF4-FFF2-40B4-BE49-F238E27FC236}">
                <a16:creationId xmlns:a16="http://schemas.microsoft.com/office/drawing/2014/main" id="{B70AA90E-2EF2-47DC-96D6-E198C5859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569" y="867904"/>
            <a:ext cx="10515600" cy="818955"/>
          </a:xfrm>
        </p:spPr>
        <p:txBody>
          <a:bodyPr/>
          <a:lstStyle/>
          <a:p>
            <a:pPr algn="ctr"/>
            <a:r>
              <a:rPr lang="it-IT" dirty="0"/>
              <a:t>Imposte dirette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C5DB217-1A00-445C-896F-DBFC53C11E0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9569" y="1239044"/>
            <a:ext cx="10512862" cy="4635663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300"/>
              </a:spcAft>
              <a:buNone/>
              <a:tabLst>
                <a:tab pos="177007" algn="l"/>
                <a:tab pos="354807" algn="l"/>
                <a:tab pos="532607" algn="l"/>
                <a:tab pos="710407" algn="l"/>
                <a:tab pos="888207" algn="l"/>
                <a:tab pos="1066007" algn="l"/>
                <a:tab pos="1243807" algn="l"/>
                <a:tab pos="1421607" algn="l"/>
                <a:tab pos="1599407" algn="l"/>
                <a:tab pos="1777207" algn="l"/>
                <a:tab pos="1955007" algn="l"/>
                <a:tab pos="2132807" algn="l"/>
              </a:tabLst>
            </a:pPr>
            <a:endParaRPr lang="it-IT" dirty="0">
              <a:latin typeface="Garamond" panose="02020404030301010803" pitchFamily="18" charset="0"/>
              <a:ea typeface="HGP明朝E" panose="02020900000000000000" pitchFamily="18" charset="-128"/>
            </a:endParaRPr>
          </a:p>
          <a:p>
            <a:pPr marL="0" indent="0" algn="just">
              <a:spcBef>
                <a:spcPct val="0"/>
              </a:spcBef>
              <a:buNone/>
              <a:tabLst>
                <a:tab pos="0" algn="l"/>
                <a:tab pos="328760" algn="l"/>
                <a:tab pos="486720" algn="l"/>
                <a:tab pos="644681" algn="l"/>
                <a:tab pos="802642" algn="l"/>
                <a:tab pos="960602" algn="l"/>
                <a:tab pos="1118563" algn="l"/>
                <a:tab pos="1276524" algn="l"/>
                <a:tab pos="1434484" algn="l"/>
                <a:tab pos="1592445" algn="l"/>
                <a:tab pos="1750406" algn="l"/>
                <a:tab pos="1908367" algn="l"/>
                <a:tab pos="2066327" algn="l"/>
                <a:tab pos="2224288" algn="l"/>
                <a:tab pos="2382248" algn="l"/>
                <a:tab pos="2540209" algn="l"/>
                <a:tab pos="2698170" algn="l"/>
                <a:tab pos="2856131" algn="l"/>
                <a:tab pos="3014091" algn="l"/>
                <a:tab pos="3172052" algn="l"/>
                <a:tab pos="3308802" algn="l"/>
                <a:tab pos="3563326" algn="l"/>
                <a:tab pos="3817849" algn="l"/>
                <a:tab pos="4072372" algn="l"/>
              </a:tabLst>
            </a:pPr>
            <a:r>
              <a:rPr lang="it-IT" sz="2400" dirty="0">
                <a:latin typeface="Book Antiqua" panose="02040602050305030304" pitchFamily="18" charset="0"/>
                <a:ea typeface="ヒラギノ角ゴ ProN W3" charset="0"/>
                <a:cs typeface="Garamond" charset="0"/>
              </a:rPr>
              <a:t>La tassazione dei beneficiari residenti in caso di trust non residenti</a:t>
            </a: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chemeClr val="accent6"/>
              </a:buClr>
              <a:buNone/>
            </a:pPr>
            <a:endParaRPr lang="it-IT" sz="1800" b="1" kern="1800" dirty="0">
              <a:solidFill>
                <a:srgbClr val="000000"/>
              </a:solidFill>
              <a:effectLst/>
              <a:latin typeface="Book Antiqua" panose="0204060205030503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chemeClr val="accent6"/>
              </a:buClr>
              <a:buNone/>
            </a:pPr>
            <a:r>
              <a:rPr lang="it-IT" sz="1800" b="1" kern="1800" dirty="0">
                <a:solidFill>
                  <a:srgbClr val="000000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</a:rPr>
              <a:t>Tesi della C.M. 61/E/2010</a:t>
            </a: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chemeClr val="accent6"/>
              </a:buClr>
              <a:buNone/>
            </a:pPr>
            <a:r>
              <a:rPr lang="it-IT" sz="1800" kern="1800" dirty="0">
                <a:solidFill>
                  <a:srgbClr val="000000"/>
                </a:solidFill>
                <a:latin typeface="Book Antiqua" panose="02040602050305030304" pitchFamily="18" charset="0"/>
                <a:ea typeface="Times New Roman" panose="02020603050405020304" pitchFamily="18" charset="0"/>
              </a:rPr>
              <a:t>Ha sollevato molte perplessità il successivo passaggio della circolare:</a:t>
            </a: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chemeClr val="accent6"/>
              </a:buClr>
              <a:buNone/>
            </a:pPr>
            <a:r>
              <a:rPr lang="it-IT" sz="1800" kern="1800" dirty="0">
                <a:solidFill>
                  <a:srgbClr val="000000"/>
                </a:solidFill>
                <a:latin typeface="Book Antiqua" panose="02040602050305030304" pitchFamily="18" charset="0"/>
                <a:ea typeface="Times New Roman" panose="02020603050405020304" pitchFamily="18" charset="0"/>
              </a:rPr>
              <a:t>La tassazione per trasparenza potrebbe operare anche per </a:t>
            </a:r>
            <a:r>
              <a:rPr lang="it-IT" sz="1800" b="1" kern="1800" dirty="0">
                <a:solidFill>
                  <a:srgbClr val="000000"/>
                </a:solidFill>
                <a:latin typeface="Book Antiqua" panose="02040602050305030304" pitchFamily="18" charset="0"/>
                <a:ea typeface="Times New Roman" panose="02020603050405020304" pitchFamily="18" charset="0"/>
              </a:rPr>
              <a:t>trust opaco</a:t>
            </a:r>
            <a:r>
              <a:rPr lang="it-IT" sz="1800" kern="1800" dirty="0">
                <a:solidFill>
                  <a:srgbClr val="000000"/>
                </a:solidFill>
                <a:latin typeface="Book Antiqua" panose="02040602050305030304" pitchFamily="18" charset="0"/>
                <a:ea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chemeClr val="accent6"/>
              </a:buClr>
              <a:buNone/>
            </a:pPr>
            <a:r>
              <a:rPr lang="it-IT" sz="1800" kern="1800" dirty="0">
                <a:solidFill>
                  <a:srgbClr val="000000"/>
                </a:solidFill>
                <a:latin typeface="Book Antiqua" panose="02040602050305030304" pitchFamily="18" charset="0"/>
                <a:ea typeface="Times New Roman" panose="02020603050405020304" pitchFamily="18" charset="0"/>
              </a:rPr>
              <a:t>«….tale regime evita il conseguimento di indebiti risparmi d’imposta </a:t>
            </a:r>
            <a:r>
              <a:rPr lang="it-IT" sz="1800" b="1" kern="1800" dirty="0">
                <a:solidFill>
                  <a:srgbClr val="000000"/>
                </a:solidFill>
                <a:latin typeface="Book Antiqua" panose="02040602050305030304" pitchFamily="18" charset="0"/>
                <a:ea typeface="Times New Roman" panose="02020603050405020304" pitchFamily="18" charset="0"/>
              </a:rPr>
              <a:t>che potrebbero essere conseguiti</a:t>
            </a:r>
            <a:r>
              <a:rPr lang="it-IT" sz="1800" kern="1800" dirty="0">
                <a:solidFill>
                  <a:srgbClr val="000000"/>
                </a:solidFill>
                <a:latin typeface="Book Antiqua" panose="02040602050305030304" pitchFamily="18" charset="0"/>
                <a:ea typeface="Times New Roman" panose="02020603050405020304" pitchFamily="18" charset="0"/>
              </a:rPr>
              <a:t>….»</a:t>
            </a: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chemeClr val="accent6"/>
              </a:buClr>
              <a:buNone/>
            </a:pPr>
            <a:r>
              <a:rPr lang="it-IT" sz="1800" kern="1800" dirty="0">
                <a:solidFill>
                  <a:srgbClr val="000000"/>
                </a:solidFill>
                <a:latin typeface="Book Antiqua" panose="02040602050305030304" pitchFamily="18" charset="0"/>
                <a:ea typeface="Times New Roman" panose="02020603050405020304" pitchFamily="18" charset="0"/>
              </a:rPr>
              <a:t>Trust opaco: non si considera l’effettivo livello impositivo di eccessivo favore applicato ai trust, si considera solo il fatto che </a:t>
            </a:r>
            <a:r>
              <a:rPr lang="it-IT" sz="1800" b="1" kern="1800" dirty="0">
                <a:solidFill>
                  <a:srgbClr val="000000"/>
                </a:solidFill>
                <a:latin typeface="Book Antiqua" panose="02040602050305030304" pitchFamily="18" charset="0"/>
                <a:ea typeface="Times New Roman" panose="02020603050405020304" pitchFamily="18" charset="0"/>
              </a:rPr>
              <a:t>potrebbero scontare </a:t>
            </a:r>
            <a:r>
              <a:rPr lang="it-IT" sz="1800" kern="1800" dirty="0">
                <a:solidFill>
                  <a:srgbClr val="000000"/>
                </a:solidFill>
                <a:latin typeface="Book Antiqua" panose="02040602050305030304" pitchFamily="18" charset="0"/>
                <a:ea typeface="Times New Roman" panose="02020603050405020304" pitchFamily="18" charset="0"/>
              </a:rPr>
              <a:t>un livello impositivo estremamente contenuto</a:t>
            </a: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chemeClr val="accent6"/>
              </a:buClr>
              <a:buNone/>
            </a:pPr>
            <a:r>
              <a:rPr lang="it-IT" sz="1800" kern="1800" dirty="0">
                <a:solidFill>
                  <a:srgbClr val="000000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</a:rPr>
              <a:t>Si tassa il beneficiario perché il trust potrebbe pagare troppo poco 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DA3A4614-A75F-0232-8DF2-54C0C2F394AC}"/>
              </a:ext>
            </a:extLst>
          </p:cNvPr>
          <p:cNvSpPr txBox="1"/>
          <p:nvPr/>
        </p:nvSpPr>
        <p:spPr>
          <a:xfrm>
            <a:off x="3599727" y="428263"/>
            <a:ext cx="45696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Studio Tramontano</a:t>
            </a:r>
          </a:p>
        </p:txBody>
      </p:sp>
    </p:spTree>
    <p:extLst>
      <p:ext uri="{BB962C8B-B14F-4D97-AF65-F5344CB8AC3E}">
        <p14:creationId xmlns:p14="http://schemas.microsoft.com/office/powerpoint/2010/main" val="505484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>
            <a:extLst>
              <a:ext uri="{FF2B5EF4-FFF2-40B4-BE49-F238E27FC236}">
                <a16:creationId xmlns:a16="http://schemas.microsoft.com/office/drawing/2014/main" id="{B70AA90E-2EF2-47DC-96D6-E198C5859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569" y="867904"/>
            <a:ext cx="10515600" cy="818955"/>
          </a:xfrm>
        </p:spPr>
        <p:txBody>
          <a:bodyPr/>
          <a:lstStyle/>
          <a:p>
            <a:pPr algn="ctr"/>
            <a:r>
              <a:rPr lang="it-IT" dirty="0"/>
              <a:t>Imposte dirette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C5DB217-1A00-445C-896F-DBFC53C11E0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08380" y="1111168"/>
            <a:ext cx="10512862" cy="4635663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300"/>
              </a:spcAft>
              <a:buNone/>
              <a:tabLst>
                <a:tab pos="177007" algn="l"/>
                <a:tab pos="354807" algn="l"/>
                <a:tab pos="532607" algn="l"/>
                <a:tab pos="710407" algn="l"/>
                <a:tab pos="888207" algn="l"/>
                <a:tab pos="1066007" algn="l"/>
                <a:tab pos="1243807" algn="l"/>
                <a:tab pos="1421607" algn="l"/>
                <a:tab pos="1599407" algn="l"/>
                <a:tab pos="1777207" algn="l"/>
                <a:tab pos="1955007" algn="l"/>
                <a:tab pos="2132807" algn="l"/>
              </a:tabLst>
            </a:pPr>
            <a:endParaRPr lang="it-IT" dirty="0">
              <a:latin typeface="Garamond" panose="02020404030301010803" pitchFamily="18" charset="0"/>
              <a:ea typeface="HGP明朝E" panose="02020900000000000000" pitchFamily="18" charset="-128"/>
            </a:endParaRPr>
          </a:p>
          <a:p>
            <a:pPr marL="0" indent="0" algn="just">
              <a:spcBef>
                <a:spcPct val="0"/>
              </a:spcBef>
              <a:buNone/>
              <a:tabLst>
                <a:tab pos="0" algn="l"/>
                <a:tab pos="328760" algn="l"/>
                <a:tab pos="486720" algn="l"/>
                <a:tab pos="644681" algn="l"/>
                <a:tab pos="802642" algn="l"/>
                <a:tab pos="960602" algn="l"/>
                <a:tab pos="1118563" algn="l"/>
                <a:tab pos="1276524" algn="l"/>
                <a:tab pos="1434484" algn="l"/>
                <a:tab pos="1592445" algn="l"/>
                <a:tab pos="1750406" algn="l"/>
                <a:tab pos="1908367" algn="l"/>
                <a:tab pos="2066327" algn="l"/>
                <a:tab pos="2224288" algn="l"/>
                <a:tab pos="2382248" algn="l"/>
                <a:tab pos="2540209" algn="l"/>
                <a:tab pos="2698170" algn="l"/>
                <a:tab pos="2856131" algn="l"/>
                <a:tab pos="3014091" algn="l"/>
                <a:tab pos="3172052" algn="l"/>
                <a:tab pos="3308802" algn="l"/>
                <a:tab pos="3563326" algn="l"/>
                <a:tab pos="3817849" algn="l"/>
                <a:tab pos="4072372" algn="l"/>
              </a:tabLst>
            </a:pPr>
            <a:r>
              <a:rPr lang="it-IT" sz="2400" dirty="0">
                <a:latin typeface="Book Antiqua" panose="02040602050305030304" pitchFamily="18" charset="0"/>
                <a:ea typeface="ヒラギノ角ゴ ProN W3" charset="0"/>
                <a:cs typeface="Garamond" charset="0"/>
              </a:rPr>
              <a:t>La tassazione dei beneficiari residenti in caso di trust non residenti</a:t>
            </a: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chemeClr val="accent6"/>
              </a:buClr>
              <a:buNone/>
            </a:pPr>
            <a:endParaRPr lang="it-IT" sz="1800" b="1" kern="1800" dirty="0">
              <a:solidFill>
                <a:srgbClr val="000000"/>
              </a:solidFill>
              <a:effectLst/>
              <a:latin typeface="Book Antiqua" panose="0204060205030503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chemeClr val="accent6"/>
              </a:buClr>
              <a:buNone/>
            </a:pPr>
            <a:r>
              <a:rPr lang="it-IT" sz="1800" b="1" kern="1800" dirty="0">
                <a:solidFill>
                  <a:srgbClr val="000000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</a:rPr>
              <a:t>Tesi della C.M. 61/E/2010</a:t>
            </a: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chemeClr val="accent6"/>
              </a:buClr>
              <a:buNone/>
            </a:pPr>
            <a:r>
              <a:rPr lang="it-IT" sz="1800" kern="1800" dirty="0">
                <a:solidFill>
                  <a:srgbClr val="000000"/>
                </a:solidFill>
                <a:latin typeface="Book Antiqua" panose="02040602050305030304" pitchFamily="18" charset="0"/>
                <a:ea typeface="Times New Roman" panose="02020603050405020304" pitchFamily="18" charset="0"/>
              </a:rPr>
              <a:t>Il reddito è tassato per competenza, per cassa o per «imputazione»?</a:t>
            </a: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chemeClr val="accent6"/>
              </a:buClr>
              <a:buNone/>
            </a:pPr>
            <a:r>
              <a:rPr lang="it-IT" sz="1800" kern="1800" dirty="0">
                <a:solidFill>
                  <a:srgbClr val="000000"/>
                </a:solidFill>
                <a:latin typeface="Book Antiqua" panose="02040602050305030304" pitchFamily="18" charset="0"/>
                <a:ea typeface="Times New Roman" panose="02020603050405020304" pitchFamily="18" charset="0"/>
              </a:rPr>
              <a:t>Competenza: beneficiario risulta tassato su un reddito che il trustee non è tenuto ad attribuirgli e per il quale non è tenuto ad informarlo (evasore inconsapevole)</a:t>
            </a: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chemeClr val="accent6"/>
              </a:buClr>
              <a:buNone/>
            </a:pPr>
            <a:r>
              <a:rPr lang="it-IT" sz="1800" kern="1800" dirty="0">
                <a:solidFill>
                  <a:srgbClr val="000000"/>
                </a:solidFill>
                <a:latin typeface="Book Antiqua" panose="02040602050305030304" pitchFamily="18" charset="0"/>
                <a:ea typeface="Times New Roman" panose="02020603050405020304" pitchFamily="18" charset="0"/>
              </a:rPr>
              <a:t>Quindi cassa o imputazione </a:t>
            </a: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chemeClr val="accent6"/>
              </a:buClr>
              <a:buNone/>
            </a:pPr>
            <a:r>
              <a:rPr lang="it-IT" sz="1800" kern="1800" dirty="0">
                <a:solidFill>
                  <a:srgbClr val="000000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6" name="Tabella 5">
            <a:extLst>
              <a:ext uri="{FF2B5EF4-FFF2-40B4-BE49-F238E27FC236}">
                <a16:creationId xmlns:a16="http://schemas.microsoft.com/office/drawing/2014/main" id="{10F2E02D-A231-BB3A-8DC8-2AB5AC7A59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0938275"/>
              </p:ext>
            </p:extLst>
          </p:nvPr>
        </p:nvGraphicFramePr>
        <p:xfrm>
          <a:off x="2159000" y="4274266"/>
          <a:ext cx="7874000" cy="147256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9344">
                  <a:extLst>
                    <a:ext uri="{9D8B030D-6E8A-4147-A177-3AD203B41FA5}">
                      <a16:colId xmlns:a16="http://schemas.microsoft.com/office/drawing/2014/main" val="904394533"/>
                    </a:ext>
                  </a:extLst>
                </a:gridCol>
                <a:gridCol w="1344109">
                  <a:extLst>
                    <a:ext uri="{9D8B030D-6E8A-4147-A177-3AD203B41FA5}">
                      <a16:colId xmlns:a16="http://schemas.microsoft.com/office/drawing/2014/main" val="1749771813"/>
                    </a:ext>
                  </a:extLst>
                </a:gridCol>
                <a:gridCol w="2793077">
                  <a:extLst>
                    <a:ext uri="{9D8B030D-6E8A-4147-A177-3AD203B41FA5}">
                      <a16:colId xmlns:a16="http://schemas.microsoft.com/office/drawing/2014/main" val="4230367559"/>
                    </a:ext>
                  </a:extLst>
                </a:gridCol>
                <a:gridCol w="2907470">
                  <a:extLst>
                    <a:ext uri="{9D8B030D-6E8A-4147-A177-3AD203B41FA5}">
                      <a16:colId xmlns:a16="http://schemas.microsoft.com/office/drawing/2014/main" val="2953727387"/>
                    </a:ext>
                  </a:extLst>
                </a:gridCol>
              </a:tblGrid>
              <a:tr h="304800">
                <a:tc gridSpan="4"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 dirty="0">
                          <a:effectLst/>
                        </a:rPr>
                        <a:t>Tassazione dei trust non residenti in capo a beneficiari residenti </a:t>
                      </a:r>
                      <a:endParaRPr lang="it-IT" sz="1800" b="0" i="0" u="none" strike="noStrike" dirty="0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8279464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>
                          <a:effectLst/>
                        </a:rPr>
                        <a:t> 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 dirty="0">
                          <a:effectLst/>
                        </a:rPr>
                        <a:t> </a:t>
                      </a:r>
                      <a:endParaRPr lang="it-IT" sz="1800" b="0" i="0" u="none" strike="noStrike" dirty="0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 dirty="0">
                          <a:effectLst/>
                        </a:rPr>
                        <a:t>Redditi prodotti all'estero</a:t>
                      </a:r>
                      <a:endParaRPr lang="it-IT" sz="1800" b="0" i="0" u="none" strike="noStrike" dirty="0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 dirty="0">
                          <a:effectLst/>
                        </a:rPr>
                        <a:t>Redditi prodotti in Italia</a:t>
                      </a:r>
                      <a:endParaRPr lang="it-IT" sz="1800" b="0" i="0" u="none" strike="noStrike" dirty="0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84166793"/>
                  </a:ext>
                </a:extLst>
              </a:tr>
              <a:tr h="2794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800" u="none" strike="noStrike" dirty="0">
                          <a:effectLst/>
                        </a:rPr>
                        <a:t>Trust</a:t>
                      </a:r>
                      <a:endParaRPr lang="it-IT" sz="1800" b="0" i="0" u="none" strike="noStrike" dirty="0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 dirty="0">
                          <a:effectLst/>
                        </a:rPr>
                        <a:t>Opaco</a:t>
                      </a:r>
                      <a:endParaRPr lang="it-IT" sz="1800" b="0" i="0" u="none" strike="noStrike" dirty="0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Trasp</a:t>
                      </a:r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. (Imputazione) in capo ai beneficiari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 dirty="0">
                          <a:effectLst/>
                        </a:rPr>
                        <a:t>Nessuna</a:t>
                      </a:r>
                      <a:endParaRPr lang="it-IT" sz="1800" b="0" i="0" u="none" strike="noStrike" dirty="0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42718512"/>
                  </a:ext>
                </a:extLst>
              </a:tr>
              <a:tr h="304800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 dirty="0">
                          <a:effectLst/>
                        </a:rPr>
                        <a:t>Trasparente</a:t>
                      </a:r>
                      <a:endParaRPr lang="it-IT" sz="1800" b="0" i="0" u="none" strike="noStrike" dirty="0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 dirty="0" err="1">
                          <a:effectLst/>
                        </a:rPr>
                        <a:t>Trasp</a:t>
                      </a:r>
                      <a:r>
                        <a:rPr lang="it-IT" sz="1800" u="none" strike="noStrike" dirty="0">
                          <a:effectLst/>
                        </a:rPr>
                        <a:t>. in capo ai beneficiari</a:t>
                      </a:r>
                      <a:endParaRPr lang="it-IT" sz="1800" b="0" i="0" u="none" strike="noStrike" dirty="0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 dirty="0">
                          <a:effectLst/>
                        </a:rPr>
                        <a:t>Trasparenza in capo ai ben.</a:t>
                      </a:r>
                      <a:endParaRPr lang="it-IT" sz="1800" b="0" i="0" u="none" strike="noStrike" dirty="0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41650478"/>
                  </a:ext>
                </a:extLst>
              </a:tr>
            </a:tbl>
          </a:graphicData>
        </a:graphic>
      </p:graphicFrame>
      <p:sp>
        <p:nvSpPr>
          <p:cNvPr id="5" name="CasellaDiTesto 4">
            <a:extLst>
              <a:ext uri="{FF2B5EF4-FFF2-40B4-BE49-F238E27FC236}">
                <a16:creationId xmlns:a16="http://schemas.microsoft.com/office/drawing/2014/main" id="{497CD176-B977-03FA-7DA0-3D035E67C21D}"/>
              </a:ext>
            </a:extLst>
          </p:cNvPr>
          <p:cNvSpPr txBox="1"/>
          <p:nvPr/>
        </p:nvSpPr>
        <p:spPr>
          <a:xfrm>
            <a:off x="3599727" y="428263"/>
            <a:ext cx="45696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Studio Tramontano</a:t>
            </a:r>
          </a:p>
        </p:txBody>
      </p:sp>
    </p:spTree>
    <p:extLst>
      <p:ext uri="{BB962C8B-B14F-4D97-AF65-F5344CB8AC3E}">
        <p14:creationId xmlns:p14="http://schemas.microsoft.com/office/powerpoint/2010/main" val="744524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>
            <a:extLst>
              <a:ext uri="{FF2B5EF4-FFF2-40B4-BE49-F238E27FC236}">
                <a16:creationId xmlns:a16="http://schemas.microsoft.com/office/drawing/2014/main" id="{B70AA90E-2EF2-47DC-96D6-E198C5859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929898"/>
            <a:ext cx="10515600" cy="805912"/>
          </a:xfrm>
        </p:spPr>
        <p:txBody>
          <a:bodyPr/>
          <a:lstStyle/>
          <a:p>
            <a:pPr algn="ctr"/>
            <a:r>
              <a:rPr lang="it-IT" dirty="0"/>
              <a:t>Residenza fiscale dei trust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C5DB217-1A00-445C-896F-DBFC53C11E0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9569" y="1260764"/>
            <a:ext cx="10512862" cy="4939620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300"/>
              </a:spcAft>
              <a:buNone/>
              <a:tabLst>
                <a:tab pos="177007" algn="l"/>
                <a:tab pos="354807" algn="l"/>
                <a:tab pos="532607" algn="l"/>
                <a:tab pos="710407" algn="l"/>
                <a:tab pos="888207" algn="l"/>
                <a:tab pos="1066007" algn="l"/>
                <a:tab pos="1243807" algn="l"/>
                <a:tab pos="1421607" algn="l"/>
                <a:tab pos="1599407" algn="l"/>
                <a:tab pos="1777207" algn="l"/>
                <a:tab pos="1955007" algn="l"/>
                <a:tab pos="2132807" algn="l"/>
              </a:tabLst>
            </a:pPr>
            <a:endParaRPr lang="it-IT" dirty="0">
              <a:latin typeface="Garamond" panose="02020404030301010803" pitchFamily="18" charset="0"/>
              <a:ea typeface="HGP明朝E" panose="02020900000000000000" pitchFamily="18" charset="-128"/>
            </a:endParaRPr>
          </a:p>
          <a:p>
            <a:pPr marL="0" indent="0" algn="just">
              <a:spcAft>
                <a:spcPts val="300"/>
              </a:spcAft>
              <a:buNone/>
              <a:tabLst>
                <a:tab pos="177007" algn="l"/>
                <a:tab pos="354807" algn="l"/>
                <a:tab pos="532607" algn="l"/>
                <a:tab pos="710407" algn="l"/>
                <a:tab pos="888207" algn="l"/>
                <a:tab pos="1066007" algn="l"/>
                <a:tab pos="1243807" algn="l"/>
                <a:tab pos="1421607" algn="l"/>
                <a:tab pos="1599407" algn="l"/>
                <a:tab pos="1777207" algn="l"/>
                <a:tab pos="1955007" algn="l"/>
                <a:tab pos="2132807" algn="l"/>
              </a:tabLst>
            </a:pPr>
            <a:endParaRPr lang="it-IT" dirty="0">
              <a:latin typeface="Garamond" panose="02020404030301010803" pitchFamily="18" charset="0"/>
              <a:ea typeface="HGP明朝E" panose="02020900000000000000" pitchFamily="18" charset="-128"/>
            </a:endParaRPr>
          </a:p>
          <a:p>
            <a:pPr marL="0" indent="0" algn="just">
              <a:buNone/>
              <a:tabLst>
                <a:tab pos="0" algn="l"/>
                <a:tab pos="467519" algn="l"/>
                <a:tab pos="692150" algn="l"/>
                <a:tab pos="916782" algn="l"/>
                <a:tab pos="1141413" algn="l"/>
                <a:tab pos="1366044" algn="l"/>
                <a:tab pos="1590675" algn="l"/>
                <a:tab pos="1815307" algn="l"/>
                <a:tab pos="2039938" algn="l"/>
                <a:tab pos="2264569" algn="l"/>
                <a:tab pos="2489200" algn="l"/>
                <a:tab pos="2713832" algn="l"/>
                <a:tab pos="2938463" algn="l"/>
                <a:tab pos="3163094" algn="l"/>
                <a:tab pos="3387725" algn="l"/>
                <a:tab pos="3612357" algn="l"/>
                <a:tab pos="3836988" algn="l"/>
                <a:tab pos="4061619" algn="l"/>
                <a:tab pos="4286250" algn="l"/>
                <a:tab pos="4510882" algn="l"/>
                <a:tab pos="4705350" algn="l"/>
                <a:tab pos="5067300" algn="l"/>
                <a:tab pos="5429250" algn="l"/>
                <a:tab pos="5791200" algn="l"/>
              </a:tabLst>
            </a:pPr>
            <a:r>
              <a:rPr lang="it-IT" altLang="it-IT" sz="3300" dirty="0">
                <a:latin typeface="Book Antiqua" panose="02040602050305030304" pitchFamily="18" charset="0"/>
              </a:rPr>
              <a:t>Trust estero = trust fiscalmente residente all’estero</a:t>
            </a:r>
          </a:p>
          <a:p>
            <a:pPr marL="0" indent="0" algn="just">
              <a:buNone/>
              <a:tabLst>
                <a:tab pos="0" algn="l"/>
                <a:tab pos="467519" algn="l"/>
                <a:tab pos="692150" algn="l"/>
                <a:tab pos="916782" algn="l"/>
                <a:tab pos="1141413" algn="l"/>
                <a:tab pos="1366044" algn="l"/>
                <a:tab pos="1590675" algn="l"/>
                <a:tab pos="1815307" algn="l"/>
                <a:tab pos="2039938" algn="l"/>
                <a:tab pos="2264569" algn="l"/>
                <a:tab pos="2489200" algn="l"/>
                <a:tab pos="2713832" algn="l"/>
                <a:tab pos="2938463" algn="l"/>
                <a:tab pos="3163094" algn="l"/>
                <a:tab pos="3387725" algn="l"/>
                <a:tab pos="3612357" algn="l"/>
                <a:tab pos="3836988" algn="l"/>
                <a:tab pos="4061619" algn="l"/>
                <a:tab pos="4286250" algn="l"/>
                <a:tab pos="4510882" algn="l"/>
                <a:tab pos="4705350" algn="l"/>
                <a:tab pos="5067300" algn="l"/>
                <a:tab pos="5429250" algn="l"/>
                <a:tab pos="5791200" algn="l"/>
              </a:tabLst>
            </a:pPr>
            <a:endParaRPr lang="it-IT" altLang="it-IT" sz="3300" dirty="0">
              <a:latin typeface="Book Antiqua" panose="02040602050305030304" pitchFamily="18" charset="0"/>
              <a:ea typeface="ＭＳ Ｐゴシック" panose="020B0600070205080204" pitchFamily="34" charset="-128"/>
            </a:endParaRPr>
          </a:p>
          <a:p>
            <a:pPr marL="0" indent="0" algn="just">
              <a:buNone/>
              <a:tabLst>
                <a:tab pos="0" algn="l"/>
                <a:tab pos="467519" algn="l"/>
                <a:tab pos="692150" algn="l"/>
                <a:tab pos="916782" algn="l"/>
                <a:tab pos="1141413" algn="l"/>
                <a:tab pos="1366044" algn="l"/>
                <a:tab pos="1590675" algn="l"/>
                <a:tab pos="1815307" algn="l"/>
                <a:tab pos="2039938" algn="l"/>
                <a:tab pos="2264569" algn="l"/>
                <a:tab pos="2489200" algn="l"/>
                <a:tab pos="2713832" algn="l"/>
                <a:tab pos="2938463" algn="l"/>
                <a:tab pos="3163094" algn="l"/>
                <a:tab pos="3387725" algn="l"/>
                <a:tab pos="3612357" algn="l"/>
                <a:tab pos="3836988" algn="l"/>
                <a:tab pos="4061619" algn="l"/>
                <a:tab pos="4286250" algn="l"/>
                <a:tab pos="4510882" algn="l"/>
                <a:tab pos="4705350" algn="l"/>
                <a:tab pos="5067300" algn="l"/>
                <a:tab pos="5429250" algn="l"/>
                <a:tab pos="5791200" algn="l"/>
              </a:tabLst>
            </a:pPr>
            <a:r>
              <a:rPr lang="it-IT" altLang="it-IT" sz="3300" dirty="0">
                <a:latin typeface="Book Antiqua" panose="02040602050305030304" pitchFamily="18" charset="0"/>
                <a:ea typeface="ＭＳ Ｐゴシック" panose="020B0600070205080204" pitchFamily="34" charset="-128"/>
              </a:rPr>
              <a:t>Trust italiano = trust fiscalmente residente in Italia 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0786EFEB-B7E1-6FE9-9C36-D0D034D52AA9}"/>
              </a:ext>
            </a:extLst>
          </p:cNvPr>
          <p:cNvSpPr txBox="1"/>
          <p:nvPr/>
        </p:nvSpPr>
        <p:spPr>
          <a:xfrm>
            <a:off x="3599727" y="428263"/>
            <a:ext cx="45696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Studio Tramontano</a:t>
            </a:r>
          </a:p>
        </p:txBody>
      </p:sp>
    </p:spTree>
    <p:extLst>
      <p:ext uri="{BB962C8B-B14F-4D97-AF65-F5344CB8AC3E}">
        <p14:creationId xmlns:p14="http://schemas.microsoft.com/office/powerpoint/2010/main" val="181444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>
            <a:extLst>
              <a:ext uri="{FF2B5EF4-FFF2-40B4-BE49-F238E27FC236}">
                <a16:creationId xmlns:a16="http://schemas.microsoft.com/office/drawing/2014/main" id="{B70AA90E-2EF2-47DC-96D6-E198C5859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569" y="867904"/>
            <a:ext cx="10515600" cy="818955"/>
          </a:xfrm>
        </p:spPr>
        <p:txBody>
          <a:bodyPr/>
          <a:lstStyle/>
          <a:p>
            <a:pPr algn="ctr"/>
            <a:r>
              <a:rPr lang="it-IT" dirty="0"/>
              <a:t>Imposte dirette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C5DB217-1A00-445C-896F-DBFC53C11E0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9569" y="1239044"/>
            <a:ext cx="10512862" cy="4635663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spcAft>
                <a:spcPts val="300"/>
              </a:spcAft>
              <a:buNone/>
              <a:tabLst>
                <a:tab pos="177007" algn="l"/>
                <a:tab pos="354807" algn="l"/>
                <a:tab pos="532607" algn="l"/>
                <a:tab pos="710407" algn="l"/>
                <a:tab pos="888207" algn="l"/>
                <a:tab pos="1066007" algn="l"/>
                <a:tab pos="1243807" algn="l"/>
                <a:tab pos="1421607" algn="l"/>
                <a:tab pos="1599407" algn="l"/>
                <a:tab pos="1777207" algn="l"/>
                <a:tab pos="1955007" algn="l"/>
                <a:tab pos="2132807" algn="l"/>
              </a:tabLst>
            </a:pPr>
            <a:endParaRPr lang="it-IT" dirty="0">
              <a:latin typeface="Garamond" panose="02020404030301010803" pitchFamily="18" charset="0"/>
              <a:ea typeface="HGP明朝E" panose="02020900000000000000" pitchFamily="18" charset="-128"/>
            </a:endParaRPr>
          </a:p>
          <a:p>
            <a:pPr marL="0" indent="0" algn="just">
              <a:spcBef>
                <a:spcPct val="0"/>
              </a:spcBef>
              <a:buNone/>
              <a:tabLst>
                <a:tab pos="0" algn="l"/>
                <a:tab pos="328760" algn="l"/>
                <a:tab pos="486720" algn="l"/>
                <a:tab pos="644681" algn="l"/>
                <a:tab pos="802642" algn="l"/>
                <a:tab pos="960602" algn="l"/>
                <a:tab pos="1118563" algn="l"/>
                <a:tab pos="1276524" algn="l"/>
                <a:tab pos="1434484" algn="l"/>
                <a:tab pos="1592445" algn="l"/>
                <a:tab pos="1750406" algn="l"/>
                <a:tab pos="1908367" algn="l"/>
                <a:tab pos="2066327" algn="l"/>
                <a:tab pos="2224288" algn="l"/>
                <a:tab pos="2382248" algn="l"/>
                <a:tab pos="2540209" algn="l"/>
                <a:tab pos="2698170" algn="l"/>
                <a:tab pos="2856131" algn="l"/>
                <a:tab pos="3014091" algn="l"/>
                <a:tab pos="3172052" algn="l"/>
                <a:tab pos="3308802" algn="l"/>
                <a:tab pos="3563326" algn="l"/>
                <a:tab pos="3817849" algn="l"/>
                <a:tab pos="4072372" algn="l"/>
              </a:tabLst>
            </a:pPr>
            <a:r>
              <a:rPr lang="it-IT" sz="2400" dirty="0">
                <a:latin typeface="Book Antiqua" panose="02040602050305030304" pitchFamily="18" charset="0"/>
                <a:ea typeface="ヒラギノ角ゴ ProN W3" charset="0"/>
                <a:cs typeface="Garamond" charset="0"/>
              </a:rPr>
              <a:t>La tassazione dei beneficiari residenti in caso di trust non residenti</a:t>
            </a: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chemeClr val="accent6"/>
              </a:buClr>
              <a:buNone/>
            </a:pPr>
            <a:r>
              <a:rPr lang="it-IT" sz="1800" b="1" kern="1800" dirty="0">
                <a:solidFill>
                  <a:srgbClr val="000000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</a:rPr>
              <a:t>Intervento normativo, art. 13 D.L. 124/2019</a:t>
            </a: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chemeClr val="accent6"/>
              </a:buClr>
              <a:buNone/>
            </a:pPr>
            <a:r>
              <a:rPr lang="it-IT" sz="1800" kern="1800" dirty="0">
                <a:solidFill>
                  <a:srgbClr val="000000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</a:rPr>
              <a:t>Integra la lettera g-sexies dell’art. 44 del Tuir sostenendo che i beneficiari residenti di trust esteri opachi </a:t>
            </a:r>
            <a:r>
              <a:rPr lang="it-IT" sz="1800" kern="1800" dirty="0">
                <a:solidFill>
                  <a:srgbClr val="000000"/>
                </a:solidFill>
                <a:latin typeface="Book Antiqua" panose="02040602050305030304" pitchFamily="18" charset="0"/>
                <a:ea typeface="Times New Roman" panose="02020603050405020304" pitchFamily="18" charset="0"/>
              </a:rPr>
              <a:t>devono essere tassati solo se i trust sono stabiliti «in Stati o territori che ……si considerano a fiscalità privilegiata ai sensi dell’art. 47-bis…..»</a:t>
            </a:r>
            <a:r>
              <a:rPr lang="it-IT" sz="1800" kern="1800" dirty="0">
                <a:solidFill>
                  <a:srgbClr val="000000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</a:rPr>
              <a:t> </a:t>
            </a: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chemeClr val="accent6"/>
              </a:buClr>
              <a:buNone/>
            </a:pPr>
            <a:r>
              <a:rPr lang="it-IT" sz="1800" kern="1800" dirty="0">
                <a:solidFill>
                  <a:srgbClr val="000000"/>
                </a:solidFill>
                <a:latin typeface="Book Antiqua" panose="02040602050305030304" pitchFamily="18" charset="0"/>
                <a:ea typeface="Times New Roman" panose="02020603050405020304" pitchFamily="18" charset="0"/>
              </a:rPr>
              <a:t>Quindi, solo il </a:t>
            </a:r>
            <a:r>
              <a:rPr lang="it-IT" sz="1800" b="1" kern="1800" dirty="0">
                <a:solidFill>
                  <a:srgbClr val="000000"/>
                </a:solidFill>
                <a:latin typeface="Book Antiqua" panose="02040602050305030304" pitchFamily="18" charset="0"/>
                <a:ea typeface="Times New Roman" panose="02020603050405020304" pitchFamily="18" charset="0"/>
              </a:rPr>
              <a:t>trust trasparente </a:t>
            </a:r>
            <a:r>
              <a:rPr lang="it-IT" sz="1800" kern="1800" dirty="0">
                <a:solidFill>
                  <a:srgbClr val="000000"/>
                </a:solidFill>
                <a:latin typeface="Book Antiqua" panose="02040602050305030304" pitchFamily="18" charset="0"/>
                <a:ea typeface="Times New Roman" panose="02020603050405020304" pitchFamily="18" charset="0"/>
              </a:rPr>
              <a:t>può determinare materia imponibile in capo al beneficiario</a:t>
            </a: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chemeClr val="accent6"/>
              </a:buClr>
              <a:buNone/>
            </a:pPr>
            <a:r>
              <a:rPr lang="it-IT" sz="1800" kern="1800" dirty="0">
                <a:solidFill>
                  <a:srgbClr val="000000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</a:rPr>
              <a:t>Il </a:t>
            </a:r>
            <a:r>
              <a:rPr lang="it-IT" sz="1800" b="1" kern="1800" dirty="0">
                <a:solidFill>
                  <a:srgbClr val="000000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</a:rPr>
              <a:t>trust opaco </a:t>
            </a:r>
            <a:r>
              <a:rPr lang="it-IT" sz="1800" kern="1800" dirty="0">
                <a:solidFill>
                  <a:srgbClr val="000000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</a:rPr>
              <a:t>è tassato per trasparenza dalla data di entrata in vigore del decreto e ne</a:t>
            </a:r>
            <a:r>
              <a:rPr lang="it-IT" sz="1800" kern="1800" dirty="0">
                <a:solidFill>
                  <a:srgbClr val="000000"/>
                </a:solidFill>
                <a:latin typeface="Book Antiqua" panose="02040602050305030304" pitchFamily="18" charset="0"/>
                <a:ea typeface="Times New Roman" panose="02020603050405020304" pitchFamily="18" charset="0"/>
              </a:rPr>
              <a:t>l rispetto delle seguenti condizioni stabilite dalla norma:</a:t>
            </a:r>
          </a:p>
          <a:p>
            <a:pPr marL="342900" indent="-3429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chemeClr val="accent6"/>
              </a:buClr>
              <a:buAutoNum type="arabicParenR"/>
            </a:pPr>
            <a:r>
              <a:rPr lang="it-IT" sz="1800" kern="1800" dirty="0">
                <a:solidFill>
                  <a:srgbClr val="000000"/>
                </a:solidFill>
                <a:latin typeface="Book Antiqua" panose="02040602050305030304" pitchFamily="18" charset="0"/>
                <a:ea typeface="Times New Roman" panose="02020603050405020304" pitchFamily="18" charset="0"/>
              </a:rPr>
              <a:t>Redditi corrisposti a residenti in Italia da trust e istituti aventi analogo contenuto;</a:t>
            </a:r>
          </a:p>
          <a:p>
            <a:pPr marL="342900" indent="-3429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chemeClr val="accent6"/>
              </a:buClr>
              <a:buAutoNum type="arabicParenR"/>
            </a:pPr>
            <a:r>
              <a:rPr lang="it-IT" sz="1800" kern="1800" dirty="0">
                <a:solidFill>
                  <a:srgbClr val="000000"/>
                </a:solidFill>
                <a:latin typeface="Book Antiqua" panose="02040602050305030304" pitchFamily="18" charset="0"/>
                <a:ea typeface="Times New Roman" panose="02020603050405020304" pitchFamily="18" charset="0"/>
              </a:rPr>
              <a:t>I trust e gli I.A.C. sono stabiliti in Stati e territori che con riferimento al trattamento dei redditi prodotti dal trust si considerano a fiscalità privilegiata ai sensi dell’art. 47-bis del Tuir;</a:t>
            </a:r>
          </a:p>
          <a:p>
            <a:pPr marL="342900" indent="-3429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chemeClr val="accent6"/>
              </a:buClr>
              <a:buAutoNum type="arabicParenR"/>
            </a:pPr>
            <a:r>
              <a:rPr lang="it-IT" sz="1800" kern="1800" dirty="0">
                <a:solidFill>
                  <a:srgbClr val="000000"/>
                </a:solidFill>
                <a:latin typeface="Book Antiqua" panose="02040602050305030304" pitchFamily="18" charset="0"/>
                <a:ea typeface="Times New Roman" panose="02020603050405020304" pitchFamily="18" charset="0"/>
              </a:rPr>
              <a:t> principio di tassazione per cassa e non per competenza</a:t>
            </a: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chemeClr val="accent6"/>
              </a:buClr>
              <a:buNone/>
            </a:pPr>
            <a:r>
              <a:rPr lang="it-IT" sz="1800" kern="1800" dirty="0">
                <a:solidFill>
                  <a:srgbClr val="000000"/>
                </a:solidFill>
                <a:latin typeface="Book Antiqua" panose="02040602050305030304" pitchFamily="18" charset="0"/>
                <a:ea typeface="Times New Roman" panose="02020603050405020304" pitchFamily="18" charset="0"/>
              </a:rPr>
              <a:t> </a:t>
            </a:r>
            <a:endParaRPr lang="it-IT" sz="1800" kern="1800" dirty="0">
              <a:solidFill>
                <a:srgbClr val="000000"/>
              </a:solidFill>
              <a:effectLst/>
              <a:latin typeface="Book Antiqua" panose="0204060205030503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28C6829A-0A91-772F-ED69-0C7D5D73DA08}"/>
              </a:ext>
            </a:extLst>
          </p:cNvPr>
          <p:cNvSpPr txBox="1"/>
          <p:nvPr/>
        </p:nvSpPr>
        <p:spPr>
          <a:xfrm>
            <a:off x="3599727" y="428263"/>
            <a:ext cx="45696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Studio Tramontano</a:t>
            </a:r>
          </a:p>
        </p:txBody>
      </p:sp>
    </p:spTree>
    <p:extLst>
      <p:ext uri="{BB962C8B-B14F-4D97-AF65-F5344CB8AC3E}">
        <p14:creationId xmlns:p14="http://schemas.microsoft.com/office/powerpoint/2010/main" val="332851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>
            <a:extLst>
              <a:ext uri="{FF2B5EF4-FFF2-40B4-BE49-F238E27FC236}">
                <a16:creationId xmlns:a16="http://schemas.microsoft.com/office/drawing/2014/main" id="{B70AA90E-2EF2-47DC-96D6-E198C5859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569" y="867904"/>
            <a:ext cx="10515600" cy="818955"/>
          </a:xfrm>
        </p:spPr>
        <p:txBody>
          <a:bodyPr/>
          <a:lstStyle/>
          <a:p>
            <a:pPr algn="ctr"/>
            <a:r>
              <a:rPr lang="it-IT" dirty="0"/>
              <a:t>Imposte dirette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C5DB217-1A00-445C-896F-DBFC53C11E0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9569" y="1239044"/>
            <a:ext cx="10512862" cy="4635663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spcAft>
                <a:spcPts val="300"/>
              </a:spcAft>
              <a:buNone/>
              <a:tabLst>
                <a:tab pos="177007" algn="l"/>
                <a:tab pos="354807" algn="l"/>
                <a:tab pos="532607" algn="l"/>
                <a:tab pos="710407" algn="l"/>
                <a:tab pos="888207" algn="l"/>
                <a:tab pos="1066007" algn="l"/>
                <a:tab pos="1243807" algn="l"/>
                <a:tab pos="1421607" algn="l"/>
                <a:tab pos="1599407" algn="l"/>
                <a:tab pos="1777207" algn="l"/>
                <a:tab pos="1955007" algn="l"/>
                <a:tab pos="2132807" algn="l"/>
              </a:tabLst>
            </a:pPr>
            <a:endParaRPr lang="it-IT" dirty="0">
              <a:latin typeface="Garamond" panose="02020404030301010803" pitchFamily="18" charset="0"/>
              <a:ea typeface="HGP明朝E" panose="02020900000000000000" pitchFamily="18" charset="-128"/>
            </a:endParaRPr>
          </a:p>
          <a:p>
            <a:pPr marL="0" indent="0" algn="just">
              <a:spcBef>
                <a:spcPct val="0"/>
              </a:spcBef>
              <a:buNone/>
              <a:tabLst>
                <a:tab pos="0" algn="l"/>
                <a:tab pos="328760" algn="l"/>
                <a:tab pos="486720" algn="l"/>
                <a:tab pos="644681" algn="l"/>
                <a:tab pos="802642" algn="l"/>
                <a:tab pos="960602" algn="l"/>
                <a:tab pos="1118563" algn="l"/>
                <a:tab pos="1276524" algn="l"/>
                <a:tab pos="1434484" algn="l"/>
                <a:tab pos="1592445" algn="l"/>
                <a:tab pos="1750406" algn="l"/>
                <a:tab pos="1908367" algn="l"/>
                <a:tab pos="2066327" algn="l"/>
                <a:tab pos="2224288" algn="l"/>
                <a:tab pos="2382248" algn="l"/>
                <a:tab pos="2540209" algn="l"/>
                <a:tab pos="2698170" algn="l"/>
                <a:tab pos="2856131" algn="l"/>
                <a:tab pos="3014091" algn="l"/>
                <a:tab pos="3172052" algn="l"/>
                <a:tab pos="3308802" algn="l"/>
                <a:tab pos="3563326" algn="l"/>
                <a:tab pos="3817849" algn="l"/>
                <a:tab pos="4072372" algn="l"/>
              </a:tabLst>
            </a:pPr>
            <a:r>
              <a:rPr lang="it-IT" sz="2400" dirty="0">
                <a:latin typeface="Book Antiqua" panose="02040602050305030304" pitchFamily="18" charset="0"/>
                <a:ea typeface="ヒラギノ角ゴ ProN W3" charset="0"/>
                <a:cs typeface="Garamond" charset="0"/>
              </a:rPr>
              <a:t>La tassazione dei beneficiari residenti in caso di trust non residenti</a:t>
            </a: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chemeClr val="accent6"/>
              </a:buClr>
              <a:buNone/>
            </a:pPr>
            <a:endParaRPr lang="it-IT" sz="1800" b="1" kern="1800" dirty="0">
              <a:solidFill>
                <a:srgbClr val="000000"/>
              </a:solidFill>
              <a:latin typeface="Book Antiqua" panose="0204060205030503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chemeClr val="accent6"/>
              </a:buClr>
              <a:buNone/>
            </a:pPr>
            <a:r>
              <a:rPr lang="it-IT" sz="1800" b="1" kern="1800" dirty="0">
                <a:solidFill>
                  <a:srgbClr val="000000"/>
                </a:solidFill>
                <a:latin typeface="Book Antiqua" panose="02040602050305030304" pitchFamily="18" charset="0"/>
                <a:ea typeface="Times New Roman" panose="02020603050405020304" pitchFamily="18" charset="0"/>
              </a:rPr>
              <a:t>A</a:t>
            </a:r>
            <a:r>
              <a:rPr lang="it-IT" sz="1800" b="1" kern="1800" dirty="0">
                <a:solidFill>
                  <a:srgbClr val="000000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</a:rPr>
              <a:t>rt. 47-bis Tuir – Regimi fiscali privilegiati</a:t>
            </a: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chemeClr val="accent6"/>
              </a:buClr>
              <a:buNone/>
            </a:pPr>
            <a:r>
              <a:rPr lang="it-IT" sz="1800" kern="1800" dirty="0">
                <a:solidFill>
                  <a:srgbClr val="000000"/>
                </a:solidFill>
                <a:latin typeface="Book Antiqua" panose="02040602050305030304" pitchFamily="18" charset="0"/>
                <a:ea typeface="Times New Roman" panose="02020603050405020304" pitchFamily="18" charset="0"/>
              </a:rPr>
              <a:t>Sono esclusi i trust stabiliti in Italia, nella UE e negli Stati aderenti allo Spazio Economico Europeo.</a:t>
            </a: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chemeClr val="accent6"/>
              </a:buClr>
              <a:buNone/>
            </a:pPr>
            <a:r>
              <a:rPr lang="it-IT" sz="1800" kern="1800" dirty="0">
                <a:solidFill>
                  <a:srgbClr val="000000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</a:rPr>
              <a:t>Per gli altri, applicando l’art. 47-bis, si dovrebbe verificare se il trust è «controllato» o meno da un soggetto italiano.</a:t>
            </a: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chemeClr val="accent6"/>
              </a:buClr>
              <a:buNone/>
            </a:pPr>
            <a:r>
              <a:rPr lang="it-IT" sz="1800" kern="1800" dirty="0">
                <a:solidFill>
                  <a:srgbClr val="000000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</a:rPr>
              <a:t>La letter</a:t>
            </a:r>
            <a:r>
              <a:rPr lang="it-IT" sz="1800" kern="1800" dirty="0">
                <a:solidFill>
                  <a:srgbClr val="000000"/>
                </a:solidFill>
                <a:latin typeface="Book Antiqua" panose="02040602050305030304" pitchFamily="18" charset="0"/>
                <a:ea typeface="Times New Roman" panose="02020603050405020304" pitchFamily="18" charset="0"/>
              </a:rPr>
              <a:t>a a) prevede il caso in cui l’ente non residente sia sottoposto a controllo da parte di un partecipante residente in Italia. In questo caso si verifica il livello effettivo di tassazione nel paese di residenza, inferiore alla metà di quello in Italia.</a:t>
            </a: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chemeClr val="accent6"/>
              </a:buClr>
              <a:buNone/>
            </a:pPr>
            <a:r>
              <a:rPr lang="it-IT" sz="1800" kern="1800" dirty="0">
                <a:solidFill>
                  <a:srgbClr val="000000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</a:rPr>
              <a:t>La lettera b) affronta la casistica residuale della mancanza di controllo. Si valuta il livello nominale di tassazione, inferiore al 50% di quello italiano.</a:t>
            </a: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chemeClr val="accent6"/>
              </a:buClr>
              <a:buNone/>
            </a:pPr>
            <a:r>
              <a:rPr lang="it-IT" sz="1800" kern="1800" dirty="0">
                <a:solidFill>
                  <a:srgbClr val="000000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</a:rPr>
              <a:t>Il trust non ha soci , non vi è il controllo o il collegamento, per cui dovrebbe trovare applicazione la lettera b), con non poche difficoltà.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2CFC638C-9E98-9249-E1E8-96196C56ABA5}"/>
              </a:ext>
            </a:extLst>
          </p:cNvPr>
          <p:cNvSpPr txBox="1"/>
          <p:nvPr/>
        </p:nvSpPr>
        <p:spPr>
          <a:xfrm>
            <a:off x="3599727" y="428263"/>
            <a:ext cx="45696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Studio Tramontano</a:t>
            </a:r>
          </a:p>
        </p:txBody>
      </p:sp>
    </p:spTree>
    <p:extLst>
      <p:ext uri="{BB962C8B-B14F-4D97-AF65-F5344CB8AC3E}">
        <p14:creationId xmlns:p14="http://schemas.microsoft.com/office/powerpoint/2010/main" val="2145194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>
            <a:extLst>
              <a:ext uri="{FF2B5EF4-FFF2-40B4-BE49-F238E27FC236}">
                <a16:creationId xmlns:a16="http://schemas.microsoft.com/office/drawing/2014/main" id="{B70AA90E-2EF2-47DC-96D6-E198C5859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569" y="867904"/>
            <a:ext cx="10515600" cy="818955"/>
          </a:xfrm>
        </p:spPr>
        <p:txBody>
          <a:bodyPr/>
          <a:lstStyle/>
          <a:p>
            <a:pPr algn="ctr"/>
            <a:r>
              <a:rPr lang="it-IT" dirty="0"/>
              <a:t>Imposte dirette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C5DB217-1A00-445C-896F-DBFC53C11E0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9569" y="1239044"/>
            <a:ext cx="10512862" cy="4635663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300"/>
              </a:spcAft>
              <a:buNone/>
              <a:tabLst>
                <a:tab pos="177007" algn="l"/>
                <a:tab pos="354807" algn="l"/>
                <a:tab pos="532607" algn="l"/>
                <a:tab pos="710407" algn="l"/>
                <a:tab pos="888207" algn="l"/>
                <a:tab pos="1066007" algn="l"/>
                <a:tab pos="1243807" algn="l"/>
                <a:tab pos="1421607" algn="l"/>
                <a:tab pos="1599407" algn="l"/>
                <a:tab pos="1777207" algn="l"/>
                <a:tab pos="1955007" algn="l"/>
                <a:tab pos="2132807" algn="l"/>
              </a:tabLst>
            </a:pPr>
            <a:endParaRPr lang="it-IT" dirty="0">
              <a:latin typeface="Garamond" panose="02020404030301010803" pitchFamily="18" charset="0"/>
              <a:ea typeface="HGP明朝E" panose="02020900000000000000" pitchFamily="18" charset="-128"/>
            </a:endParaRPr>
          </a:p>
          <a:p>
            <a:pPr marL="0" indent="0" algn="just">
              <a:spcBef>
                <a:spcPct val="0"/>
              </a:spcBef>
              <a:buNone/>
              <a:tabLst>
                <a:tab pos="0" algn="l"/>
                <a:tab pos="328760" algn="l"/>
                <a:tab pos="486720" algn="l"/>
                <a:tab pos="644681" algn="l"/>
                <a:tab pos="802642" algn="l"/>
                <a:tab pos="960602" algn="l"/>
                <a:tab pos="1118563" algn="l"/>
                <a:tab pos="1276524" algn="l"/>
                <a:tab pos="1434484" algn="l"/>
                <a:tab pos="1592445" algn="l"/>
                <a:tab pos="1750406" algn="l"/>
                <a:tab pos="1908367" algn="l"/>
                <a:tab pos="2066327" algn="l"/>
                <a:tab pos="2224288" algn="l"/>
                <a:tab pos="2382248" algn="l"/>
                <a:tab pos="2540209" algn="l"/>
                <a:tab pos="2698170" algn="l"/>
                <a:tab pos="2856131" algn="l"/>
                <a:tab pos="3014091" algn="l"/>
                <a:tab pos="3172052" algn="l"/>
                <a:tab pos="3308802" algn="l"/>
                <a:tab pos="3563326" algn="l"/>
                <a:tab pos="3817849" algn="l"/>
                <a:tab pos="4072372" algn="l"/>
              </a:tabLst>
            </a:pPr>
            <a:r>
              <a:rPr lang="it-IT" sz="2400" dirty="0">
                <a:latin typeface="Book Antiqua" panose="02040602050305030304" pitchFamily="18" charset="0"/>
                <a:ea typeface="ヒラギノ角ゴ ProN W3" charset="0"/>
                <a:cs typeface="Garamond" charset="0"/>
              </a:rPr>
              <a:t>La tassazione dei beneficiari residenti in caso di trust non residenti</a:t>
            </a:r>
            <a:endParaRPr lang="it-IT" sz="1800" b="1" kern="1800" dirty="0">
              <a:solidFill>
                <a:srgbClr val="000000"/>
              </a:solidFill>
              <a:latin typeface="Book Antiqua" panose="0204060205030503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chemeClr val="accent6"/>
              </a:buClr>
              <a:buNone/>
            </a:pPr>
            <a:r>
              <a:rPr lang="it-IT" sz="1800" b="1" kern="1800" dirty="0">
                <a:solidFill>
                  <a:srgbClr val="000000"/>
                </a:solidFill>
                <a:latin typeface="Book Antiqua" panose="02040602050305030304" pitchFamily="18" charset="0"/>
                <a:ea typeface="Times New Roman" panose="02020603050405020304" pitchFamily="18" charset="0"/>
              </a:rPr>
              <a:t>Circolare n. 34 del 20 ottobre 2022</a:t>
            </a:r>
            <a:endParaRPr lang="it-IT" sz="1800" b="1" kern="1800" dirty="0">
              <a:solidFill>
                <a:srgbClr val="000000"/>
              </a:solidFill>
              <a:effectLst/>
              <a:latin typeface="Book Antiqua" panose="0204060205030503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chemeClr val="accent6"/>
              </a:buClr>
              <a:buNone/>
            </a:pPr>
            <a:r>
              <a:rPr lang="it-IT" sz="1800" kern="1800" dirty="0">
                <a:solidFill>
                  <a:srgbClr val="000000"/>
                </a:solidFill>
                <a:latin typeface="Book Antiqua" panose="02040602050305030304" pitchFamily="18" charset="0"/>
                <a:ea typeface="Times New Roman" panose="02020603050405020304" pitchFamily="18" charset="0"/>
              </a:rPr>
              <a:t>Chiarisce che la valutazione deve essere operata esclusivamente sulla base delle indicazioni contenute nella lettera b), del comma 1 dell’articolo 47-bis del Tuir.</a:t>
            </a: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chemeClr val="accent6"/>
              </a:buClr>
              <a:buNone/>
            </a:pPr>
            <a:r>
              <a:rPr lang="it-IT" sz="1800" kern="1800" dirty="0">
                <a:solidFill>
                  <a:srgbClr val="000000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</a:rPr>
              <a:t>Tassazione nominale.</a:t>
            </a: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chemeClr val="accent6"/>
              </a:buClr>
              <a:buNone/>
            </a:pPr>
            <a:r>
              <a:rPr lang="it-IT" sz="1800" kern="1800" dirty="0">
                <a:solidFill>
                  <a:srgbClr val="000000"/>
                </a:solidFill>
                <a:latin typeface="Book Antiqua" panose="02040602050305030304" pitchFamily="18" charset="0"/>
                <a:ea typeface="Times New Roman" panose="02020603050405020304" pitchFamily="18" charset="0"/>
              </a:rPr>
              <a:t>Imposta di riferimento IRES </a:t>
            </a: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chemeClr val="accent6"/>
              </a:buClr>
              <a:buNone/>
            </a:pPr>
            <a:r>
              <a:rPr lang="it-IT" sz="1800" kern="1800" dirty="0">
                <a:solidFill>
                  <a:srgbClr val="000000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</a:rPr>
              <a:t>Alcuni problemi pratici:</a:t>
            </a:r>
          </a:p>
          <a:p>
            <a:pPr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chemeClr val="accent6"/>
              </a:buClr>
              <a:buFontTx/>
              <a:buChar char="-"/>
            </a:pPr>
            <a:r>
              <a:rPr lang="it-IT" sz="1800" kern="1800" dirty="0">
                <a:solidFill>
                  <a:srgbClr val="000000"/>
                </a:solidFill>
                <a:latin typeface="Book Antiqua" panose="02040602050305030304" pitchFamily="18" charset="0"/>
                <a:ea typeface="Times New Roman" panose="02020603050405020304" pitchFamily="18" charset="0"/>
              </a:rPr>
              <a:t>Il trust estero produce una parte del reddito all’estero soggetto ad aliquota nominale diversa da quella del paese di residenza:</a:t>
            </a:r>
          </a:p>
          <a:p>
            <a:pPr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chemeClr val="accent6"/>
              </a:buClr>
              <a:buFontTx/>
              <a:buChar char="-"/>
            </a:pPr>
            <a:r>
              <a:rPr lang="it-IT" sz="1800" kern="1800" dirty="0">
                <a:solidFill>
                  <a:srgbClr val="000000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</a:rPr>
              <a:t>Presenza di regimi impositivi differenti;</a:t>
            </a:r>
          </a:p>
          <a:p>
            <a:pPr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chemeClr val="accent6"/>
              </a:buClr>
              <a:buFontTx/>
              <a:buChar char="-"/>
            </a:pPr>
            <a:r>
              <a:rPr lang="it-IT" sz="1800" kern="1800" dirty="0">
                <a:solidFill>
                  <a:srgbClr val="000000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</a:rPr>
              <a:t>Trust soggetto ad aliquote progressive per scaglioni</a:t>
            </a:r>
            <a:r>
              <a:rPr lang="it-IT" sz="1800" kern="1800" dirty="0">
                <a:solidFill>
                  <a:srgbClr val="000000"/>
                </a:solidFill>
                <a:latin typeface="Book Antiqua" panose="02040602050305030304" pitchFamily="18" charset="0"/>
                <a:ea typeface="Times New Roman" panose="02020603050405020304" pitchFamily="18" charset="0"/>
              </a:rPr>
              <a:t>;</a:t>
            </a: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chemeClr val="accent6"/>
              </a:buClr>
              <a:buNone/>
            </a:pPr>
            <a:endParaRPr lang="it-IT" sz="1800" kern="1800" dirty="0">
              <a:solidFill>
                <a:srgbClr val="000000"/>
              </a:solidFill>
              <a:effectLst/>
              <a:latin typeface="Book Antiqua" panose="0204060205030503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9220610D-D621-B2D3-940E-5DE2517B24B7}"/>
              </a:ext>
            </a:extLst>
          </p:cNvPr>
          <p:cNvSpPr txBox="1"/>
          <p:nvPr/>
        </p:nvSpPr>
        <p:spPr>
          <a:xfrm>
            <a:off x="3599727" y="428263"/>
            <a:ext cx="45696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Studio Tramontano</a:t>
            </a:r>
          </a:p>
        </p:txBody>
      </p:sp>
    </p:spTree>
    <p:extLst>
      <p:ext uri="{BB962C8B-B14F-4D97-AF65-F5344CB8AC3E}">
        <p14:creationId xmlns:p14="http://schemas.microsoft.com/office/powerpoint/2010/main" val="3884025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>
            <a:extLst>
              <a:ext uri="{FF2B5EF4-FFF2-40B4-BE49-F238E27FC236}">
                <a16:creationId xmlns:a16="http://schemas.microsoft.com/office/drawing/2014/main" id="{B70AA90E-2EF2-47DC-96D6-E198C5859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569" y="867904"/>
            <a:ext cx="10515600" cy="818955"/>
          </a:xfrm>
        </p:spPr>
        <p:txBody>
          <a:bodyPr/>
          <a:lstStyle/>
          <a:p>
            <a:pPr algn="ctr"/>
            <a:r>
              <a:rPr lang="it-IT" dirty="0"/>
              <a:t>Imposte dirette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C5DB217-1A00-445C-896F-DBFC53C11E0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9569" y="1239044"/>
            <a:ext cx="10512862" cy="4635663"/>
          </a:xfrm>
        </p:spPr>
        <p:txBody>
          <a:bodyPr>
            <a:normAutofit lnSpcReduction="10000"/>
          </a:bodyPr>
          <a:lstStyle/>
          <a:p>
            <a:pPr marL="0" indent="0" algn="just">
              <a:spcAft>
                <a:spcPts val="300"/>
              </a:spcAft>
              <a:buNone/>
              <a:tabLst>
                <a:tab pos="177007" algn="l"/>
                <a:tab pos="354807" algn="l"/>
                <a:tab pos="532607" algn="l"/>
                <a:tab pos="710407" algn="l"/>
                <a:tab pos="888207" algn="l"/>
                <a:tab pos="1066007" algn="l"/>
                <a:tab pos="1243807" algn="l"/>
                <a:tab pos="1421607" algn="l"/>
                <a:tab pos="1599407" algn="l"/>
                <a:tab pos="1777207" algn="l"/>
                <a:tab pos="1955007" algn="l"/>
                <a:tab pos="2132807" algn="l"/>
              </a:tabLst>
            </a:pPr>
            <a:endParaRPr lang="it-IT" dirty="0">
              <a:latin typeface="Garamond" panose="02020404030301010803" pitchFamily="18" charset="0"/>
              <a:ea typeface="HGP明朝E" panose="02020900000000000000" pitchFamily="18" charset="-128"/>
            </a:endParaRPr>
          </a:p>
          <a:p>
            <a:pPr marL="0" indent="0" algn="just">
              <a:spcBef>
                <a:spcPct val="0"/>
              </a:spcBef>
              <a:buNone/>
              <a:tabLst>
                <a:tab pos="0" algn="l"/>
                <a:tab pos="328760" algn="l"/>
                <a:tab pos="486720" algn="l"/>
                <a:tab pos="644681" algn="l"/>
                <a:tab pos="802642" algn="l"/>
                <a:tab pos="960602" algn="l"/>
                <a:tab pos="1118563" algn="l"/>
                <a:tab pos="1276524" algn="l"/>
                <a:tab pos="1434484" algn="l"/>
                <a:tab pos="1592445" algn="l"/>
                <a:tab pos="1750406" algn="l"/>
                <a:tab pos="1908367" algn="l"/>
                <a:tab pos="2066327" algn="l"/>
                <a:tab pos="2224288" algn="l"/>
                <a:tab pos="2382248" algn="l"/>
                <a:tab pos="2540209" algn="l"/>
                <a:tab pos="2698170" algn="l"/>
                <a:tab pos="2856131" algn="l"/>
                <a:tab pos="3014091" algn="l"/>
                <a:tab pos="3172052" algn="l"/>
                <a:tab pos="3308802" algn="l"/>
                <a:tab pos="3563326" algn="l"/>
                <a:tab pos="3817849" algn="l"/>
                <a:tab pos="4072372" algn="l"/>
              </a:tabLst>
            </a:pPr>
            <a:r>
              <a:rPr lang="it-IT" sz="2400" dirty="0">
                <a:latin typeface="Book Antiqua" panose="02040602050305030304" pitchFamily="18" charset="0"/>
                <a:ea typeface="ヒラギノ角ゴ ProN W3" charset="0"/>
                <a:cs typeface="Garamond" charset="0"/>
              </a:rPr>
              <a:t>La tassazione dei beneficiari residenti in caso di trust non residenti</a:t>
            </a:r>
            <a:endParaRPr lang="it-IT" sz="1800" b="1" kern="1800" dirty="0">
              <a:solidFill>
                <a:srgbClr val="000000"/>
              </a:solidFill>
              <a:latin typeface="Book Antiqua" panose="0204060205030503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chemeClr val="accent6"/>
              </a:buClr>
              <a:buNone/>
            </a:pPr>
            <a:r>
              <a:rPr lang="it-IT" sz="1800" b="1" kern="1800" dirty="0">
                <a:solidFill>
                  <a:srgbClr val="000000"/>
                </a:solidFill>
                <a:latin typeface="Book Antiqua" panose="02040602050305030304" pitchFamily="18" charset="0"/>
                <a:ea typeface="Times New Roman" panose="02020603050405020304" pitchFamily="18" charset="0"/>
              </a:rPr>
              <a:t>Art. 45, comma 4-quater TUIR	</a:t>
            </a: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chemeClr val="accent6"/>
              </a:buClr>
              <a:buNone/>
            </a:pPr>
            <a:r>
              <a:rPr lang="it-IT" sz="2400" kern="1800" dirty="0">
                <a:solidFill>
                  <a:srgbClr val="000000"/>
                </a:solidFill>
                <a:latin typeface="Book Antiqua" panose="02040602050305030304" pitchFamily="18" charset="0"/>
              </a:rPr>
              <a:t>La Circolare «….si ritiene che si applichi ai trust opachi stabiliti in giurisdizioni a fiscalità privilegiata….»</a:t>
            </a: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chemeClr val="accent6"/>
              </a:buClr>
              <a:buNone/>
            </a:pPr>
            <a:r>
              <a:rPr lang="it-IT" sz="2400" kern="1800" dirty="0">
                <a:solidFill>
                  <a:srgbClr val="000000"/>
                </a:solidFill>
                <a:latin typeface="Book Antiqua" panose="02040602050305030304" pitchFamily="18" charset="0"/>
              </a:rPr>
              <a:t>«Qualora in relazione alle attribuzioni di trust esteri, nonché di istituti aventi analogo contenuto, a beneficiari residenti in Italia, non sia possibile distinguere tra redditi e patrimonio, l’intero ammontare percepito costituisce reddito».</a:t>
            </a: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chemeClr val="accent6"/>
              </a:buClr>
              <a:buNone/>
            </a:pPr>
            <a:r>
              <a:rPr lang="it-IT" sz="2400" kern="1800" dirty="0">
                <a:solidFill>
                  <a:srgbClr val="000000"/>
                </a:solidFill>
                <a:latin typeface="Book Antiqua" panose="02040602050305030304" pitchFamily="18" charset="0"/>
              </a:rPr>
              <a:t>Presunzione relativa: deve emergere «…da apposita documentazione contabile ed extracontabile del trustee (estero), la distinzione tra «patrimonio» e «reddito»…..»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2A20D2E2-34B5-3D6F-A9B6-3067EB3076B5}"/>
              </a:ext>
            </a:extLst>
          </p:cNvPr>
          <p:cNvSpPr txBox="1"/>
          <p:nvPr/>
        </p:nvSpPr>
        <p:spPr>
          <a:xfrm>
            <a:off x="3599727" y="428263"/>
            <a:ext cx="45696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Studio Tramontano</a:t>
            </a:r>
          </a:p>
        </p:txBody>
      </p:sp>
    </p:spTree>
    <p:extLst>
      <p:ext uri="{BB962C8B-B14F-4D97-AF65-F5344CB8AC3E}">
        <p14:creationId xmlns:p14="http://schemas.microsoft.com/office/powerpoint/2010/main" val="3011347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>
            <a:extLst>
              <a:ext uri="{FF2B5EF4-FFF2-40B4-BE49-F238E27FC236}">
                <a16:creationId xmlns:a16="http://schemas.microsoft.com/office/drawing/2014/main" id="{B70AA90E-2EF2-47DC-96D6-E198C5859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569" y="867904"/>
            <a:ext cx="10515600" cy="818955"/>
          </a:xfrm>
        </p:spPr>
        <p:txBody>
          <a:bodyPr/>
          <a:lstStyle/>
          <a:p>
            <a:pPr algn="ctr"/>
            <a:r>
              <a:rPr lang="it-IT" dirty="0"/>
              <a:t>Imposte dirette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C5DB217-1A00-445C-896F-DBFC53C11E0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9569" y="1239044"/>
            <a:ext cx="10512862" cy="4635663"/>
          </a:xfrm>
        </p:spPr>
        <p:txBody>
          <a:bodyPr>
            <a:normAutofit fontScale="92500"/>
          </a:bodyPr>
          <a:lstStyle/>
          <a:p>
            <a:pPr marL="0" indent="0" algn="just">
              <a:spcAft>
                <a:spcPts val="300"/>
              </a:spcAft>
              <a:buNone/>
              <a:tabLst>
                <a:tab pos="177007" algn="l"/>
                <a:tab pos="354807" algn="l"/>
                <a:tab pos="532607" algn="l"/>
                <a:tab pos="710407" algn="l"/>
                <a:tab pos="888207" algn="l"/>
                <a:tab pos="1066007" algn="l"/>
                <a:tab pos="1243807" algn="l"/>
                <a:tab pos="1421607" algn="l"/>
                <a:tab pos="1599407" algn="l"/>
                <a:tab pos="1777207" algn="l"/>
                <a:tab pos="1955007" algn="l"/>
                <a:tab pos="2132807" algn="l"/>
              </a:tabLst>
            </a:pPr>
            <a:endParaRPr lang="it-IT" dirty="0">
              <a:latin typeface="Garamond" panose="02020404030301010803" pitchFamily="18" charset="0"/>
              <a:ea typeface="HGP明朝E" panose="02020900000000000000" pitchFamily="18" charset="-128"/>
            </a:endParaRPr>
          </a:p>
          <a:p>
            <a:pPr marL="0" indent="0" algn="just">
              <a:spcBef>
                <a:spcPct val="0"/>
              </a:spcBef>
              <a:buNone/>
              <a:tabLst>
                <a:tab pos="0" algn="l"/>
                <a:tab pos="328760" algn="l"/>
                <a:tab pos="486720" algn="l"/>
                <a:tab pos="644681" algn="l"/>
                <a:tab pos="802642" algn="l"/>
                <a:tab pos="960602" algn="l"/>
                <a:tab pos="1118563" algn="l"/>
                <a:tab pos="1276524" algn="l"/>
                <a:tab pos="1434484" algn="l"/>
                <a:tab pos="1592445" algn="l"/>
                <a:tab pos="1750406" algn="l"/>
                <a:tab pos="1908367" algn="l"/>
                <a:tab pos="2066327" algn="l"/>
                <a:tab pos="2224288" algn="l"/>
                <a:tab pos="2382248" algn="l"/>
                <a:tab pos="2540209" algn="l"/>
                <a:tab pos="2698170" algn="l"/>
                <a:tab pos="2856131" algn="l"/>
                <a:tab pos="3014091" algn="l"/>
                <a:tab pos="3172052" algn="l"/>
                <a:tab pos="3308802" algn="l"/>
                <a:tab pos="3563326" algn="l"/>
                <a:tab pos="3817849" algn="l"/>
                <a:tab pos="4072372" algn="l"/>
              </a:tabLst>
            </a:pPr>
            <a:r>
              <a:rPr lang="it-IT" sz="2400" dirty="0">
                <a:latin typeface="Book Antiqua" panose="02040602050305030304" pitchFamily="18" charset="0"/>
                <a:ea typeface="ヒラギノ角ゴ ProN W3" charset="0"/>
                <a:cs typeface="Garamond" charset="0"/>
              </a:rPr>
              <a:t>La tassazione dei beneficiari residenti in caso di trust non residenti</a:t>
            </a:r>
            <a:endParaRPr lang="it-IT" sz="1800" b="1" kern="1800" dirty="0">
              <a:solidFill>
                <a:srgbClr val="000000"/>
              </a:solidFill>
              <a:latin typeface="Book Antiqua" panose="0204060205030503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chemeClr val="accent6"/>
              </a:buClr>
              <a:buNone/>
            </a:pPr>
            <a:r>
              <a:rPr lang="it-IT" sz="1800" b="1" kern="1800" dirty="0">
                <a:solidFill>
                  <a:srgbClr val="000000"/>
                </a:solidFill>
                <a:latin typeface="Book Antiqua" panose="02040602050305030304" pitchFamily="18" charset="0"/>
                <a:ea typeface="Times New Roman" panose="02020603050405020304" pitchFamily="18" charset="0"/>
              </a:rPr>
              <a:t>Art. 45, comma 4-quater TUIR	</a:t>
            </a: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chemeClr val="accent6"/>
              </a:buClr>
              <a:buNone/>
            </a:pPr>
            <a:r>
              <a:rPr lang="it-IT" sz="2400" kern="1800" dirty="0">
                <a:solidFill>
                  <a:srgbClr val="000000"/>
                </a:solidFill>
                <a:latin typeface="Book Antiqua" panose="02040602050305030304" pitchFamily="18" charset="0"/>
              </a:rPr>
              <a:t>La Circolare:</a:t>
            </a: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chemeClr val="accent6"/>
              </a:buClr>
              <a:buNone/>
            </a:pPr>
            <a:r>
              <a:rPr lang="it-IT" sz="2400" kern="1800" dirty="0">
                <a:solidFill>
                  <a:srgbClr val="000000"/>
                </a:solidFill>
                <a:latin typeface="Book Antiqua" panose="02040602050305030304" pitchFamily="18" charset="0"/>
              </a:rPr>
              <a:t> - Patrimonio, costituito dalla dotazione patrimoniale iniziale ed ogni eventuale successivo «trasferimento» effettuato dal disponente (o da terzi) a favore del trust;</a:t>
            </a: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chemeClr val="accent6"/>
              </a:buClr>
              <a:buNone/>
            </a:pPr>
            <a:r>
              <a:rPr lang="it-IT" sz="2400" kern="1800" dirty="0">
                <a:solidFill>
                  <a:srgbClr val="000000"/>
                </a:solidFill>
                <a:latin typeface="Book Antiqua" panose="02040602050305030304" pitchFamily="18" charset="0"/>
              </a:rPr>
              <a:t> - Reddito, costituito da ogni provento conseguito dal trust, compresi i redditi eventualmente reinvestiti o capitalizzati nel trust stesso.</a:t>
            </a: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chemeClr val="accent6"/>
              </a:buClr>
              <a:buNone/>
            </a:pPr>
            <a:endParaRPr lang="it-IT" sz="2400" kern="1800" dirty="0">
              <a:solidFill>
                <a:srgbClr val="000000"/>
              </a:solidFill>
              <a:latin typeface="Book Antiqua" panose="02040602050305030304" pitchFamily="18" charset="0"/>
            </a:endParaRP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chemeClr val="accent6"/>
              </a:buClr>
              <a:buNone/>
            </a:pPr>
            <a:r>
              <a:rPr lang="it-IT" sz="2400" kern="1800" dirty="0">
                <a:solidFill>
                  <a:srgbClr val="000000"/>
                </a:solidFill>
                <a:latin typeface="Book Antiqua" panose="02040602050305030304" pitchFamily="18" charset="0"/>
              </a:rPr>
              <a:t>Ai fini della applicazione della presunzione, occorre rideterminare il reddito secondo la normativa fiscale italiana.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78A8AE4A-DE0C-18E5-6912-32BA476CBC39}"/>
              </a:ext>
            </a:extLst>
          </p:cNvPr>
          <p:cNvSpPr txBox="1"/>
          <p:nvPr/>
        </p:nvSpPr>
        <p:spPr>
          <a:xfrm>
            <a:off x="3599727" y="428263"/>
            <a:ext cx="45696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Studio Tramontano</a:t>
            </a:r>
          </a:p>
        </p:txBody>
      </p:sp>
    </p:spTree>
    <p:extLst>
      <p:ext uri="{BB962C8B-B14F-4D97-AF65-F5344CB8AC3E}">
        <p14:creationId xmlns:p14="http://schemas.microsoft.com/office/powerpoint/2010/main" val="2739686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>
            <a:extLst>
              <a:ext uri="{FF2B5EF4-FFF2-40B4-BE49-F238E27FC236}">
                <a16:creationId xmlns:a16="http://schemas.microsoft.com/office/drawing/2014/main" id="{B70AA90E-2EF2-47DC-96D6-E198C5859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569" y="867904"/>
            <a:ext cx="10515600" cy="818955"/>
          </a:xfrm>
        </p:spPr>
        <p:txBody>
          <a:bodyPr/>
          <a:lstStyle/>
          <a:p>
            <a:pPr algn="ctr"/>
            <a:r>
              <a:rPr lang="it-IT" dirty="0"/>
              <a:t>Imposte dirette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C5DB217-1A00-445C-896F-DBFC53C11E0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9569" y="1239044"/>
            <a:ext cx="10512862" cy="4635663"/>
          </a:xfrm>
        </p:spPr>
        <p:txBody>
          <a:bodyPr>
            <a:normAutofit lnSpcReduction="10000"/>
          </a:bodyPr>
          <a:lstStyle/>
          <a:p>
            <a:pPr marL="0" indent="0" algn="just">
              <a:spcAft>
                <a:spcPts val="300"/>
              </a:spcAft>
              <a:buNone/>
              <a:tabLst>
                <a:tab pos="177007" algn="l"/>
                <a:tab pos="354807" algn="l"/>
                <a:tab pos="532607" algn="l"/>
                <a:tab pos="710407" algn="l"/>
                <a:tab pos="888207" algn="l"/>
                <a:tab pos="1066007" algn="l"/>
                <a:tab pos="1243807" algn="l"/>
                <a:tab pos="1421607" algn="l"/>
                <a:tab pos="1599407" algn="l"/>
                <a:tab pos="1777207" algn="l"/>
                <a:tab pos="1955007" algn="l"/>
                <a:tab pos="2132807" algn="l"/>
              </a:tabLst>
            </a:pPr>
            <a:endParaRPr lang="it-IT" dirty="0">
              <a:latin typeface="Garamond" panose="02020404030301010803" pitchFamily="18" charset="0"/>
              <a:ea typeface="HGP明朝E" panose="02020900000000000000" pitchFamily="18" charset="-128"/>
            </a:endParaRPr>
          </a:p>
          <a:p>
            <a:pPr marL="0" indent="0" algn="just">
              <a:spcBef>
                <a:spcPct val="0"/>
              </a:spcBef>
              <a:buNone/>
              <a:tabLst>
                <a:tab pos="0" algn="l"/>
                <a:tab pos="328760" algn="l"/>
                <a:tab pos="486720" algn="l"/>
                <a:tab pos="644681" algn="l"/>
                <a:tab pos="802642" algn="l"/>
                <a:tab pos="960602" algn="l"/>
                <a:tab pos="1118563" algn="l"/>
                <a:tab pos="1276524" algn="l"/>
                <a:tab pos="1434484" algn="l"/>
                <a:tab pos="1592445" algn="l"/>
                <a:tab pos="1750406" algn="l"/>
                <a:tab pos="1908367" algn="l"/>
                <a:tab pos="2066327" algn="l"/>
                <a:tab pos="2224288" algn="l"/>
                <a:tab pos="2382248" algn="l"/>
                <a:tab pos="2540209" algn="l"/>
                <a:tab pos="2698170" algn="l"/>
                <a:tab pos="2856131" algn="l"/>
                <a:tab pos="3014091" algn="l"/>
                <a:tab pos="3172052" algn="l"/>
                <a:tab pos="3308802" algn="l"/>
                <a:tab pos="3563326" algn="l"/>
                <a:tab pos="3817849" algn="l"/>
                <a:tab pos="4072372" algn="l"/>
              </a:tabLst>
            </a:pPr>
            <a:r>
              <a:rPr lang="it-IT" sz="2400" dirty="0">
                <a:latin typeface="Book Antiqua" panose="02040602050305030304" pitchFamily="18" charset="0"/>
                <a:ea typeface="ヒラギノ角ゴ ProN W3" charset="0"/>
                <a:cs typeface="Garamond" charset="0"/>
              </a:rPr>
              <a:t>L’interposizione del trust</a:t>
            </a:r>
            <a:endParaRPr lang="it-IT" sz="1800" b="1" kern="1800" dirty="0">
              <a:solidFill>
                <a:srgbClr val="000000"/>
              </a:solidFill>
              <a:latin typeface="Book Antiqua" panose="0204060205030503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chemeClr val="accent6"/>
              </a:buClr>
              <a:buNone/>
            </a:pPr>
            <a:r>
              <a:rPr lang="it-IT" sz="1800" b="1" kern="1800" dirty="0">
                <a:solidFill>
                  <a:srgbClr val="000000"/>
                </a:solidFill>
                <a:latin typeface="Book Antiqua" panose="02040602050305030304" pitchFamily="18" charset="0"/>
                <a:ea typeface="Times New Roman" panose="02020603050405020304" pitchFamily="18" charset="0"/>
              </a:rPr>
              <a:t>Paragrafo 3.4 Circolare n. 34 del 20 ottobre 2022	</a:t>
            </a: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chemeClr val="accent6"/>
              </a:buClr>
              <a:buNone/>
            </a:pPr>
            <a:r>
              <a:rPr lang="it-IT" sz="2400" kern="1800" dirty="0">
                <a:solidFill>
                  <a:srgbClr val="000000"/>
                </a:solidFill>
                <a:latin typeface="Book Antiqua" panose="02040602050305030304" pitchFamily="18" charset="0"/>
              </a:rPr>
              <a:t>Reddito assoggettato ad imposizione per «imputazione» direttamente in capo all’interponente residente in Italia (sia esso il disponente o il beneficiario)</a:t>
            </a: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chemeClr val="accent6"/>
              </a:buClr>
              <a:buNone/>
            </a:pPr>
            <a:r>
              <a:rPr lang="it-IT" sz="2400" kern="1800" dirty="0">
                <a:solidFill>
                  <a:srgbClr val="000000"/>
                </a:solidFill>
                <a:latin typeface="Book Antiqua" panose="02040602050305030304" pitchFamily="18" charset="0"/>
              </a:rPr>
              <a:t>L’interposizione del trust, ai fini della tassazione del reddito prodotto, fa venir meno l’applicazione delle regole fiscali illustrate nella circolare con riferimento al trust sia opaco che trasparente.</a:t>
            </a: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chemeClr val="accent6"/>
              </a:buClr>
              <a:buNone/>
            </a:pPr>
            <a:r>
              <a:rPr lang="it-IT" sz="2400" kern="1800" dirty="0">
                <a:solidFill>
                  <a:srgbClr val="000000"/>
                </a:solidFill>
                <a:latin typeface="Book Antiqua" panose="02040602050305030304" pitchFamily="18" charset="0"/>
              </a:rPr>
              <a:t>«Coerentemente», ipotesi di decesso del disponente interponente, nell’attivo ereditario sono inclusi anche quelli formalmente nella titolarità del trust interposto </a:t>
            </a: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chemeClr val="accent6"/>
              </a:buClr>
              <a:buNone/>
            </a:pPr>
            <a:endParaRPr lang="it-IT" sz="2400" kern="1800" dirty="0">
              <a:solidFill>
                <a:srgbClr val="000000"/>
              </a:solidFill>
              <a:latin typeface="Book Antiqua" panose="02040602050305030304" pitchFamily="18" charset="0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0D8CA540-D8CB-C581-6C45-3AF5D31FE9BC}"/>
              </a:ext>
            </a:extLst>
          </p:cNvPr>
          <p:cNvSpPr txBox="1"/>
          <p:nvPr/>
        </p:nvSpPr>
        <p:spPr>
          <a:xfrm>
            <a:off x="3599727" y="428263"/>
            <a:ext cx="45696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Studio Tramontano</a:t>
            </a:r>
          </a:p>
        </p:txBody>
      </p:sp>
    </p:spTree>
    <p:extLst>
      <p:ext uri="{BB962C8B-B14F-4D97-AF65-F5344CB8AC3E}">
        <p14:creationId xmlns:p14="http://schemas.microsoft.com/office/powerpoint/2010/main" val="2425839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>
            <a:extLst>
              <a:ext uri="{FF2B5EF4-FFF2-40B4-BE49-F238E27FC236}">
                <a16:creationId xmlns:a16="http://schemas.microsoft.com/office/drawing/2014/main" id="{B70AA90E-2EF2-47DC-96D6-E198C5859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569" y="867904"/>
            <a:ext cx="10515600" cy="818955"/>
          </a:xfrm>
        </p:spPr>
        <p:txBody>
          <a:bodyPr/>
          <a:lstStyle/>
          <a:p>
            <a:pPr algn="ctr"/>
            <a:r>
              <a:rPr lang="it-IT" dirty="0"/>
              <a:t>Imposte dirette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C5DB217-1A00-445C-896F-DBFC53C11E0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9569" y="1239044"/>
            <a:ext cx="10512862" cy="4635663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300"/>
              </a:spcAft>
              <a:buNone/>
              <a:tabLst>
                <a:tab pos="177007" algn="l"/>
                <a:tab pos="354807" algn="l"/>
                <a:tab pos="532607" algn="l"/>
                <a:tab pos="710407" algn="l"/>
                <a:tab pos="888207" algn="l"/>
                <a:tab pos="1066007" algn="l"/>
                <a:tab pos="1243807" algn="l"/>
                <a:tab pos="1421607" algn="l"/>
                <a:tab pos="1599407" algn="l"/>
                <a:tab pos="1777207" algn="l"/>
                <a:tab pos="1955007" algn="l"/>
                <a:tab pos="2132807" algn="l"/>
              </a:tabLst>
            </a:pPr>
            <a:endParaRPr lang="it-IT" dirty="0">
              <a:latin typeface="Garamond" panose="02020404030301010803" pitchFamily="18" charset="0"/>
              <a:ea typeface="HGP明朝E" panose="02020900000000000000" pitchFamily="18" charset="-128"/>
            </a:endParaRPr>
          </a:p>
          <a:p>
            <a:pPr marL="0" indent="0" algn="just">
              <a:spcBef>
                <a:spcPct val="0"/>
              </a:spcBef>
              <a:buNone/>
              <a:tabLst>
                <a:tab pos="0" algn="l"/>
                <a:tab pos="328760" algn="l"/>
                <a:tab pos="486720" algn="l"/>
                <a:tab pos="644681" algn="l"/>
                <a:tab pos="802642" algn="l"/>
                <a:tab pos="960602" algn="l"/>
                <a:tab pos="1118563" algn="l"/>
                <a:tab pos="1276524" algn="l"/>
                <a:tab pos="1434484" algn="l"/>
                <a:tab pos="1592445" algn="l"/>
                <a:tab pos="1750406" algn="l"/>
                <a:tab pos="1908367" algn="l"/>
                <a:tab pos="2066327" algn="l"/>
                <a:tab pos="2224288" algn="l"/>
                <a:tab pos="2382248" algn="l"/>
                <a:tab pos="2540209" algn="l"/>
                <a:tab pos="2698170" algn="l"/>
                <a:tab pos="2856131" algn="l"/>
                <a:tab pos="3014091" algn="l"/>
                <a:tab pos="3172052" algn="l"/>
                <a:tab pos="3308802" algn="l"/>
                <a:tab pos="3563326" algn="l"/>
                <a:tab pos="3817849" algn="l"/>
                <a:tab pos="4072372" algn="l"/>
              </a:tabLst>
            </a:pPr>
            <a:r>
              <a:rPr lang="it-IT" sz="2400" dirty="0">
                <a:latin typeface="Book Antiqua" panose="02040602050305030304" pitchFamily="18" charset="0"/>
                <a:ea typeface="ヒラギノ角ゴ ProN W3" charset="0"/>
                <a:cs typeface="Garamond" charset="0"/>
              </a:rPr>
              <a:t>L’interposizione del trust</a:t>
            </a:r>
            <a:endParaRPr lang="it-IT" sz="1800" b="1" kern="1800" dirty="0">
              <a:solidFill>
                <a:srgbClr val="000000"/>
              </a:solidFill>
              <a:latin typeface="Book Antiqua" panose="0204060205030503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chemeClr val="accent6"/>
              </a:buClr>
              <a:buNone/>
            </a:pPr>
            <a:r>
              <a:rPr lang="it-IT" sz="1800" b="1" kern="1800" dirty="0">
                <a:solidFill>
                  <a:srgbClr val="000000"/>
                </a:solidFill>
                <a:latin typeface="Book Antiqua" panose="02040602050305030304" pitchFamily="18" charset="0"/>
                <a:ea typeface="Times New Roman" panose="02020603050405020304" pitchFamily="18" charset="0"/>
              </a:rPr>
              <a:t>Paragrafo 3.4 Circolare n. 34 del 20 ottobre 2022	</a:t>
            </a: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chemeClr val="accent6"/>
              </a:buClr>
              <a:buNone/>
            </a:pPr>
            <a:r>
              <a:rPr lang="it-IT" sz="2400" kern="1800" dirty="0">
                <a:solidFill>
                  <a:srgbClr val="000000"/>
                </a:solidFill>
                <a:latin typeface="Book Antiqua" panose="02040602050305030304" pitchFamily="18" charset="0"/>
              </a:rPr>
              <a:t>«Ferma restando la rilevanza, ai fini dell’imposta di donazione e successione, delle attribuzioni effettuate al beneficiario, </a:t>
            </a:r>
            <a:r>
              <a:rPr lang="it-IT" sz="2400" b="1" kern="1800" dirty="0">
                <a:solidFill>
                  <a:srgbClr val="000000"/>
                </a:solidFill>
                <a:latin typeface="Book Antiqua" panose="02040602050305030304" pitchFamily="18" charset="0"/>
              </a:rPr>
              <a:t>comprensive anche dei redditi imponibili già tassati ai fini delle imposte sui redditi ove l’interponente sia il disponente</a:t>
            </a:r>
            <a:r>
              <a:rPr lang="it-IT" sz="2400" kern="1800" dirty="0">
                <a:solidFill>
                  <a:srgbClr val="000000"/>
                </a:solidFill>
                <a:latin typeface="Book Antiqua" panose="02040602050305030304" pitchFamily="18" charset="0"/>
              </a:rPr>
              <a:t>.  </a:t>
            </a: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chemeClr val="accent6"/>
              </a:buClr>
              <a:buNone/>
            </a:pPr>
            <a:r>
              <a:rPr lang="it-IT" sz="2400" kern="1800" dirty="0">
                <a:solidFill>
                  <a:srgbClr val="000000"/>
                </a:solidFill>
                <a:latin typeface="Book Antiqua" panose="02040602050305030304" pitchFamily="18" charset="0"/>
              </a:rPr>
              <a:t>I predetti redditi imponibili invece sono </a:t>
            </a:r>
            <a:r>
              <a:rPr lang="it-IT" sz="2400" b="1" kern="1800" dirty="0">
                <a:solidFill>
                  <a:srgbClr val="000000"/>
                </a:solidFill>
                <a:latin typeface="Book Antiqua" panose="02040602050305030304" pitchFamily="18" charset="0"/>
              </a:rPr>
              <a:t>esclusi dall’imposta sulle donazioni e successioni ove l’interponente sia il beneficiario destinatario delle attribuzioni</a:t>
            </a:r>
            <a:r>
              <a:rPr lang="it-IT" sz="2400" kern="1800" dirty="0">
                <a:solidFill>
                  <a:srgbClr val="000000"/>
                </a:solidFill>
                <a:latin typeface="Book Antiqua" panose="02040602050305030304" pitchFamily="18" charset="0"/>
              </a:rPr>
              <a:t>.</a:t>
            </a: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chemeClr val="accent6"/>
              </a:buClr>
              <a:buNone/>
            </a:pPr>
            <a:endParaRPr lang="it-IT" sz="2400" kern="1800" dirty="0">
              <a:solidFill>
                <a:srgbClr val="000000"/>
              </a:solidFill>
              <a:latin typeface="Book Antiqua" panose="02040602050305030304" pitchFamily="18" charset="0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CDC958DA-E51A-D2B1-4A91-E3BCEB8CBA45}"/>
              </a:ext>
            </a:extLst>
          </p:cNvPr>
          <p:cNvSpPr txBox="1"/>
          <p:nvPr/>
        </p:nvSpPr>
        <p:spPr>
          <a:xfrm>
            <a:off x="3599727" y="428263"/>
            <a:ext cx="45696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Studio Tramontano</a:t>
            </a:r>
          </a:p>
        </p:txBody>
      </p:sp>
    </p:spTree>
    <p:extLst>
      <p:ext uri="{BB962C8B-B14F-4D97-AF65-F5344CB8AC3E}">
        <p14:creationId xmlns:p14="http://schemas.microsoft.com/office/powerpoint/2010/main" val="4116019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>
            <a:extLst>
              <a:ext uri="{FF2B5EF4-FFF2-40B4-BE49-F238E27FC236}">
                <a16:creationId xmlns:a16="http://schemas.microsoft.com/office/drawing/2014/main" id="{B70AA90E-2EF2-47DC-96D6-E198C5859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1115878"/>
            <a:ext cx="10515600" cy="960894"/>
          </a:xfrm>
        </p:spPr>
        <p:txBody>
          <a:bodyPr>
            <a:normAutofit/>
          </a:bodyPr>
          <a:lstStyle/>
          <a:p>
            <a:pPr algn="ctr"/>
            <a:r>
              <a:rPr lang="it-IT" dirty="0"/>
              <a:t>		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C5DB217-1A00-445C-896F-DBFC53C11E0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9569" y="1673817"/>
            <a:ext cx="10512862" cy="3945140"/>
          </a:xfrm>
        </p:spPr>
        <p:txBody>
          <a:bodyPr>
            <a:normAutofit fontScale="40000" lnSpcReduction="20000"/>
          </a:bodyPr>
          <a:lstStyle/>
          <a:p>
            <a:pPr marL="0" indent="0" algn="just">
              <a:spcAft>
                <a:spcPts val="300"/>
              </a:spcAft>
              <a:buNone/>
              <a:tabLst>
                <a:tab pos="177007" algn="l"/>
                <a:tab pos="354807" algn="l"/>
                <a:tab pos="532607" algn="l"/>
                <a:tab pos="710407" algn="l"/>
                <a:tab pos="888207" algn="l"/>
                <a:tab pos="1066007" algn="l"/>
                <a:tab pos="1243807" algn="l"/>
                <a:tab pos="1421607" algn="l"/>
                <a:tab pos="1599407" algn="l"/>
                <a:tab pos="1777207" algn="l"/>
                <a:tab pos="1955007" algn="l"/>
                <a:tab pos="2132807" algn="l"/>
              </a:tabLst>
            </a:pPr>
            <a:endParaRPr lang="it-IT" dirty="0">
              <a:latin typeface="Garamond" panose="02020404030301010803" pitchFamily="18" charset="0"/>
              <a:ea typeface="HGP明朝E" panose="02020900000000000000" pitchFamily="18" charset="-128"/>
            </a:endParaRPr>
          </a:p>
          <a:p>
            <a:pPr marL="0" indent="0" algn="just">
              <a:lnSpc>
                <a:spcPct val="130000"/>
              </a:lnSpc>
              <a:buNone/>
            </a:pPr>
            <a:endParaRPr lang="it-IT" sz="8000" b="1" dirty="0">
              <a:latin typeface="Garamond" charset="0"/>
              <a:ea typeface="ヒラギノ角ゴ ProN W3" charset="0"/>
            </a:endParaRPr>
          </a:p>
          <a:p>
            <a:pPr marL="0" indent="0">
              <a:lnSpc>
                <a:spcPct val="130000"/>
              </a:lnSpc>
              <a:buNone/>
            </a:pPr>
            <a:r>
              <a:rPr lang="it-IT" sz="9600" b="0" i="0" u="none" strike="noStrike" dirty="0">
                <a:solidFill>
                  <a:schemeClr val="accent1"/>
                </a:solidFill>
                <a:effectLst/>
                <a:latin typeface="Book Antiqua" panose="02040602050305030304" pitchFamily="18" charset="0"/>
              </a:rPr>
              <a:t>Salvatore Tramontano</a:t>
            </a:r>
          </a:p>
          <a:p>
            <a:pPr marL="0" indent="0">
              <a:lnSpc>
                <a:spcPct val="130000"/>
              </a:lnSpc>
              <a:buNone/>
            </a:pPr>
            <a:r>
              <a:rPr lang="it-IT" sz="5000" b="0" i="0" u="none" strike="noStrike" dirty="0" err="1">
                <a:solidFill>
                  <a:schemeClr val="accent1"/>
                </a:solidFill>
                <a:effectLst/>
                <a:latin typeface="Book Antiqua" panose="02040602050305030304" pitchFamily="18" charset="0"/>
              </a:rPr>
              <a:t>s.tramontano@studiotramontano.info</a:t>
            </a:r>
            <a:r>
              <a:rPr lang="it-IT" sz="9600" b="0" i="0" u="none" strike="noStrike" dirty="0">
                <a:solidFill>
                  <a:schemeClr val="accent1"/>
                </a:solidFill>
                <a:effectLst/>
                <a:latin typeface="Book Antiqua" panose="02040602050305030304" pitchFamily="18" charset="0"/>
              </a:rPr>
              <a:t>  </a:t>
            </a:r>
            <a:br>
              <a:rPr lang="it-IT" sz="9600" dirty="0">
                <a:solidFill>
                  <a:schemeClr val="accent1"/>
                </a:solidFill>
                <a:latin typeface="Book Antiqua" panose="02040602050305030304" pitchFamily="18" charset="0"/>
              </a:rPr>
            </a:br>
            <a:r>
              <a:rPr lang="it-IT" sz="6200" b="0" i="0" u="none" strike="noStrike" dirty="0">
                <a:solidFill>
                  <a:schemeClr val="accent1"/>
                </a:solidFill>
                <a:effectLst/>
                <a:latin typeface="Book Antiqua" panose="02040602050305030304" pitchFamily="18" charset="0"/>
              </a:rPr>
              <a:t>Via dei Mille, 47 - 80121 - Napoli</a:t>
            </a:r>
            <a:r>
              <a:rPr lang="it-IT" sz="6200" dirty="0">
                <a:solidFill>
                  <a:schemeClr val="accent1"/>
                </a:solidFill>
                <a:latin typeface="Book Antiqua" panose="02040602050305030304" pitchFamily="18" charset="0"/>
                <a:ea typeface="ヒラギノ角ゴ ProN W3" charset="0"/>
              </a:rPr>
              <a:t> </a:t>
            </a:r>
          </a:p>
          <a:p>
            <a:pPr marL="0" indent="0">
              <a:lnSpc>
                <a:spcPct val="130000"/>
              </a:lnSpc>
              <a:buNone/>
            </a:pPr>
            <a:r>
              <a:rPr lang="it-IT" sz="6200" b="0" i="0" u="none" strike="noStrike" dirty="0">
                <a:solidFill>
                  <a:schemeClr val="accent1"/>
                </a:solidFill>
                <a:effectLst/>
                <a:latin typeface="Book Antiqua" panose="02040602050305030304" pitchFamily="18" charset="0"/>
              </a:rPr>
              <a:t>Via Cappuccini, 4 - 20122 - Milano</a:t>
            </a:r>
          </a:p>
          <a:p>
            <a:pPr marL="0" indent="0">
              <a:lnSpc>
                <a:spcPct val="130000"/>
              </a:lnSpc>
              <a:buNone/>
            </a:pPr>
            <a:r>
              <a:rPr lang="it-IT" sz="6200" b="0" i="0" u="none" strike="noStrike" dirty="0">
                <a:solidFill>
                  <a:schemeClr val="accent1"/>
                </a:solidFill>
                <a:effectLst/>
                <a:latin typeface="Book Antiqua" panose="02040602050305030304" pitchFamily="18" charset="0"/>
              </a:rPr>
              <a:t>Viale Enrico </a:t>
            </a:r>
            <a:r>
              <a:rPr lang="it-IT" sz="6200" b="0" i="0" u="none" strike="noStrike" dirty="0" err="1">
                <a:solidFill>
                  <a:schemeClr val="accent1"/>
                </a:solidFill>
                <a:effectLst/>
                <a:latin typeface="Book Antiqua" panose="02040602050305030304" pitchFamily="18" charset="0"/>
              </a:rPr>
              <a:t>Panzacchi</a:t>
            </a:r>
            <a:r>
              <a:rPr lang="it-IT" sz="6200" b="0" i="0" u="none" strike="noStrike" dirty="0">
                <a:solidFill>
                  <a:schemeClr val="accent1"/>
                </a:solidFill>
                <a:effectLst/>
                <a:latin typeface="Book Antiqua" panose="02040602050305030304" pitchFamily="18" charset="0"/>
              </a:rPr>
              <a:t>, 25 - 40136 - Bologna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480128C9-9AE5-8893-FE27-7FC93D633E03}"/>
              </a:ext>
            </a:extLst>
          </p:cNvPr>
          <p:cNvSpPr txBox="1"/>
          <p:nvPr/>
        </p:nvSpPr>
        <p:spPr>
          <a:xfrm>
            <a:off x="3599727" y="428263"/>
            <a:ext cx="45696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Studio Tramontano</a:t>
            </a:r>
          </a:p>
        </p:txBody>
      </p:sp>
    </p:spTree>
    <p:extLst>
      <p:ext uri="{BB962C8B-B14F-4D97-AF65-F5344CB8AC3E}">
        <p14:creationId xmlns:p14="http://schemas.microsoft.com/office/powerpoint/2010/main" val="1690665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>
            <a:extLst>
              <a:ext uri="{FF2B5EF4-FFF2-40B4-BE49-F238E27FC236}">
                <a16:creationId xmlns:a16="http://schemas.microsoft.com/office/drawing/2014/main" id="{B70AA90E-2EF2-47DC-96D6-E198C5859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929898"/>
            <a:ext cx="10515600" cy="805912"/>
          </a:xfrm>
        </p:spPr>
        <p:txBody>
          <a:bodyPr/>
          <a:lstStyle/>
          <a:p>
            <a:pPr algn="ctr"/>
            <a:r>
              <a:rPr lang="it-IT" dirty="0"/>
              <a:t>Residenza fiscale dei trust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C5DB217-1A00-445C-896F-DBFC53C11E0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9569" y="1260764"/>
            <a:ext cx="10512862" cy="4939620"/>
          </a:xfrm>
        </p:spPr>
        <p:txBody>
          <a:bodyPr>
            <a:normAutofit fontScale="55000" lnSpcReduction="20000"/>
          </a:bodyPr>
          <a:lstStyle/>
          <a:p>
            <a:pPr marL="0" indent="0" algn="just">
              <a:spcAft>
                <a:spcPts val="300"/>
              </a:spcAft>
              <a:buNone/>
              <a:tabLst>
                <a:tab pos="177007" algn="l"/>
                <a:tab pos="354807" algn="l"/>
                <a:tab pos="532607" algn="l"/>
                <a:tab pos="710407" algn="l"/>
                <a:tab pos="888207" algn="l"/>
                <a:tab pos="1066007" algn="l"/>
                <a:tab pos="1243807" algn="l"/>
                <a:tab pos="1421607" algn="l"/>
                <a:tab pos="1599407" algn="l"/>
                <a:tab pos="1777207" algn="l"/>
                <a:tab pos="1955007" algn="l"/>
                <a:tab pos="2132807" algn="l"/>
              </a:tabLst>
            </a:pPr>
            <a:endParaRPr lang="it-IT" dirty="0">
              <a:latin typeface="Garamond" panose="02020404030301010803" pitchFamily="18" charset="0"/>
              <a:ea typeface="HGP明朝E" panose="02020900000000000000" pitchFamily="18" charset="-128"/>
            </a:endParaRPr>
          </a:p>
          <a:p>
            <a:pPr marL="0" indent="0" algn="just">
              <a:spcAft>
                <a:spcPts val="300"/>
              </a:spcAft>
              <a:buNone/>
              <a:tabLst>
                <a:tab pos="177007" algn="l"/>
                <a:tab pos="354807" algn="l"/>
                <a:tab pos="532607" algn="l"/>
                <a:tab pos="710407" algn="l"/>
                <a:tab pos="888207" algn="l"/>
                <a:tab pos="1066007" algn="l"/>
                <a:tab pos="1243807" algn="l"/>
                <a:tab pos="1421607" algn="l"/>
                <a:tab pos="1599407" algn="l"/>
                <a:tab pos="1777207" algn="l"/>
                <a:tab pos="1955007" algn="l"/>
                <a:tab pos="2132807" algn="l"/>
              </a:tabLst>
            </a:pPr>
            <a:endParaRPr lang="it-IT" dirty="0">
              <a:latin typeface="Garamond" panose="02020404030301010803" pitchFamily="18" charset="0"/>
              <a:ea typeface="HGP明朝E" panose="02020900000000000000" pitchFamily="18" charset="-128"/>
            </a:endParaRPr>
          </a:p>
          <a:p>
            <a:pPr marL="0" indent="0" algn="just">
              <a:buNone/>
              <a:tabLst>
                <a:tab pos="0" algn="l"/>
                <a:tab pos="467519" algn="l"/>
                <a:tab pos="692150" algn="l"/>
                <a:tab pos="916782" algn="l"/>
                <a:tab pos="1141413" algn="l"/>
                <a:tab pos="1366044" algn="l"/>
                <a:tab pos="1590675" algn="l"/>
                <a:tab pos="1815307" algn="l"/>
                <a:tab pos="2039938" algn="l"/>
                <a:tab pos="2264569" algn="l"/>
                <a:tab pos="2489200" algn="l"/>
                <a:tab pos="2713832" algn="l"/>
                <a:tab pos="2938463" algn="l"/>
                <a:tab pos="3163094" algn="l"/>
                <a:tab pos="3387725" algn="l"/>
                <a:tab pos="3612357" algn="l"/>
                <a:tab pos="3836988" algn="l"/>
                <a:tab pos="4061619" algn="l"/>
                <a:tab pos="4286250" algn="l"/>
                <a:tab pos="4510882" algn="l"/>
                <a:tab pos="4705350" algn="l"/>
                <a:tab pos="5067300" algn="l"/>
                <a:tab pos="5429250" algn="l"/>
                <a:tab pos="5791200" algn="l"/>
              </a:tabLst>
            </a:pPr>
            <a:r>
              <a:rPr lang="it-IT" altLang="it-IT" sz="3300" b="1" dirty="0">
                <a:latin typeface="Book Antiqua" panose="02040602050305030304" pitchFamily="18" charset="0"/>
              </a:rPr>
              <a:t>Legge Finanziaria 2007</a:t>
            </a:r>
            <a:r>
              <a:rPr lang="it-IT" altLang="it-IT" sz="3300" dirty="0">
                <a:latin typeface="Book Antiqua" panose="02040602050305030304" pitchFamily="18" charset="0"/>
              </a:rPr>
              <a:t>, pubblicata sulla Gazzetta Ufficiale n. 299 del 27 dicembre 2006</a:t>
            </a:r>
          </a:p>
          <a:p>
            <a:pPr marL="0" indent="0" algn="just">
              <a:buNone/>
              <a:tabLst>
                <a:tab pos="0" algn="l"/>
                <a:tab pos="467519" algn="l"/>
                <a:tab pos="692150" algn="l"/>
                <a:tab pos="916782" algn="l"/>
                <a:tab pos="1141413" algn="l"/>
                <a:tab pos="1366044" algn="l"/>
                <a:tab pos="1590675" algn="l"/>
                <a:tab pos="1815307" algn="l"/>
                <a:tab pos="2039938" algn="l"/>
                <a:tab pos="2264569" algn="l"/>
                <a:tab pos="2489200" algn="l"/>
                <a:tab pos="2713832" algn="l"/>
                <a:tab pos="2938463" algn="l"/>
                <a:tab pos="3163094" algn="l"/>
                <a:tab pos="3387725" algn="l"/>
                <a:tab pos="3612357" algn="l"/>
                <a:tab pos="3836988" algn="l"/>
                <a:tab pos="4061619" algn="l"/>
                <a:tab pos="4286250" algn="l"/>
                <a:tab pos="4510882" algn="l"/>
                <a:tab pos="4705350" algn="l"/>
                <a:tab pos="5067300" algn="l"/>
                <a:tab pos="5429250" algn="l"/>
                <a:tab pos="5791200" algn="l"/>
              </a:tabLst>
            </a:pPr>
            <a:endParaRPr lang="it-IT" altLang="it-IT" sz="3300" dirty="0">
              <a:latin typeface="Book Antiqua" panose="02040602050305030304" pitchFamily="18" charset="0"/>
            </a:endParaRPr>
          </a:p>
          <a:p>
            <a:pPr marL="0" indent="0" algn="just">
              <a:buNone/>
              <a:tabLst>
                <a:tab pos="0" algn="l"/>
                <a:tab pos="467519" algn="l"/>
                <a:tab pos="692150" algn="l"/>
                <a:tab pos="916782" algn="l"/>
                <a:tab pos="1141413" algn="l"/>
                <a:tab pos="1366044" algn="l"/>
                <a:tab pos="1590675" algn="l"/>
                <a:tab pos="1815307" algn="l"/>
                <a:tab pos="2039938" algn="l"/>
                <a:tab pos="2264569" algn="l"/>
                <a:tab pos="2489200" algn="l"/>
                <a:tab pos="2713832" algn="l"/>
                <a:tab pos="2938463" algn="l"/>
                <a:tab pos="3163094" algn="l"/>
                <a:tab pos="3387725" algn="l"/>
                <a:tab pos="3612357" algn="l"/>
                <a:tab pos="3836988" algn="l"/>
                <a:tab pos="4061619" algn="l"/>
                <a:tab pos="4286250" algn="l"/>
                <a:tab pos="4510882" algn="l"/>
                <a:tab pos="4705350" algn="l"/>
                <a:tab pos="5067300" algn="l"/>
                <a:tab pos="5429250" algn="l"/>
                <a:tab pos="5791200" algn="l"/>
              </a:tabLst>
            </a:pPr>
            <a:r>
              <a:rPr lang="it-IT" altLang="it-IT" sz="3300" dirty="0">
                <a:latin typeface="Book Antiqua" panose="02040602050305030304" pitchFamily="18" charset="0"/>
              </a:rPr>
              <a:t>Agenzia delle Entrate, </a:t>
            </a:r>
            <a:r>
              <a:rPr lang="it-IT" altLang="it-IT" sz="3300" b="1" dirty="0">
                <a:latin typeface="Book Antiqua" panose="02040602050305030304" pitchFamily="18" charset="0"/>
              </a:rPr>
              <a:t>circolare N. 48/E del 06 agosto 200</a:t>
            </a:r>
            <a:r>
              <a:rPr lang="it-IT" altLang="it-IT" sz="3300" dirty="0">
                <a:latin typeface="Book Antiqua" panose="02040602050305030304" pitchFamily="18" charset="0"/>
              </a:rPr>
              <a:t>7 avente ad oggetto “</a:t>
            </a:r>
            <a:r>
              <a:rPr lang="it-IT" altLang="ja-JP" sz="3300" dirty="0">
                <a:latin typeface="Book Antiqua" panose="02040602050305030304" pitchFamily="18" charset="0"/>
              </a:rPr>
              <a:t>Trust. Disciplina fiscale rilevante ai fini delle imposte sui redditi e delle imposte indirette</a:t>
            </a:r>
            <a:r>
              <a:rPr lang="it-IT" altLang="it-IT" sz="3300" dirty="0">
                <a:latin typeface="Book Antiqua" panose="02040602050305030304" pitchFamily="18" charset="0"/>
              </a:rPr>
              <a:t>”</a:t>
            </a:r>
            <a:r>
              <a:rPr lang="it-IT" altLang="ja-JP" sz="3300" dirty="0">
                <a:latin typeface="Book Antiqua" panose="02040602050305030304" pitchFamily="18" charset="0"/>
              </a:rPr>
              <a:t> </a:t>
            </a:r>
          </a:p>
          <a:p>
            <a:pPr marL="0" indent="0" algn="just">
              <a:buNone/>
              <a:tabLst>
                <a:tab pos="0" algn="l"/>
                <a:tab pos="467519" algn="l"/>
                <a:tab pos="692150" algn="l"/>
                <a:tab pos="916782" algn="l"/>
                <a:tab pos="1141413" algn="l"/>
                <a:tab pos="1366044" algn="l"/>
                <a:tab pos="1590675" algn="l"/>
                <a:tab pos="1815307" algn="l"/>
                <a:tab pos="2039938" algn="l"/>
                <a:tab pos="2264569" algn="l"/>
                <a:tab pos="2489200" algn="l"/>
                <a:tab pos="2713832" algn="l"/>
                <a:tab pos="2938463" algn="l"/>
                <a:tab pos="3163094" algn="l"/>
                <a:tab pos="3387725" algn="l"/>
                <a:tab pos="3612357" algn="l"/>
                <a:tab pos="3836988" algn="l"/>
                <a:tab pos="4061619" algn="l"/>
                <a:tab pos="4286250" algn="l"/>
                <a:tab pos="4510882" algn="l"/>
                <a:tab pos="4705350" algn="l"/>
                <a:tab pos="5067300" algn="l"/>
                <a:tab pos="5429250" algn="l"/>
                <a:tab pos="5791200" algn="l"/>
              </a:tabLst>
            </a:pPr>
            <a:r>
              <a:rPr lang="it-IT" altLang="it-IT" sz="3300" dirty="0">
                <a:latin typeface="Book Antiqua" panose="02040602050305030304" pitchFamily="18" charset="0"/>
              </a:rPr>
              <a:t>Agenzia delle Entrate, </a:t>
            </a:r>
            <a:r>
              <a:rPr lang="it-IT" altLang="it-IT" sz="3300" b="1" dirty="0">
                <a:latin typeface="Book Antiqua" panose="02040602050305030304" pitchFamily="18" charset="0"/>
              </a:rPr>
              <a:t>circolare N. 3/E del 22 gennaio 2008</a:t>
            </a:r>
            <a:r>
              <a:rPr lang="it-IT" altLang="it-IT" sz="3300" dirty="0">
                <a:latin typeface="Book Antiqua" panose="02040602050305030304" pitchFamily="18" charset="0"/>
              </a:rPr>
              <a:t> avente ad oggetto “</a:t>
            </a:r>
            <a:r>
              <a:rPr lang="it-IT" altLang="ja-JP" sz="3300" dirty="0">
                <a:latin typeface="Book Antiqua" panose="02040602050305030304" pitchFamily="18" charset="0"/>
              </a:rPr>
              <a:t>Successioni, donazioni, atti a titolo gratuito e costituzione di vincoli di destinazione</a:t>
            </a:r>
            <a:r>
              <a:rPr lang="it-IT" altLang="it-IT" sz="3300" dirty="0">
                <a:latin typeface="Book Antiqua" panose="02040602050305030304" pitchFamily="18" charset="0"/>
              </a:rPr>
              <a:t>”</a:t>
            </a:r>
            <a:r>
              <a:rPr lang="it-IT" altLang="ja-JP" sz="3300" dirty="0">
                <a:latin typeface="Book Antiqua" panose="02040602050305030304" pitchFamily="18" charset="0"/>
              </a:rPr>
              <a:t> </a:t>
            </a:r>
          </a:p>
          <a:p>
            <a:pPr marL="0" indent="0" algn="just">
              <a:buNone/>
              <a:tabLst>
                <a:tab pos="0" algn="l"/>
                <a:tab pos="467519" algn="l"/>
                <a:tab pos="692150" algn="l"/>
                <a:tab pos="916782" algn="l"/>
                <a:tab pos="1141413" algn="l"/>
                <a:tab pos="1366044" algn="l"/>
                <a:tab pos="1590675" algn="l"/>
                <a:tab pos="1815307" algn="l"/>
                <a:tab pos="2039938" algn="l"/>
                <a:tab pos="2264569" algn="l"/>
                <a:tab pos="2489200" algn="l"/>
                <a:tab pos="2713832" algn="l"/>
                <a:tab pos="2938463" algn="l"/>
                <a:tab pos="3163094" algn="l"/>
                <a:tab pos="3387725" algn="l"/>
                <a:tab pos="3612357" algn="l"/>
                <a:tab pos="3836988" algn="l"/>
                <a:tab pos="4061619" algn="l"/>
                <a:tab pos="4286250" algn="l"/>
                <a:tab pos="4510882" algn="l"/>
                <a:tab pos="4705350" algn="l"/>
                <a:tab pos="5067300" algn="l"/>
                <a:tab pos="5429250" algn="l"/>
                <a:tab pos="5791200" algn="l"/>
              </a:tabLst>
            </a:pPr>
            <a:r>
              <a:rPr lang="it-IT" altLang="it-IT" sz="3300" dirty="0">
                <a:latin typeface="Book Antiqua" panose="02040602050305030304" pitchFamily="18" charset="0"/>
              </a:rPr>
              <a:t>Agenzia delle Entrate, </a:t>
            </a:r>
            <a:r>
              <a:rPr lang="it-IT" altLang="it-IT" sz="3300" b="1" dirty="0">
                <a:latin typeface="Book Antiqua" panose="02040602050305030304" pitchFamily="18" charset="0"/>
              </a:rPr>
              <a:t>circolare N. 61/E del 27 dicembre 2010 </a:t>
            </a:r>
            <a:r>
              <a:rPr lang="it-IT" altLang="it-IT" sz="3300" dirty="0">
                <a:latin typeface="Book Antiqua" panose="02040602050305030304" pitchFamily="18" charset="0"/>
              </a:rPr>
              <a:t>avente ad oggetto “</a:t>
            </a:r>
            <a:r>
              <a:rPr lang="it-IT" altLang="ja-JP" sz="3300" dirty="0">
                <a:latin typeface="Book Antiqua" panose="02040602050305030304" pitchFamily="18" charset="0"/>
              </a:rPr>
              <a:t>Ulteriori chiarimenti in merito alla disciplina fiscale dei Trust</a:t>
            </a:r>
            <a:r>
              <a:rPr lang="it-IT" altLang="it-IT" sz="3300" dirty="0">
                <a:latin typeface="Book Antiqua" panose="02040602050305030304" pitchFamily="18" charset="0"/>
              </a:rPr>
              <a:t>”</a:t>
            </a:r>
            <a:r>
              <a:rPr lang="it-IT" altLang="ja-JP" sz="3300" dirty="0">
                <a:latin typeface="Book Antiqua" panose="02040602050305030304" pitchFamily="18" charset="0"/>
              </a:rPr>
              <a:t> </a:t>
            </a:r>
          </a:p>
          <a:p>
            <a:pPr marL="0" indent="0" algn="just">
              <a:buNone/>
              <a:tabLst>
                <a:tab pos="0" algn="l"/>
                <a:tab pos="467519" algn="l"/>
                <a:tab pos="692150" algn="l"/>
                <a:tab pos="916782" algn="l"/>
                <a:tab pos="1141413" algn="l"/>
                <a:tab pos="1366044" algn="l"/>
                <a:tab pos="1590675" algn="l"/>
                <a:tab pos="1815307" algn="l"/>
                <a:tab pos="2039938" algn="l"/>
                <a:tab pos="2264569" algn="l"/>
                <a:tab pos="2489200" algn="l"/>
                <a:tab pos="2713832" algn="l"/>
                <a:tab pos="2938463" algn="l"/>
                <a:tab pos="3163094" algn="l"/>
                <a:tab pos="3387725" algn="l"/>
                <a:tab pos="3612357" algn="l"/>
                <a:tab pos="3836988" algn="l"/>
                <a:tab pos="4061619" algn="l"/>
                <a:tab pos="4286250" algn="l"/>
                <a:tab pos="4510882" algn="l"/>
                <a:tab pos="4705350" algn="l"/>
                <a:tab pos="5067300" algn="l"/>
                <a:tab pos="5429250" algn="l"/>
                <a:tab pos="5791200" algn="l"/>
              </a:tabLst>
            </a:pPr>
            <a:r>
              <a:rPr lang="it-IT" altLang="it-IT" sz="3300" dirty="0">
                <a:latin typeface="Book Antiqua" panose="02040602050305030304" pitchFamily="18" charset="0"/>
              </a:rPr>
              <a:t>Agenzia delle Entrate, </a:t>
            </a:r>
            <a:r>
              <a:rPr lang="it-IT" altLang="it-IT" sz="3300" b="1" dirty="0">
                <a:latin typeface="Book Antiqua" panose="02040602050305030304" pitchFamily="18" charset="0"/>
              </a:rPr>
              <a:t>circolare N. 34/E del 20 ottobre 2022 </a:t>
            </a:r>
            <a:r>
              <a:rPr lang="it-IT" altLang="it-IT" sz="3300" dirty="0">
                <a:latin typeface="Book Antiqua" panose="02040602050305030304" pitchFamily="18" charset="0"/>
              </a:rPr>
              <a:t>avente ad oggetto “Disciplina fiscale dei trust ai fini della imposizione diretta e indiretta – Articolo 13 decreto legge 26/10/2019, n. 124, convertito con modificazioni dalla legge 19/12/2019, n. 157 – decreto legislativo 31/10/1990, n. 346 – Recepimento dell’orientamento della giurisprudenza di legittimità»</a:t>
            </a:r>
            <a:endParaRPr lang="it-IT" altLang="ja-JP" sz="3300" dirty="0">
              <a:latin typeface="Book Antiqua" panose="02040602050305030304" pitchFamily="18" charset="0"/>
            </a:endParaRPr>
          </a:p>
          <a:p>
            <a:pPr marL="0" indent="0" algn="just">
              <a:buNone/>
              <a:tabLst>
                <a:tab pos="0" algn="l"/>
                <a:tab pos="467519" algn="l"/>
                <a:tab pos="692150" algn="l"/>
                <a:tab pos="916782" algn="l"/>
                <a:tab pos="1141413" algn="l"/>
                <a:tab pos="1366044" algn="l"/>
                <a:tab pos="1590675" algn="l"/>
                <a:tab pos="1815307" algn="l"/>
                <a:tab pos="2039938" algn="l"/>
                <a:tab pos="2264569" algn="l"/>
                <a:tab pos="2489200" algn="l"/>
                <a:tab pos="2713832" algn="l"/>
                <a:tab pos="2938463" algn="l"/>
                <a:tab pos="3163094" algn="l"/>
                <a:tab pos="3387725" algn="l"/>
                <a:tab pos="3612357" algn="l"/>
                <a:tab pos="3836988" algn="l"/>
                <a:tab pos="4061619" algn="l"/>
                <a:tab pos="4286250" algn="l"/>
                <a:tab pos="4510882" algn="l"/>
                <a:tab pos="4705350" algn="l"/>
                <a:tab pos="5067300" algn="l"/>
                <a:tab pos="5429250" algn="l"/>
                <a:tab pos="5791200" algn="l"/>
              </a:tabLst>
            </a:pPr>
            <a:endParaRPr lang="it-IT" altLang="it-IT" sz="3300" dirty="0">
              <a:latin typeface="Book Antiqua" panose="02040602050305030304" pitchFamily="18" charset="0"/>
            </a:endParaRPr>
          </a:p>
          <a:p>
            <a:pPr marL="0" indent="0" algn="just">
              <a:buNone/>
              <a:tabLst>
                <a:tab pos="0" algn="l"/>
                <a:tab pos="467519" algn="l"/>
                <a:tab pos="692150" algn="l"/>
                <a:tab pos="916782" algn="l"/>
                <a:tab pos="1141413" algn="l"/>
                <a:tab pos="1366044" algn="l"/>
                <a:tab pos="1590675" algn="l"/>
                <a:tab pos="1815307" algn="l"/>
                <a:tab pos="2039938" algn="l"/>
                <a:tab pos="2264569" algn="l"/>
                <a:tab pos="2489200" algn="l"/>
                <a:tab pos="2713832" algn="l"/>
                <a:tab pos="2938463" algn="l"/>
                <a:tab pos="3163094" algn="l"/>
                <a:tab pos="3387725" algn="l"/>
                <a:tab pos="3612357" algn="l"/>
                <a:tab pos="3836988" algn="l"/>
                <a:tab pos="4061619" algn="l"/>
                <a:tab pos="4286250" algn="l"/>
                <a:tab pos="4510882" algn="l"/>
                <a:tab pos="4705350" algn="l"/>
                <a:tab pos="5067300" algn="l"/>
                <a:tab pos="5429250" algn="l"/>
                <a:tab pos="5791200" algn="l"/>
              </a:tabLst>
            </a:pPr>
            <a:r>
              <a:rPr lang="it-IT" altLang="it-IT" sz="3300" dirty="0">
                <a:latin typeface="Book Antiqua" panose="02040602050305030304" pitchFamily="18" charset="0"/>
              </a:rPr>
              <a:t>In tema di esenzione per i trasferimenti di aziende e partecipazioni sociali Agenzia delle Entrate, </a:t>
            </a:r>
            <a:r>
              <a:rPr lang="it-IT" altLang="it-IT" sz="3300" b="1" dirty="0">
                <a:latin typeface="Book Antiqua" panose="02040602050305030304" pitchFamily="18" charset="0"/>
              </a:rPr>
              <a:t>risoluzione N. 110/E  del 23 aprile 2009 </a:t>
            </a:r>
            <a:r>
              <a:rPr lang="it-IT" altLang="it-IT" sz="3300" dirty="0">
                <a:latin typeface="Book Antiqua" panose="02040602050305030304" pitchFamily="18" charset="0"/>
              </a:rPr>
              <a:t>(Istanza di interpello - ART. 11, legge 27 luglio 2000, n. 212. Disciplina fiscale del trust ai fini delle imposte indirette – Agevolazioni fiscali ex articolo 3, comma 4-ter, del decreto legislativo 31 ottobre 1990, n. 346</a:t>
            </a:r>
            <a:r>
              <a:rPr lang="it-IT" altLang="it-IT" sz="3300" dirty="0">
                <a:latin typeface="Book Antiqua" panose="02040602050305030304" pitchFamily="18" charset="0"/>
                <a:ea typeface="ＭＳ Ｐゴシック" panose="020B0600070205080204" pitchFamily="34" charset="-128"/>
              </a:rPr>
              <a:t>)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F68F7812-D659-D302-D220-32526D36FDE4}"/>
              </a:ext>
            </a:extLst>
          </p:cNvPr>
          <p:cNvSpPr txBox="1"/>
          <p:nvPr/>
        </p:nvSpPr>
        <p:spPr>
          <a:xfrm>
            <a:off x="3599727" y="428263"/>
            <a:ext cx="45696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Studio Tramontano</a:t>
            </a:r>
          </a:p>
        </p:txBody>
      </p:sp>
    </p:spTree>
    <p:extLst>
      <p:ext uri="{BB962C8B-B14F-4D97-AF65-F5344CB8AC3E}">
        <p14:creationId xmlns:p14="http://schemas.microsoft.com/office/powerpoint/2010/main" val="1887891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>
            <a:extLst>
              <a:ext uri="{FF2B5EF4-FFF2-40B4-BE49-F238E27FC236}">
                <a16:creationId xmlns:a16="http://schemas.microsoft.com/office/drawing/2014/main" id="{B70AA90E-2EF2-47DC-96D6-E198C5859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569" y="867904"/>
            <a:ext cx="10515600" cy="818955"/>
          </a:xfrm>
        </p:spPr>
        <p:txBody>
          <a:bodyPr>
            <a:normAutofit/>
          </a:bodyPr>
          <a:lstStyle/>
          <a:p>
            <a:pPr algn="ctr"/>
            <a:r>
              <a:rPr lang="it-IT" dirty="0"/>
              <a:t>Imposte dirette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C5DB217-1A00-445C-896F-DBFC53C11E0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9569" y="1239044"/>
            <a:ext cx="10512862" cy="4379913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spcAft>
                <a:spcPts val="300"/>
              </a:spcAft>
              <a:buNone/>
              <a:tabLst>
                <a:tab pos="177007" algn="l"/>
                <a:tab pos="354807" algn="l"/>
                <a:tab pos="532607" algn="l"/>
                <a:tab pos="710407" algn="l"/>
                <a:tab pos="888207" algn="l"/>
                <a:tab pos="1066007" algn="l"/>
                <a:tab pos="1243807" algn="l"/>
                <a:tab pos="1421607" algn="l"/>
                <a:tab pos="1599407" algn="l"/>
                <a:tab pos="1777207" algn="l"/>
                <a:tab pos="1955007" algn="l"/>
                <a:tab pos="2132807" algn="l"/>
              </a:tabLst>
            </a:pPr>
            <a:endParaRPr lang="it-IT" dirty="0">
              <a:latin typeface="Garamond" panose="02020404030301010803" pitchFamily="18" charset="0"/>
              <a:ea typeface="HGP明朝E" panose="02020900000000000000" pitchFamily="18" charset="-128"/>
            </a:endParaRPr>
          </a:p>
          <a:p>
            <a:pPr marL="0" indent="0" algn="just">
              <a:spcBef>
                <a:spcPct val="0"/>
              </a:spcBef>
              <a:buNone/>
              <a:tabLst>
                <a:tab pos="0" algn="l"/>
                <a:tab pos="328760" algn="l"/>
                <a:tab pos="486720" algn="l"/>
                <a:tab pos="644681" algn="l"/>
                <a:tab pos="802642" algn="l"/>
                <a:tab pos="960602" algn="l"/>
                <a:tab pos="1118563" algn="l"/>
                <a:tab pos="1276524" algn="l"/>
                <a:tab pos="1434484" algn="l"/>
                <a:tab pos="1592445" algn="l"/>
                <a:tab pos="1750406" algn="l"/>
                <a:tab pos="1908367" algn="l"/>
                <a:tab pos="2066327" algn="l"/>
                <a:tab pos="2224288" algn="l"/>
                <a:tab pos="2382248" algn="l"/>
                <a:tab pos="2540209" algn="l"/>
                <a:tab pos="2698170" algn="l"/>
                <a:tab pos="2856131" algn="l"/>
                <a:tab pos="3014091" algn="l"/>
                <a:tab pos="3172052" algn="l"/>
                <a:tab pos="3308802" algn="l"/>
                <a:tab pos="3563326" algn="l"/>
                <a:tab pos="3817849" algn="l"/>
                <a:tab pos="4072372" algn="l"/>
              </a:tabLst>
            </a:pPr>
            <a:endParaRPr lang="it-IT" dirty="0">
              <a:latin typeface="Book Antiqua" panose="02040602050305030304" pitchFamily="18" charset="0"/>
              <a:ea typeface="ヒラギノ角ゴ ProN W3" charset="0"/>
              <a:cs typeface="Garamond" charset="0"/>
            </a:endParaRPr>
          </a:p>
          <a:p>
            <a:pPr marL="0" indent="0" algn="just">
              <a:spcBef>
                <a:spcPct val="0"/>
              </a:spcBef>
              <a:buNone/>
              <a:tabLst>
                <a:tab pos="0" algn="l"/>
                <a:tab pos="328760" algn="l"/>
                <a:tab pos="486720" algn="l"/>
                <a:tab pos="644681" algn="l"/>
                <a:tab pos="802642" algn="l"/>
                <a:tab pos="960602" algn="l"/>
                <a:tab pos="1118563" algn="l"/>
                <a:tab pos="1276524" algn="l"/>
                <a:tab pos="1434484" algn="l"/>
                <a:tab pos="1592445" algn="l"/>
                <a:tab pos="1750406" algn="l"/>
                <a:tab pos="1908367" algn="l"/>
                <a:tab pos="2066327" algn="l"/>
                <a:tab pos="2224288" algn="l"/>
                <a:tab pos="2382248" algn="l"/>
                <a:tab pos="2540209" algn="l"/>
                <a:tab pos="2698170" algn="l"/>
                <a:tab pos="2856131" algn="l"/>
                <a:tab pos="3014091" algn="l"/>
                <a:tab pos="3172052" algn="l"/>
                <a:tab pos="3308802" algn="l"/>
                <a:tab pos="3563326" algn="l"/>
                <a:tab pos="3817849" algn="l"/>
                <a:tab pos="4072372" algn="l"/>
              </a:tabLst>
            </a:pPr>
            <a:r>
              <a:rPr lang="it-IT" dirty="0">
                <a:latin typeface="Book Antiqua" panose="02040602050305030304" pitchFamily="18" charset="0"/>
                <a:ea typeface="ヒラギノ角ゴ ProN W3" charset="0"/>
                <a:cs typeface="Garamond" charset="0"/>
              </a:rPr>
              <a:t>Il comma 74, modificando l’art. 73 del TUIR, include i </a:t>
            </a:r>
            <a:r>
              <a:rPr lang="it-IT" b="1" dirty="0">
                <a:latin typeface="Book Antiqua" panose="02040602050305030304" pitchFamily="18" charset="0"/>
                <a:ea typeface="ヒラギノ角ゴ ProN W3" charset="0"/>
                <a:cs typeface="Garamond" charset="0"/>
              </a:rPr>
              <a:t>trust</a:t>
            </a:r>
            <a:r>
              <a:rPr lang="it-IT" dirty="0">
                <a:latin typeface="Book Antiqua" panose="02040602050305030304" pitchFamily="18" charset="0"/>
                <a:ea typeface="ヒラギノ角ゴ ProN W3" charset="0"/>
                <a:cs typeface="Garamond" charset="0"/>
              </a:rPr>
              <a:t> </a:t>
            </a:r>
            <a:r>
              <a:rPr lang="it-IT" b="1" dirty="0">
                <a:latin typeface="Book Antiqua" panose="02040602050305030304" pitchFamily="18" charset="0"/>
                <a:ea typeface="ヒラギノ角ゴ ProN W3" charset="0"/>
                <a:cs typeface="Garamond" charset="0"/>
              </a:rPr>
              <a:t>tra i soggetti passivi dell’imposta sul reddito delle società </a:t>
            </a:r>
            <a:r>
              <a:rPr lang="it-IT" dirty="0">
                <a:latin typeface="Book Antiqua" panose="02040602050305030304" pitchFamily="18" charset="0"/>
                <a:ea typeface="ヒラギノ角ゴ ProN W3" charset="0"/>
                <a:cs typeface="Garamond" charset="0"/>
              </a:rPr>
              <a:t>(</a:t>
            </a:r>
            <a:r>
              <a:rPr lang="it-IT" b="1" dirty="0">
                <a:latin typeface="Book Antiqua" panose="02040602050305030304" pitchFamily="18" charset="0"/>
                <a:ea typeface="ヒラギノ角ゴ ProN W3" charset="0"/>
                <a:cs typeface="Garamond" charset="0"/>
              </a:rPr>
              <a:t>IRES</a:t>
            </a:r>
            <a:r>
              <a:rPr lang="it-IT" dirty="0">
                <a:latin typeface="Book Antiqua" panose="02040602050305030304" pitchFamily="18" charset="0"/>
                <a:ea typeface="ヒラギノ角ゴ ProN W3" charset="0"/>
                <a:cs typeface="Garamond" charset="0"/>
              </a:rPr>
              <a:t>). </a:t>
            </a:r>
          </a:p>
          <a:p>
            <a:pPr marL="0" indent="0" algn="just">
              <a:spcBef>
                <a:spcPct val="0"/>
              </a:spcBef>
              <a:tabLst>
                <a:tab pos="0" algn="l"/>
                <a:tab pos="328760" algn="l"/>
                <a:tab pos="486720" algn="l"/>
                <a:tab pos="644681" algn="l"/>
                <a:tab pos="802642" algn="l"/>
                <a:tab pos="960602" algn="l"/>
                <a:tab pos="1118563" algn="l"/>
                <a:tab pos="1276524" algn="l"/>
                <a:tab pos="1434484" algn="l"/>
                <a:tab pos="1592445" algn="l"/>
                <a:tab pos="1750406" algn="l"/>
                <a:tab pos="1908367" algn="l"/>
                <a:tab pos="2066327" algn="l"/>
                <a:tab pos="2224288" algn="l"/>
                <a:tab pos="2382248" algn="l"/>
                <a:tab pos="2540209" algn="l"/>
                <a:tab pos="2698170" algn="l"/>
                <a:tab pos="2856131" algn="l"/>
                <a:tab pos="3014091" algn="l"/>
                <a:tab pos="3172052" algn="l"/>
                <a:tab pos="3308802" algn="l"/>
                <a:tab pos="3563326" algn="l"/>
                <a:tab pos="3817849" algn="l"/>
                <a:tab pos="4072372" algn="l"/>
              </a:tabLst>
            </a:pPr>
            <a:endParaRPr lang="it-IT" dirty="0">
              <a:latin typeface="Book Antiqua" panose="02040602050305030304" pitchFamily="18" charset="0"/>
              <a:ea typeface="ヒラギノ角ゴ ProN W3" charset="0"/>
              <a:cs typeface="Garamond" charset="0"/>
            </a:endParaRPr>
          </a:p>
          <a:p>
            <a:pPr marL="0" indent="0" algn="just">
              <a:spcBef>
                <a:spcPct val="0"/>
              </a:spcBef>
              <a:buNone/>
              <a:tabLst>
                <a:tab pos="0" algn="l"/>
                <a:tab pos="328760" algn="l"/>
                <a:tab pos="486720" algn="l"/>
                <a:tab pos="644681" algn="l"/>
                <a:tab pos="802642" algn="l"/>
                <a:tab pos="960602" algn="l"/>
                <a:tab pos="1118563" algn="l"/>
                <a:tab pos="1276524" algn="l"/>
                <a:tab pos="1434484" algn="l"/>
                <a:tab pos="1592445" algn="l"/>
                <a:tab pos="1750406" algn="l"/>
                <a:tab pos="1908367" algn="l"/>
                <a:tab pos="2066327" algn="l"/>
                <a:tab pos="2224288" algn="l"/>
                <a:tab pos="2382248" algn="l"/>
                <a:tab pos="2540209" algn="l"/>
                <a:tab pos="2698170" algn="l"/>
                <a:tab pos="2856131" algn="l"/>
                <a:tab pos="3014091" algn="l"/>
                <a:tab pos="3172052" algn="l"/>
                <a:tab pos="3308802" algn="l"/>
                <a:tab pos="3563326" algn="l"/>
                <a:tab pos="3817849" algn="l"/>
                <a:tab pos="4072372" algn="l"/>
              </a:tabLst>
            </a:pPr>
            <a:r>
              <a:rPr lang="it-IT" dirty="0">
                <a:latin typeface="Book Antiqua" panose="02040602050305030304" pitchFamily="18" charset="0"/>
                <a:ea typeface="ヒラギノ角ゴ ProN W3" charset="0"/>
                <a:cs typeface="Garamond" charset="0"/>
              </a:rPr>
              <a:t>In particolare, sono soggetti all’imposta sul reddito delle società:</a:t>
            </a:r>
          </a:p>
          <a:p>
            <a:pPr marL="0" indent="0" algn="just">
              <a:spcBef>
                <a:spcPct val="0"/>
              </a:spcBef>
              <a:tabLst>
                <a:tab pos="0" algn="l"/>
                <a:tab pos="328760" algn="l"/>
                <a:tab pos="486720" algn="l"/>
                <a:tab pos="644681" algn="l"/>
                <a:tab pos="802642" algn="l"/>
                <a:tab pos="960602" algn="l"/>
                <a:tab pos="1118563" algn="l"/>
                <a:tab pos="1276524" algn="l"/>
                <a:tab pos="1434484" algn="l"/>
                <a:tab pos="1592445" algn="l"/>
                <a:tab pos="1750406" algn="l"/>
                <a:tab pos="1908367" algn="l"/>
                <a:tab pos="2066327" algn="l"/>
                <a:tab pos="2224288" algn="l"/>
                <a:tab pos="2382248" algn="l"/>
                <a:tab pos="2540209" algn="l"/>
                <a:tab pos="2698170" algn="l"/>
                <a:tab pos="2856131" algn="l"/>
                <a:tab pos="3014091" algn="l"/>
                <a:tab pos="3172052" algn="l"/>
                <a:tab pos="3308802" algn="l"/>
                <a:tab pos="3563326" algn="l"/>
                <a:tab pos="3817849" algn="l"/>
                <a:tab pos="4072372" algn="l"/>
              </a:tabLst>
            </a:pPr>
            <a:endParaRPr lang="it-IT" dirty="0">
              <a:latin typeface="Book Antiqua" panose="02040602050305030304" pitchFamily="18" charset="0"/>
              <a:ea typeface="ヒラギノ角ゴ ProN W3" charset="0"/>
              <a:cs typeface="Garamond" charset="0"/>
            </a:endParaRPr>
          </a:p>
          <a:p>
            <a:pPr marL="0" indent="0" algn="just">
              <a:spcBef>
                <a:spcPct val="0"/>
              </a:spcBef>
              <a:buFont typeface="Times New Roman" charset="0"/>
              <a:buAutoNum type="arabicPeriod"/>
              <a:tabLst>
                <a:tab pos="0" algn="l"/>
                <a:tab pos="328760" algn="l"/>
                <a:tab pos="486720" algn="l"/>
                <a:tab pos="644681" algn="l"/>
                <a:tab pos="802642" algn="l"/>
                <a:tab pos="960602" algn="l"/>
                <a:tab pos="1118563" algn="l"/>
                <a:tab pos="1276524" algn="l"/>
                <a:tab pos="1434484" algn="l"/>
                <a:tab pos="1592445" algn="l"/>
                <a:tab pos="1750406" algn="l"/>
                <a:tab pos="1908367" algn="l"/>
                <a:tab pos="2066327" algn="l"/>
                <a:tab pos="2224288" algn="l"/>
                <a:tab pos="2382248" algn="l"/>
                <a:tab pos="2540209" algn="l"/>
                <a:tab pos="2698170" algn="l"/>
                <a:tab pos="2856131" algn="l"/>
                <a:tab pos="3014091" algn="l"/>
                <a:tab pos="3172052" algn="l"/>
                <a:tab pos="3308802" algn="l"/>
                <a:tab pos="3563326" algn="l"/>
                <a:tab pos="3817849" algn="l"/>
                <a:tab pos="4072372" algn="l"/>
              </a:tabLst>
            </a:pPr>
            <a:r>
              <a:rPr lang="it-IT" b="1" dirty="0">
                <a:latin typeface="Book Antiqua" panose="02040602050305030304" pitchFamily="18" charset="0"/>
                <a:ea typeface="ヒラギノ角ゴ ProN W3" charset="0"/>
                <a:cs typeface="Garamond" charset="0"/>
              </a:rPr>
              <a:t> i trust residenti nel territorio dello Stato che hanno per oggetto esclusivo o principale l’esercizio di attività commerciali</a:t>
            </a:r>
            <a:r>
              <a:rPr lang="it-IT" dirty="0">
                <a:latin typeface="Book Antiqua" panose="02040602050305030304" pitchFamily="18" charset="0"/>
                <a:ea typeface="ヒラギノ角ゴ ProN W3" charset="0"/>
                <a:cs typeface="Garamond" charset="0"/>
              </a:rPr>
              <a:t> (enti commerciali) su tutti i redditi ovunque prodotti;</a:t>
            </a:r>
          </a:p>
          <a:p>
            <a:pPr marL="0" indent="0" algn="just">
              <a:spcBef>
                <a:spcPct val="0"/>
              </a:spcBef>
              <a:buFont typeface="Times New Roman" charset="0"/>
              <a:buAutoNum type="arabicPeriod"/>
              <a:tabLst>
                <a:tab pos="0" algn="l"/>
                <a:tab pos="328760" algn="l"/>
                <a:tab pos="486720" algn="l"/>
                <a:tab pos="644681" algn="l"/>
                <a:tab pos="802642" algn="l"/>
                <a:tab pos="960602" algn="l"/>
                <a:tab pos="1118563" algn="l"/>
                <a:tab pos="1276524" algn="l"/>
                <a:tab pos="1434484" algn="l"/>
                <a:tab pos="1592445" algn="l"/>
                <a:tab pos="1750406" algn="l"/>
                <a:tab pos="1908367" algn="l"/>
                <a:tab pos="2066327" algn="l"/>
                <a:tab pos="2224288" algn="l"/>
                <a:tab pos="2382248" algn="l"/>
                <a:tab pos="2540209" algn="l"/>
                <a:tab pos="2698170" algn="l"/>
                <a:tab pos="2856131" algn="l"/>
                <a:tab pos="3014091" algn="l"/>
                <a:tab pos="3172052" algn="l"/>
                <a:tab pos="3308802" algn="l"/>
                <a:tab pos="3563326" algn="l"/>
                <a:tab pos="3817849" algn="l"/>
                <a:tab pos="4072372" algn="l"/>
              </a:tabLst>
            </a:pPr>
            <a:endParaRPr lang="it-IT" dirty="0">
              <a:latin typeface="Book Antiqua" panose="02040602050305030304" pitchFamily="18" charset="0"/>
              <a:ea typeface="ヒラギノ角ゴ ProN W3" charset="0"/>
              <a:cs typeface="Garamond" charset="0"/>
            </a:endParaRPr>
          </a:p>
          <a:p>
            <a:pPr marL="0" indent="0" algn="just">
              <a:spcBef>
                <a:spcPct val="0"/>
              </a:spcBef>
              <a:buFont typeface="Times New Roman" charset="0"/>
              <a:buAutoNum type="arabicPeriod"/>
              <a:tabLst>
                <a:tab pos="0" algn="l"/>
                <a:tab pos="328760" algn="l"/>
                <a:tab pos="486720" algn="l"/>
                <a:tab pos="644681" algn="l"/>
                <a:tab pos="802642" algn="l"/>
                <a:tab pos="960602" algn="l"/>
                <a:tab pos="1118563" algn="l"/>
                <a:tab pos="1276524" algn="l"/>
                <a:tab pos="1434484" algn="l"/>
                <a:tab pos="1592445" algn="l"/>
                <a:tab pos="1750406" algn="l"/>
                <a:tab pos="1908367" algn="l"/>
                <a:tab pos="2066327" algn="l"/>
                <a:tab pos="2224288" algn="l"/>
                <a:tab pos="2382248" algn="l"/>
                <a:tab pos="2540209" algn="l"/>
                <a:tab pos="2698170" algn="l"/>
                <a:tab pos="2856131" algn="l"/>
                <a:tab pos="3014091" algn="l"/>
                <a:tab pos="3172052" algn="l"/>
                <a:tab pos="3308802" algn="l"/>
                <a:tab pos="3563326" algn="l"/>
                <a:tab pos="3817849" algn="l"/>
                <a:tab pos="4072372" algn="l"/>
              </a:tabLst>
            </a:pPr>
            <a:r>
              <a:rPr lang="it-IT" b="1" dirty="0">
                <a:latin typeface="Book Antiqua" panose="02040602050305030304" pitchFamily="18" charset="0"/>
                <a:ea typeface="ヒラギノ角ゴ ProN W3" charset="0"/>
                <a:cs typeface="Garamond" charset="0"/>
              </a:rPr>
              <a:t> i trust residenti nel territorio dello Stato che non hanno per oggetto esclusivo o principale l’esercizio di attività commerciali </a:t>
            </a:r>
            <a:r>
              <a:rPr lang="it-IT" dirty="0">
                <a:latin typeface="Book Antiqua" panose="02040602050305030304" pitchFamily="18" charset="0"/>
                <a:ea typeface="ヒラギノ角ゴ ProN W3" charset="0"/>
                <a:cs typeface="Garamond" charset="0"/>
              </a:rPr>
              <a:t>(enti non commerciali) su tutti i redditi ovunque prodotti;</a:t>
            </a:r>
          </a:p>
          <a:p>
            <a:pPr marL="0" indent="0" algn="just">
              <a:spcBef>
                <a:spcPct val="0"/>
              </a:spcBef>
              <a:buNone/>
              <a:tabLst>
                <a:tab pos="0" algn="l"/>
                <a:tab pos="328760" algn="l"/>
                <a:tab pos="486720" algn="l"/>
                <a:tab pos="644681" algn="l"/>
                <a:tab pos="802642" algn="l"/>
                <a:tab pos="960602" algn="l"/>
                <a:tab pos="1118563" algn="l"/>
                <a:tab pos="1276524" algn="l"/>
                <a:tab pos="1434484" algn="l"/>
                <a:tab pos="1592445" algn="l"/>
                <a:tab pos="1750406" algn="l"/>
                <a:tab pos="1908367" algn="l"/>
                <a:tab pos="2066327" algn="l"/>
                <a:tab pos="2224288" algn="l"/>
                <a:tab pos="2382248" algn="l"/>
                <a:tab pos="2540209" algn="l"/>
                <a:tab pos="2698170" algn="l"/>
                <a:tab pos="2856131" algn="l"/>
                <a:tab pos="3014091" algn="l"/>
                <a:tab pos="3172052" algn="l"/>
                <a:tab pos="3308802" algn="l"/>
                <a:tab pos="3563326" algn="l"/>
                <a:tab pos="3817849" algn="l"/>
                <a:tab pos="4072372" algn="l"/>
              </a:tabLst>
            </a:pPr>
            <a:endParaRPr lang="it-IT" dirty="0">
              <a:latin typeface="Book Antiqua" panose="02040602050305030304" pitchFamily="18" charset="0"/>
              <a:ea typeface="ヒラギノ角ゴ ProN W3" charset="0"/>
              <a:cs typeface="Garamond" charset="0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86AD77F1-495A-F592-E1D6-48E065993B25}"/>
              </a:ext>
            </a:extLst>
          </p:cNvPr>
          <p:cNvSpPr txBox="1"/>
          <p:nvPr/>
        </p:nvSpPr>
        <p:spPr>
          <a:xfrm>
            <a:off x="3599727" y="428263"/>
            <a:ext cx="45696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Studio Tramontano</a:t>
            </a:r>
          </a:p>
        </p:txBody>
      </p:sp>
    </p:spTree>
    <p:extLst>
      <p:ext uri="{BB962C8B-B14F-4D97-AF65-F5344CB8AC3E}">
        <p14:creationId xmlns:p14="http://schemas.microsoft.com/office/powerpoint/2010/main" val="908183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>
            <a:extLst>
              <a:ext uri="{FF2B5EF4-FFF2-40B4-BE49-F238E27FC236}">
                <a16:creationId xmlns:a16="http://schemas.microsoft.com/office/drawing/2014/main" id="{B70AA90E-2EF2-47DC-96D6-E198C5859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569" y="867904"/>
            <a:ext cx="10515600" cy="818955"/>
          </a:xfrm>
        </p:spPr>
        <p:txBody>
          <a:bodyPr/>
          <a:lstStyle/>
          <a:p>
            <a:pPr algn="ctr"/>
            <a:r>
              <a:rPr lang="it-IT" dirty="0"/>
              <a:t>Imposte dirette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C5DB217-1A00-445C-896F-DBFC53C11E0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9569" y="1239044"/>
            <a:ext cx="10512862" cy="4379913"/>
          </a:xfrm>
        </p:spPr>
        <p:txBody>
          <a:bodyPr>
            <a:normAutofit/>
          </a:bodyPr>
          <a:lstStyle/>
          <a:p>
            <a:pPr marL="0" indent="0" algn="just">
              <a:spcBef>
                <a:spcPct val="0"/>
              </a:spcBef>
              <a:buNone/>
              <a:tabLst>
                <a:tab pos="0" algn="l"/>
                <a:tab pos="328760" algn="l"/>
                <a:tab pos="486720" algn="l"/>
                <a:tab pos="644681" algn="l"/>
                <a:tab pos="802642" algn="l"/>
                <a:tab pos="960602" algn="l"/>
                <a:tab pos="1118563" algn="l"/>
                <a:tab pos="1276524" algn="l"/>
                <a:tab pos="1434484" algn="l"/>
                <a:tab pos="1592445" algn="l"/>
                <a:tab pos="1750406" algn="l"/>
                <a:tab pos="1908367" algn="l"/>
                <a:tab pos="2066327" algn="l"/>
                <a:tab pos="2224288" algn="l"/>
                <a:tab pos="2382248" algn="l"/>
                <a:tab pos="2540209" algn="l"/>
                <a:tab pos="2698170" algn="l"/>
                <a:tab pos="2856131" algn="l"/>
                <a:tab pos="3014091" algn="l"/>
                <a:tab pos="3172052" algn="l"/>
                <a:tab pos="3308802" algn="l"/>
                <a:tab pos="3563326" algn="l"/>
                <a:tab pos="3817849" algn="l"/>
                <a:tab pos="4072372" algn="l"/>
              </a:tabLst>
            </a:pPr>
            <a:endParaRPr lang="it-IT" dirty="0">
              <a:latin typeface="Book Antiqua" panose="02040602050305030304" pitchFamily="18" charset="0"/>
              <a:ea typeface="ヒラギノ角ゴ ProN W3" charset="0"/>
              <a:cs typeface="Garamond" charset="0"/>
            </a:endParaRPr>
          </a:p>
          <a:p>
            <a:pPr marL="0" indent="0" algn="just">
              <a:spcBef>
                <a:spcPct val="0"/>
              </a:spcBef>
              <a:buNone/>
              <a:tabLst>
                <a:tab pos="0" algn="l"/>
                <a:tab pos="328760" algn="l"/>
                <a:tab pos="486720" algn="l"/>
                <a:tab pos="644681" algn="l"/>
                <a:tab pos="802642" algn="l"/>
                <a:tab pos="960602" algn="l"/>
                <a:tab pos="1118563" algn="l"/>
                <a:tab pos="1276524" algn="l"/>
                <a:tab pos="1434484" algn="l"/>
                <a:tab pos="1592445" algn="l"/>
                <a:tab pos="1750406" algn="l"/>
                <a:tab pos="1908367" algn="l"/>
                <a:tab pos="2066327" algn="l"/>
                <a:tab pos="2224288" algn="l"/>
                <a:tab pos="2382248" algn="l"/>
                <a:tab pos="2540209" algn="l"/>
                <a:tab pos="2698170" algn="l"/>
                <a:tab pos="2856131" algn="l"/>
                <a:tab pos="3014091" algn="l"/>
                <a:tab pos="3172052" algn="l"/>
                <a:tab pos="3308802" algn="l"/>
                <a:tab pos="3563326" algn="l"/>
                <a:tab pos="3817849" algn="l"/>
                <a:tab pos="4072372" algn="l"/>
              </a:tabLst>
            </a:pPr>
            <a:endParaRPr lang="it-IT" b="1" dirty="0">
              <a:latin typeface="Book Antiqua" panose="02040602050305030304" pitchFamily="18" charset="0"/>
              <a:ea typeface="ヒラギノ角ゴ ProN W3" charset="0"/>
              <a:cs typeface="Garamond" charset="0"/>
            </a:endParaRPr>
          </a:p>
          <a:p>
            <a:pPr marL="0" indent="0" algn="just">
              <a:spcBef>
                <a:spcPct val="0"/>
              </a:spcBef>
              <a:buNone/>
              <a:tabLst>
                <a:tab pos="0" algn="l"/>
                <a:tab pos="328760" algn="l"/>
                <a:tab pos="486720" algn="l"/>
                <a:tab pos="644681" algn="l"/>
                <a:tab pos="802642" algn="l"/>
                <a:tab pos="960602" algn="l"/>
                <a:tab pos="1118563" algn="l"/>
                <a:tab pos="1276524" algn="l"/>
                <a:tab pos="1434484" algn="l"/>
                <a:tab pos="1592445" algn="l"/>
                <a:tab pos="1750406" algn="l"/>
                <a:tab pos="1908367" algn="l"/>
                <a:tab pos="2066327" algn="l"/>
                <a:tab pos="2224288" algn="l"/>
                <a:tab pos="2382248" algn="l"/>
                <a:tab pos="2540209" algn="l"/>
                <a:tab pos="2698170" algn="l"/>
                <a:tab pos="2856131" algn="l"/>
                <a:tab pos="3014091" algn="l"/>
                <a:tab pos="3172052" algn="l"/>
                <a:tab pos="3308802" algn="l"/>
                <a:tab pos="3563326" algn="l"/>
                <a:tab pos="3817849" algn="l"/>
                <a:tab pos="4072372" algn="l"/>
              </a:tabLst>
            </a:pPr>
            <a:r>
              <a:rPr lang="it-IT" b="1" dirty="0">
                <a:latin typeface="Book Antiqua" panose="02040602050305030304" pitchFamily="18" charset="0"/>
                <a:ea typeface="ヒラギノ角ゴ ProN W3" charset="0"/>
                <a:cs typeface="Garamond" charset="0"/>
              </a:rPr>
              <a:t>3. i trust non residenti, per i redditi prodotti nel territorio dello Stato </a:t>
            </a:r>
            <a:r>
              <a:rPr lang="it-IT" dirty="0">
                <a:latin typeface="Book Antiqua" panose="02040602050305030304" pitchFamily="18" charset="0"/>
                <a:ea typeface="ヒラギノ角ゴ ProN W3" charset="0"/>
                <a:cs typeface="Garamond" charset="0"/>
              </a:rPr>
              <a:t>(enti non residenti), salvo le seguenti ipotesi:</a:t>
            </a:r>
          </a:p>
          <a:p>
            <a:pPr marL="0" indent="0" algn="just">
              <a:spcBef>
                <a:spcPct val="0"/>
              </a:spcBef>
              <a:buNone/>
              <a:tabLst>
                <a:tab pos="0" algn="l"/>
                <a:tab pos="328760" algn="l"/>
                <a:tab pos="486720" algn="l"/>
                <a:tab pos="644681" algn="l"/>
                <a:tab pos="802642" algn="l"/>
                <a:tab pos="960602" algn="l"/>
                <a:tab pos="1118563" algn="l"/>
                <a:tab pos="1276524" algn="l"/>
                <a:tab pos="1434484" algn="l"/>
                <a:tab pos="1592445" algn="l"/>
                <a:tab pos="1750406" algn="l"/>
                <a:tab pos="1908367" algn="l"/>
                <a:tab pos="2066327" algn="l"/>
                <a:tab pos="2224288" algn="l"/>
                <a:tab pos="2382248" algn="l"/>
                <a:tab pos="2540209" algn="l"/>
                <a:tab pos="2698170" algn="l"/>
                <a:tab pos="2856131" algn="l"/>
                <a:tab pos="3014091" algn="l"/>
                <a:tab pos="3172052" algn="l"/>
                <a:tab pos="3308802" algn="l"/>
                <a:tab pos="3563326" algn="l"/>
                <a:tab pos="3817849" algn="l"/>
                <a:tab pos="4072372" algn="l"/>
              </a:tabLst>
            </a:pPr>
            <a:r>
              <a:rPr lang="it-IT" dirty="0">
                <a:latin typeface="Book Antiqua" panose="02040602050305030304" pitchFamily="18" charset="0"/>
                <a:ea typeface="ヒラギノ角ゴ ProN W3" charset="0"/>
                <a:cs typeface="Garamond" charset="0"/>
              </a:rPr>
              <a:t>		i. beneficiario «individuato» residente (trust trasparente residente e non residente) (art. 73, comma 2 del Tuir);</a:t>
            </a:r>
          </a:p>
          <a:p>
            <a:pPr marL="0" indent="0" algn="just">
              <a:spcBef>
                <a:spcPct val="0"/>
              </a:spcBef>
              <a:buNone/>
              <a:tabLst>
                <a:tab pos="0" algn="l"/>
                <a:tab pos="328760" algn="l"/>
                <a:tab pos="486720" algn="l"/>
                <a:tab pos="644681" algn="l"/>
                <a:tab pos="802642" algn="l"/>
                <a:tab pos="960602" algn="l"/>
                <a:tab pos="1118563" algn="l"/>
                <a:tab pos="1276524" algn="l"/>
                <a:tab pos="1434484" algn="l"/>
                <a:tab pos="1592445" algn="l"/>
                <a:tab pos="1750406" algn="l"/>
                <a:tab pos="1908367" algn="l"/>
                <a:tab pos="2066327" algn="l"/>
                <a:tab pos="2224288" algn="l"/>
                <a:tab pos="2382248" algn="l"/>
                <a:tab pos="2540209" algn="l"/>
                <a:tab pos="2698170" algn="l"/>
                <a:tab pos="2856131" algn="l"/>
                <a:tab pos="3014091" algn="l"/>
                <a:tab pos="3172052" algn="l"/>
                <a:tab pos="3308802" algn="l"/>
                <a:tab pos="3563326" algn="l"/>
                <a:tab pos="3817849" algn="l"/>
                <a:tab pos="4072372" algn="l"/>
              </a:tabLst>
            </a:pPr>
            <a:r>
              <a:rPr lang="it-IT" dirty="0">
                <a:latin typeface="Book Antiqua" panose="02040602050305030304" pitchFamily="18" charset="0"/>
                <a:ea typeface="ヒラギノ角ゴ ProN W3" charset="0"/>
                <a:cs typeface="Garamond" charset="0"/>
              </a:rPr>
              <a:t>		ii. beneficiario residente di trust opaco stabilito in Paesi a fiscalità privilegiata (art. 44 comma 1, lettera g-sexies).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FFC281A0-6D05-F56A-8744-647CBF8F1976}"/>
              </a:ext>
            </a:extLst>
          </p:cNvPr>
          <p:cNvSpPr txBox="1"/>
          <p:nvPr/>
        </p:nvSpPr>
        <p:spPr>
          <a:xfrm>
            <a:off x="3599727" y="428263"/>
            <a:ext cx="45696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Studio Tramontano</a:t>
            </a:r>
          </a:p>
        </p:txBody>
      </p:sp>
    </p:spTree>
    <p:extLst>
      <p:ext uri="{BB962C8B-B14F-4D97-AF65-F5344CB8AC3E}">
        <p14:creationId xmlns:p14="http://schemas.microsoft.com/office/powerpoint/2010/main" val="3204710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>
            <a:extLst>
              <a:ext uri="{FF2B5EF4-FFF2-40B4-BE49-F238E27FC236}">
                <a16:creationId xmlns:a16="http://schemas.microsoft.com/office/drawing/2014/main" id="{B70AA90E-2EF2-47DC-96D6-E198C5859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569" y="867904"/>
            <a:ext cx="10515600" cy="818955"/>
          </a:xfrm>
        </p:spPr>
        <p:txBody>
          <a:bodyPr/>
          <a:lstStyle/>
          <a:p>
            <a:pPr algn="ctr"/>
            <a:r>
              <a:rPr lang="it-IT" dirty="0"/>
              <a:t>Imposte dirette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C5DB217-1A00-445C-896F-DBFC53C11E0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9569" y="1239044"/>
            <a:ext cx="10512862" cy="4635663"/>
          </a:xfrm>
        </p:spPr>
        <p:txBody>
          <a:bodyPr>
            <a:normAutofit lnSpcReduction="10000"/>
          </a:bodyPr>
          <a:lstStyle/>
          <a:p>
            <a:pPr marL="0" indent="0" algn="just">
              <a:spcAft>
                <a:spcPts val="300"/>
              </a:spcAft>
              <a:buNone/>
              <a:tabLst>
                <a:tab pos="177007" algn="l"/>
                <a:tab pos="354807" algn="l"/>
                <a:tab pos="532607" algn="l"/>
                <a:tab pos="710407" algn="l"/>
                <a:tab pos="888207" algn="l"/>
                <a:tab pos="1066007" algn="l"/>
                <a:tab pos="1243807" algn="l"/>
                <a:tab pos="1421607" algn="l"/>
                <a:tab pos="1599407" algn="l"/>
                <a:tab pos="1777207" algn="l"/>
                <a:tab pos="1955007" algn="l"/>
                <a:tab pos="2132807" algn="l"/>
              </a:tabLst>
            </a:pPr>
            <a:endParaRPr lang="it-IT" dirty="0">
              <a:latin typeface="Garamond" panose="02020404030301010803" pitchFamily="18" charset="0"/>
              <a:ea typeface="HGP明朝E" panose="02020900000000000000" pitchFamily="18" charset="-128"/>
            </a:endParaRPr>
          </a:p>
          <a:p>
            <a:pPr marL="0" indent="0" algn="just">
              <a:spcBef>
                <a:spcPct val="0"/>
              </a:spcBef>
              <a:buNone/>
              <a:tabLst>
                <a:tab pos="0" algn="l"/>
                <a:tab pos="328760" algn="l"/>
                <a:tab pos="486720" algn="l"/>
                <a:tab pos="644681" algn="l"/>
                <a:tab pos="802642" algn="l"/>
                <a:tab pos="960602" algn="l"/>
                <a:tab pos="1118563" algn="l"/>
                <a:tab pos="1276524" algn="l"/>
                <a:tab pos="1434484" algn="l"/>
                <a:tab pos="1592445" algn="l"/>
                <a:tab pos="1750406" algn="l"/>
                <a:tab pos="1908367" algn="l"/>
                <a:tab pos="2066327" algn="l"/>
                <a:tab pos="2224288" algn="l"/>
                <a:tab pos="2382248" algn="l"/>
                <a:tab pos="2540209" algn="l"/>
                <a:tab pos="2698170" algn="l"/>
                <a:tab pos="2856131" algn="l"/>
                <a:tab pos="3014091" algn="l"/>
                <a:tab pos="3172052" algn="l"/>
                <a:tab pos="3308802" algn="l"/>
                <a:tab pos="3563326" algn="l"/>
                <a:tab pos="3817849" algn="l"/>
                <a:tab pos="4072372" algn="l"/>
              </a:tabLst>
            </a:pPr>
            <a:endParaRPr lang="it-IT" dirty="0">
              <a:latin typeface="Book Antiqua" panose="02040602050305030304" pitchFamily="18" charset="0"/>
              <a:ea typeface="ヒラギノ角ゴ ProN W3" charset="0"/>
              <a:cs typeface="Garamond" charset="0"/>
            </a:endParaRPr>
          </a:p>
          <a:p>
            <a:pPr marL="0" indent="0" algn="just">
              <a:spcBef>
                <a:spcPct val="0"/>
              </a:spcBef>
              <a:buNone/>
              <a:tabLst>
                <a:tab pos="0" algn="l"/>
                <a:tab pos="328760" algn="l"/>
                <a:tab pos="486720" algn="l"/>
                <a:tab pos="644681" algn="l"/>
                <a:tab pos="802642" algn="l"/>
                <a:tab pos="960602" algn="l"/>
                <a:tab pos="1118563" algn="l"/>
                <a:tab pos="1276524" algn="l"/>
                <a:tab pos="1434484" algn="l"/>
                <a:tab pos="1592445" algn="l"/>
                <a:tab pos="1750406" algn="l"/>
                <a:tab pos="1908367" algn="l"/>
                <a:tab pos="2066327" algn="l"/>
                <a:tab pos="2224288" algn="l"/>
                <a:tab pos="2382248" algn="l"/>
                <a:tab pos="2540209" algn="l"/>
                <a:tab pos="2698170" algn="l"/>
                <a:tab pos="2856131" algn="l"/>
                <a:tab pos="3014091" algn="l"/>
                <a:tab pos="3172052" algn="l"/>
                <a:tab pos="3308802" algn="l"/>
                <a:tab pos="3563326" algn="l"/>
                <a:tab pos="3817849" algn="l"/>
                <a:tab pos="4072372" algn="l"/>
              </a:tabLst>
            </a:pPr>
            <a:r>
              <a:rPr lang="it-IT" dirty="0">
                <a:latin typeface="Book Antiqua" panose="02040602050305030304" pitchFamily="18" charset="0"/>
                <a:ea typeface="ヒラギノ角ゴ ProN W3" charset="0"/>
                <a:cs typeface="Garamond" charset="0"/>
              </a:rPr>
              <a:t>Residenza fiscale dei trust</a:t>
            </a:r>
          </a:p>
          <a:p>
            <a:pPr marL="0" indent="0" algn="just">
              <a:spcAft>
                <a:spcPts val="800"/>
              </a:spcAft>
              <a:buClr>
                <a:schemeClr val="accent6"/>
              </a:buClr>
              <a:buNone/>
            </a:pPr>
            <a:r>
              <a:rPr lang="it-IT" sz="1800" dirty="0">
                <a:latin typeface="Book Antiqua" panose="02040602050305030304" pitchFamily="18" charset="0"/>
              </a:rPr>
              <a:t>La residenza dei </a:t>
            </a:r>
            <a:r>
              <a:rPr lang="it-IT" sz="1800" i="1" dirty="0">
                <a:latin typeface="Book Antiqua" panose="02040602050305030304" pitchFamily="18" charset="0"/>
              </a:rPr>
              <a:t>trust</a:t>
            </a:r>
            <a:r>
              <a:rPr lang="it-IT" sz="1800" dirty="0">
                <a:latin typeface="Book Antiqua" panose="02040602050305030304" pitchFamily="18" charset="0"/>
              </a:rPr>
              <a:t> si accerta sulla base dei parametri previsti per i soggetti IRES ai sensi dell’art. 73, comma 3, Tuir. In particolare, si considerano residenti i </a:t>
            </a:r>
            <a:r>
              <a:rPr lang="it-IT" sz="1800" i="1" dirty="0">
                <a:latin typeface="Book Antiqua" panose="02040602050305030304" pitchFamily="18" charset="0"/>
              </a:rPr>
              <a:t>trust</a:t>
            </a:r>
            <a:r>
              <a:rPr lang="it-IT" sz="1800" dirty="0">
                <a:latin typeface="Book Antiqua" panose="02040602050305030304" pitchFamily="18" charset="0"/>
              </a:rPr>
              <a:t> che, per la maggior parte del periodo d’imposta, «</a:t>
            </a:r>
            <a:r>
              <a:rPr lang="it-IT" sz="1800" i="1" dirty="0">
                <a:latin typeface="Book Antiqua" panose="02040602050305030304" pitchFamily="18" charset="0"/>
              </a:rPr>
              <a:t>hanno la sede legale o la sede dell’amministrazione o l’oggetto principale nel territorio dello Stato</a:t>
            </a:r>
            <a:r>
              <a:rPr lang="en-US" sz="1800" dirty="0">
                <a:latin typeface="Book Antiqua" panose="02040602050305030304" pitchFamily="18" charset="0"/>
              </a:rPr>
              <a:t>».</a:t>
            </a:r>
          </a:p>
          <a:p>
            <a:pPr marL="0" indent="0" algn="just">
              <a:spcAft>
                <a:spcPts val="400"/>
              </a:spcAft>
              <a:buClr>
                <a:schemeClr val="accent6"/>
              </a:buClr>
              <a:buNone/>
            </a:pPr>
            <a:r>
              <a:rPr lang="it-IT" sz="1800" dirty="0">
                <a:latin typeface="Book Antiqua" panose="02040602050305030304" pitchFamily="18" charset="0"/>
              </a:rPr>
              <a:t>La Circolare n. 48/E dell’Agenzia delle Entrate, datata 06 Agosto 2007, essendo inapplicabile la nozione di </a:t>
            </a:r>
            <a:r>
              <a:rPr lang="it-IT" sz="1800" i="1" dirty="0">
                <a:latin typeface="Book Antiqua" panose="02040602050305030304" pitchFamily="18" charset="0"/>
              </a:rPr>
              <a:t>sede legale,</a:t>
            </a:r>
            <a:r>
              <a:rPr lang="it-IT" sz="1800" dirty="0">
                <a:latin typeface="Book Antiqua" panose="02040602050305030304" pitchFamily="18" charset="0"/>
              </a:rPr>
              <a:t> precisa che:</a:t>
            </a:r>
          </a:p>
          <a:p>
            <a:pPr marL="800100" lvl="1" indent="-342900" algn="just">
              <a:buClr>
                <a:schemeClr val="accent6"/>
              </a:buClr>
              <a:buFont typeface="Wingdings" panose="05000000000000000000" pitchFamily="2" charset="2"/>
              <a:buChar char="Ø"/>
            </a:pPr>
            <a:r>
              <a:rPr lang="it-IT" sz="1800" dirty="0">
                <a:latin typeface="Book Antiqua" panose="02040602050305030304" pitchFamily="18" charset="0"/>
              </a:rPr>
              <a:t>per </a:t>
            </a:r>
            <a:r>
              <a:rPr lang="it-IT" sz="1800" b="1" u="sng" dirty="0">
                <a:latin typeface="Book Antiqua" panose="02040602050305030304" pitchFamily="18" charset="0"/>
              </a:rPr>
              <a:t>sede dell’amministrazione</a:t>
            </a:r>
            <a:r>
              <a:rPr lang="it-IT" sz="1800" dirty="0">
                <a:latin typeface="Book Antiqua" panose="02040602050305030304" pitchFamily="18" charset="0"/>
              </a:rPr>
              <a:t>, ove possibile, si deve intendere il luogo in cui è localizzata la struttura amministrativa del </a:t>
            </a:r>
            <a:r>
              <a:rPr lang="it-IT" sz="1800" i="1" dirty="0">
                <a:latin typeface="Book Antiqua" panose="02040602050305030304" pitchFamily="18" charset="0"/>
              </a:rPr>
              <a:t>trust </a:t>
            </a:r>
            <a:r>
              <a:rPr lang="it-IT" sz="1800" dirty="0">
                <a:latin typeface="Book Antiqua" panose="02040602050305030304" pitchFamily="18" charset="0"/>
              </a:rPr>
              <a:t>(ad esempio dipendenti, locali ecc.). In mancanza, tale sede «</a:t>
            </a:r>
            <a:r>
              <a:rPr lang="it-IT" sz="1800" i="1" dirty="0">
                <a:latin typeface="Book Antiqua" panose="02040602050305030304" pitchFamily="18" charset="0"/>
              </a:rPr>
              <a:t>tenderà a coincidere con il domicilio fiscale del </a:t>
            </a:r>
            <a:r>
              <a:rPr lang="it-IT" sz="1800" dirty="0">
                <a:latin typeface="Book Antiqua" panose="02040602050305030304" pitchFamily="18" charset="0"/>
              </a:rPr>
              <a:t>trustee»;</a:t>
            </a:r>
          </a:p>
          <a:p>
            <a:pPr marL="800100" lvl="1" indent="-342900" algn="just">
              <a:buClr>
                <a:schemeClr val="accent6"/>
              </a:buClr>
              <a:buFont typeface="Wingdings" panose="05000000000000000000" pitchFamily="2" charset="2"/>
              <a:buChar char="Ø"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Book Antiqua" panose="02040602050305030304" pitchFamily="18" charset="0"/>
                <a:ea typeface="ＭＳ Ｐゴシック" panose="020B0600070205080204" pitchFamily="34" charset="-128"/>
                <a:cs typeface="+mn-cs"/>
              </a:rPr>
              <a:t>l’</a:t>
            </a:r>
            <a:r>
              <a:rPr kumimoji="0" lang="it-IT" sz="1800" b="1" i="0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Book Antiqua" panose="02040602050305030304" pitchFamily="18" charset="0"/>
                <a:ea typeface="ＭＳ Ｐゴシック" panose="020B0600070205080204" pitchFamily="34" charset="-128"/>
                <a:cs typeface="+mn-cs"/>
              </a:rPr>
              <a:t>oggetto principale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 panose="02040602050305030304" pitchFamily="18" charset="0"/>
                <a:ea typeface="ＭＳ Ｐゴシック" panose="020B0600070205080204" pitchFamily="34" charset="-128"/>
                <a:cs typeface="+mn-cs"/>
              </a:rPr>
              <a:t> è strettamente connesso alla tipologia di </a:t>
            </a:r>
            <a:r>
              <a:rPr kumimoji="0" lang="it-IT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 panose="02040602050305030304" pitchFamily="18" charset="0"/>
                <a:ea typeface="ＭＳ Ｐゴシック" panose="020B0600070205080204" pitchFamily="34" charset="-128"/>
                <a:cs typeface="+mn-cs"/>
              </a:rPr>
              <a:t>trust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 panose="02040602050305030304" pitchFamily="18" charset="0"/>
                <a:ea typeface="ＭＳ Ｐゴシック" panose="020B0600070205080204" pitchFamily="34" charset="-128"/>
                <a:cs typeface="+mn-cs"/>
              </a:rPr>
              <a:t>, per cui (</a:t>
            </a:r>
            <a:r>
              <a:rPr kumimoji="0" lang="it-IT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 panose="02040602050305030304" pitchFamily="18" charset="0"/>
                <a:ea typeface="ＭＳ Ｐゴシック" panose="020B0600070205080204" pitchFamily="34" charset="-128"/>
                <a:cs typeface="+mn-cs"/>
              </a:rPr>
              <a:t>i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 panose="02040602050305030304" pitchFamily="18" charset="0"/>
                <a:ea typeface="ＭＳ Ｐゴシック" panose="020B0600070205080204" pitchFamily="34" charset="-128"/>
                <a:cs typeface="+mn-cs"/>
              </a:rPr>
              <a:t>) per i </a:t>
            </a:r>
            <a:r>
              <a:rPr kumimoji="0" lang="it-IT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 panose="02040602050305030304" pitchFamily="18" charset="0"/>
                <a:ea typeface="ＭＳ Ｐゴシック" panose="020B0600070205080204" pitchFamily="34" charset="-128"/>
                <a:cs typeface="+mn-cs"/>
              </a:rPr>
              <a:t>trust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 panose="02040602050305030304" pitchFamily="18" charset="0"/>
                <a:ea typeface="ＭＳ Ｐゴシック" panose="020B0600070205080204" pitchFamily="34" charset="-128"/>
                <a:cs typeface="+mn-cs"/>
              </a:rPr>
              <a:t> con patrimonio immobiliare la residenza è in Italia se la maggior parte dei beni è situata in Italia, mentre se i beni sono situati in diversi Stati si fa riferimento al sistema di prevalenza; (</a:t>
            </a:r>
            <a:r>
              <a:rPr kumimoji="0" lang="it-IT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 panose="02040602050305030304" pitchFamily="18" charset="0"/>
                <a:ea typeface="ＭＳ Ｐゴシック" panose="020B0600070205080204" pitchFamily="34" charset="-128"/>
                <a:cs typeface="+mn-cs"/>
              </a:rPr>
              <a:t>ii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 panose="02040602050305030304" pitchFamily="18" charset="0"/>
                <a:ea typeface="ＭＳ Ｐゴシック" panose="020B0600070205080204" pitchFamily="34" charset="-128"/>
                <a:cs typeface="+mn-cs"/>
              </a:rPr>
              <a:t>) negli altri casi si fa riferimento all’effettiva e concreta attività esercitata.</a:t>
            </a: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 Antiqua" panose="0204060205030503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ct val="0"/>
              </a:spcBef>
              <a:buNone/>
              <a:tabLst>
                <a:tab pos="0" algn="l"/>
                <a:tab pos="328760" algn="l"/>
                <a:tab pos="486720" algn="l"/>
                <a:tab pos="644681" algn="l"/>
                <a:tab pos="802642" algn="l"/>
                <a:tab pos="960602" algn="l"/>
                <a:tab pos="1118563" algn="l"/>
                <a:tab pos="1276524" algn="l"/>
                <a:tab pos="1434484" algn="l"/>
                <a:tab pos="1592445" algn="l"/>
                <a:tab pos="1750406" algn="l"/>
                <a:tab pos="1908367" algn="l"/>
                <a:tab pos="2066327" algn="l"/>
                <a:tab pos="2224288" algn="l"/>
                <a:tab pos="2382248" algn="l"/>
                <a:tab pos="2540209" algn="l"/>
                <a:tab pos="2698170" algn="l"/>
                <a:tab pos="2856131" algn="l"/>
                <a:tab pos="3014091" algn="l"/>
                <a:tab pos="3172052" algn="l"/>
                <a:tab pos="3308802" algn="l"/>
                <a:tab pos="3563326" algn="l"/>
                <a:tab pos="3817849" algn="l"/>
                <a:tab pos="4072372" algn="l"/>
              </a:tabLst>
            </a:pPr>
            <a:endParaRPr lang="it-IT" dirty="0">
              <a:latin typeface="Garamond" charset="0"/>
              <a:ea typeface="ヒラギノ角ゴ ProN W3" charset="0"/>
              <a:cs typeface="Garamond" charset="0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4138EC54-7BFB-8302-FCB1-30926DBD0D1E}"/>
              </a:ext>
            </a:extLst>
          </p:cNvPr>
          <p:cNvSpPr txBox="1"/>
          <p:nvPr/>
        </p:nvSpPr>
        <p:spPr>
          <a:xfrm>
            <a:off x="3599727" y="428263"/>
            <a:ext cx="45696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Studio Tramontano</a:t>
            </a:r>
          </a:p>
        </p:txBody>
      </p:sp>
    </p:spTree>
    <p:extLst>
      <p:ext uri="{BB962C8B-B14F-4D97-AF65-F5344CB8AC3E}">
        <p14:creationId xmlns:p14="http://schemas.microsoft.com/office/powerpoint/2010/main" val="2726747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>
            <a:extLst>
              <a:ext uri="{FF2B5EF4-FFF2-40B4-BE49-F238E27FC236}">
                <a16:creationId xmlns:a16="http://schemas.microsoft.com/office/drawing/2014/main" id="{B70AA90E-2EF2-47DC-96D6-E198C5859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569" y="867904"/>
            <a:ext cx="10515600" cy="818955"/>
          </a:xfrm>
        </p:spPr>
        <p:txBody>
          <a:bodyPr/>
          <a:lstStyle/>
          <a:p>
            <a:pPr algn="ctr"/>
            <a:r>
              <a:rPr lang="it-IT" dirty="0"/>
              <a:t>Imposte dirette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C5DB217-1A00-445C-896F-DBFC53C11E0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9569" y="1239044"/>
            <a:ext cx="10512862" cy="4635663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300"/>
              </a:spcAft>
              <a:buNone/>
              <a:tabLst>
                <a:tab pos="177007" algn="l"/>
                <a:tab pos="354807" algn="l"/>
                <a:tab pos="532607" algn="l"/>
                <a:tab pos="710407" algn="l"/>
                <a:tab pos="888207" algn="l"/>
                <a:tab pos="1066007" algn="l"/>
                <a:tab pos="1243807" algn="l"/>
                <a:tab pos="1421607" algn="l"/>
                <a:tab pos="1599407" algn="l"/>
                <a:tab pos="1777207" algn="l"/>
                <a:tab pos="1955007" algn="l"/>
                <a:tab pos="2132807" algn="l"/>
              </a:tabLst>
            </a:pPr>
            <a:endParaRPr lang="it-IT" dirty="0">
              <a:latin typeface="Garamond" panose="02020404030301010803" pitchFamily="18" charset="0"/>
              <a:ea typeface="HGP明朝E" panose="02020900000000000000" pitchFamily="18" charset="-128"/>
            </a:endParaRPr>
          </a:p>
          <a:p>
            <a:pPr marL="0" indent="0" algn="just">
              <a:spcBef>
                <a:spcPct val="0"/>
              </a:spcBef>
              <a:buNone/>
              <a:tabLst>
                <a:tab pos="0" algn="l"/>
                <a:tab pos="328760" algn="l"/>
                <a:tab pos="486720" algn="l"/>
                <a:tab pos="644681" algn="l"/>
                <a:tab pos="802642" algn="l"/>
                <a:tab pos="960602" algn="l"/>
                <a:tab pos="1118563" algn="l"/>
                <a:tab pos="1276524" algn="l"/>
                <a:tab pos="1434484" algn="l"/>
                <a:tab pos="1592445" algn="l"/>
                <a:tab pos="1750406" algn="l"/>
                <a:tab pos="1908367" algn="l"/>
                <a:tab pos="2066327" algn="l"/>
                <a:tab pos="2224288" algn="l"/>
                <a:tab pos="2382248" algn="l"/>
                <a:tab pos="2540209" algn="l"/>
                <a:tab pos="2698170" algn="l"/>
                <a:tab pos="2856131" algn="l"/>
                <a:tab pos="3014091" algn="l"/>
                <a:tab pos="3172052" algn="l"/>
                <a:tab pos="3308802" algn="l"/>
                <a:tab pos="3563326" algn="l"/>
                <a:tab pos="3817849" algn="l"/>
                <a:tab pos="4072372" algn="l"/>
              </a:tabLst>
            </a:pPr>
            <a:endParaRPr lang="it-IT" dirty="0">
              <a:latin typeface="Garamond" charset="0"/>
              <a:ea typeface="ヒラギノ角ゴ ProN W3" charset="0"/>
              <a:cs typeface="Garamond" charset="0"/>
            </a:endParaRPr>
          </a:p>
          <a:p>
            <a:pPr marL="0" indent="0" algn="just">
              <a:spcBef>
                <a:spcPct val="0"/>
              </a:spcBef>
              <a:buNone/>
              <a:tabLst>
                <a:tab pos="0" algn="l"/>
                <a:tab pos="328760" algn="l"/>
                <a:tab pos="486720" algn="l"/>
                <a:tab pos="644681" algn="l"/>
                <a:tab pos="802642" algn="l"/>
                <a:tab pos="960602" algn="l"/>
                <a:tab pos="1118563" algn="l"/>
                <a:tab pos="1276524" algn="l"/>
                <a:tab pos="1434484" algn="l"/>
                <a:tab pos="1592445" algn="l"/>
                <a:tab pos="1750406" algn="l"/>
                <a:tab pos="1908367" algn="l"/>
                <a:tab pos="2066327" algn="l"/>
                <a:tab pos="2224288" algn="l"/>
                <a:tab pos="2382248" algn="l"/>
                <a:tab pos="2540209" algn="l"/>
                <a:tab pos="2698170" algn="l"/>
                <a:tab pos="2856131" algn="l"/>
                <a:tab pos="3014091" algn="l"/>
                <a:tab pos="3172052" algn="l"/>
                <a:tab pos="3308802" algn="l"/>
                <a:tab pos="3563326" algn="l"/>
                <a:tab pos="3817849" algn="l"/>
                <a:tab pos="4072372" algn="l"/>
              </a:tabLst>
            </a:pPr>
            <a:r>
              <a:rPr lang="it-IT" dirty="0">
                <a:latin typeface="Book Antiqua" panose="02040602050305030304" pitchFamily="18" charset="0"/>
                <a:ea typeface="ヒラギノ角ゴ ProN W3" charset="0"/>
                <a:cs typeface="Garamond" charset="0"/>
              </a:rPr>
              <a:t>Residenza fiscale dei trust</a:t>
            </a:r>
          </a:p>
          <a:p>
            <a:pPr marL="0" indent="0">
              <a:lnSpc>
                <a:spcPct val="120000"/>
              </a:lnSpc>
              <a:spcAft>
                <a:spcPts val="400"/>
              </a:spcAft>
              <a:buClr>
                <a:schemeClr val="accent6"/>
              </a:buClr>
              <a:buNone/>
            </a:pPr>
            <a:r>
              <a:rPr lang="it-IT" sz="1800" dirty="0">
                <a:latin typeface="Book Antiqua" panose="02040602050305030304" pitchFamily="18" charset="0"/>
              </a:rPr>
              <a:t>Inoltre, che ai sensi dell’articolo 73 Tuir:</a:t>
            </a:r>
          </a:p>
          <a:p>
            <a:pPr marL="457200" lvl="1" indent="0" algn="just">
              <a:buClr>
                <a:schemeClr val="accent6"/>
              </a:buClr>
              <a:buNone/>
            </a:pPr>
            <a:r>
              <a:rPr lang="it-IT" sz="1800" dirty="0">
                <a:latin typeface="Book Antiqua" panose="02040602050305030304" pitchFamily="18" charset="0"/>
              </a:rPr>
              <a:t>- «</a:t>
            </a:r>
            <a:r>
              <a:rPr lang="it-IT" sz="1800" i="1" dirty="0">
                <a:latin typeface="Book Antiqua" panose="02040602050305030304" pitchFamily="18" charset="0"/>
              </a:rPr>
              <a:t>l</a:t>
            </a:r>
            <a:r>
              <a:rPr lang="it-IT" sz="1800" b="0" i="1" dirty="0">
                <a:effectLst/>
                <a:latin typeface="Book Antiqua" panose="02040602050305030304" pitchFamily="18" charset="0"/>
              </a:rPr>
              <a:t>’oggetto esclusivo o  principale è determinato in base alla legge, all’atto costitutivo o allo statuto, se esistenti in forma di atto pubblico o di scrittura privata autenticata o registrata. Per oggetto principale si intende l’attività essenziale per realizzare direttamente gli scopi primari indicati dalla legge, dall’atto costitutivo o dallo statuto</a:t>
            </a:r>
            <a:r>
              <a:rPr lang="it-IT" sz="1800" b="0" i="0" dirty="0">
                <a:effectLst/>
                <a:latin typeface="Book Antiqua" panose="02040602050305030304" pitchFamily="18" charset="0"/>
              </a:rPr>
              <a:t>» (comma 4);</a:t>
            </a:r>
          </a:p>
          <a:p>
            <a:pPr lvl="1" algn="just">
              <a:spcAft>
                <a:spcPts val="1200"/>
              </a:spcAft>
              <a:buClr>
                <a:schemeClr val="accent6"/>
              </a:buClr>
              <a:buFontTx/>
              <a:buChar char="-"/>
            </a:pPr>
            <a:r>
              <a:rPr lang="it-IT" sz="1800" dirty="0">
                <a:latin typeface="Book Antiqua" panose="02040602050305030304" pitchFamily="18" charset="0"/>
              </a:rPr>
              <a:t>«</a:t>
            </a:r>
            <a:r>
              <a:rPr lang="it-IT" sz="1800" i="1" dirty="0">
                <a:latin typeface="Book Antiqua" panose="02040602050305030304" pitchFamily="18" charset="0"/>
              </a:rPr>
              <a:t>in mancanza dell’atto costitutivo o dello statuto nelle predette forme, l’oggetto principale […] è determinato in base all’attività effettivamente esercitata nel territorio dello Stato</a:t>
            </a:r>
            <a:r>
              <a:rPr lang="it-IT" sz="1800" dirty="0">
                <a:latin typeface="Book Antiqua" panose="02040602050305030304" pitchFamily="18" charset="0"/>
              </a:rPr>
              <a:t>» (comma 5, la disposizione vale anche per i soggetti non residenti).</a:t>
            </a:r>
          </a:p>
          <a:p>
            <a:pPr marL="457200" lvl="1" indent="0" algn="just">
              <a:spcAft>
                <a:spcPts val="1200"/>
              </a:spcAft>
              <a:buClr>
                <a:schemeClr val="accent6"/>
              </a:buClr>
              <a:buNone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 panose="02040602050305030304" pitchFamily="18" charset="0"/>
                <a:ea typeface="ＭＳ Ｐゴシック" panose="020B0600070205080204" pitchFamily="34" charset="-128"/>
                <a:cs typeface="+mn-cs"/>
              </a:rPr>
              <a:t>Sempre la Circolare n. 48/E del 2007 afferma che «di norma» la </a:t>
            </a:r>
            <a:r>
              <a:rPr kumimoji="0" lang="it-IT" sz="1800" b="1" i="0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Book Antiqua" panose="02040602050305030304" pitchFamily="18" charset="0"/>
                <a:ea typeface="ＭＳ Ｐゴシック" panose="020B0600070205080204" pitchFamily="34" charset="-128"/>
                <a:cs typeface="+mn-cs"/>
              </a:rPr>
              <a:t>sede legale</a:t>
            </a: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srgbClr val="F79646"/>
                </a:solidFill>
                <a:effectLst/>
                <a:uLnTx/>
                <a:uFillTx/>
                <a:latin typeface="Book Antiqua" panose="02040602050305030304" pitchFamily="18" charset="0"/>
                <a:ea typeface="ＭＳ Ｐゴシック" panose="020B0600070205080204" pitchFamily="34" charset="-128"/>
                <a:cs typeface="+mn-cs"/>
              </a:rPr>
              <a:t> 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 panose="02040602050305030304" pitchFamily="18" charset="0"/>
                <a:ea typeface="ＭＳ Ｐゴシック" panose="020B0600070205080204" pitchFamily="34" charset="-128"/>
                <a:cs typeface="+mn-cs"/>
              </a:rPr>
              <a:t>non è tra i criteri rilevanti. </a:t>
            </a:r>
          </a:p>
          <a:p>
            <a:pPr marL="0" indent="0" algn="just">
              <a:spcBef>
                <a:spcPct val="0"/>
              </a:spcBef>
              <a:buNone/>
              <a:tabLst>
                <a:tab pos="0" algn="l"/>
                <a:tab pos="328760" algn="l"/>
                <a:tab pos="486720" algn="l"/>
                <a:tab pos="644681" algn="l"/>
                <a:tab pos="802642" algn="l"/>
                <a:tab pos="960602" algn="l"/>
                <a:tab pos="1118563" algn="l"/>
                <a:tab pos="1276524" algn="l"/>
                <a:tab pos="1434484" algn="l"/>
                <a:tab pos="1592445" algn="l"/>
                <a:tab pos="1750406" algn="l"/>
                <a:tab pos="1908367" algn="l"/>
                <a:tab pos="2066327" algn="l"/>
                <a:tab pos="2224288" algn="l"/>
                <a:tab pos="2382248" algn="l"/>
                <a:tab pos="2540209" algn="l"/>
                <a:tab pos="2698170" algn="l"/>
                <a:tab pos="2856131" algn="l"/>
                <a:tab pos="3014091" algn="l"/>
                <a:tab pos="3172052" algn="l"/>
                <a:tab pos="3308802" algn="l"/>
                <a:tab pos="3563326" algn="l"/>
                <a:tab pos="3817849" algn="l"/>
                <a:tab pos="4072372" algn="l"/>
              </a:tabLst>
            </a:pPr>
            <a:endParaRPr lang="it-IT" dirty="0">
              <a:latin typeface="Garamond" charset="0"/>
              <a:ea typeface="ヒラギノ角ゴ ProN W3" charset="0"/>
              <a:cs typeface="Garamond" charset="0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9B3BC9FB-837A-4788-0513-ADD3146FFCB5}"/>
              </a:ext>
            </a:extLst>
          </p:cNvPr>
          <p:cNvSpPr txBox="1"/>
          <p:nvPr/>
        </p:nvSpPr>
        <p:spPr>
          <a:xfrm>
            <a:off x="3599727" y="428263"/>
            <a:ext cx="45696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Studio Tramontano</a:t>
            </a:r>
          </a:p>
        </p:txBody>
      </p:sp>
    </p:spTree>
    <p:extLst>
      <p:ext uri="{BB962C8B-B14F-4D97-AF65-F5344CB8AC3E}">
        <p14:creationId xmlns:p14="http://schemas.microsoft.com/office/powerpoint/2010/main" val="3192027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>
            <a:extLst>
              <a:ext uri="{FF2B5EF4-FFF2-40B4-BE49-F238E27FC236}">
                <a16:creationId xmlns:a16="http://schemas.microsoft.com/office/drawing/2014/main" id="{B70AA90E-2EF2-47DC-96D6-E198C5859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569" y="867904"/>
            <a:ext cx="10515600" cy="818955"/>
          </a:xfrm>
        </p:spPr>
        <p:txBody>
          <a:bodyPr>
            <a:normAutofit/>
          </a:bodyPr>
          <a:lstStyle/>
          <a:p>
            <a:pPr algn="ctr"/>
            <a:r>
              <a:rPr lang="it-IT" dirty="0"/>
              <a:t>Imposte dirette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C5DB217-1A00-445C-896F-DBFC53C11E0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9569" y="1239044"/>
            <a:ext cx="10512862" cy="4635663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300"/>
              </a:spcAft>
              <a:buNone/>
              <a:tabLst>
                <a:tab pos="177007" algn="l"/>
                <a:tab pos="354807" algn="l"/>
                <a:tab pos="532607" algn="l"/>
                <a:tab pos="710407" algn="l"/>
                <a:tab pos="888207" algn="l"/>
                <a:tab pos="1066007" algn="l"/>
                <a:tab pos="1243807" algn="l"/>
                <a:tab pos="1421607" algn="l"/>
                <a:tab pos="1599407" algn="l"/>
                <a:tab pos="1777207" algn="l"/>
                <a:tab pos="1955007" algn="l"/>
                <a:tab pos="2132807" algn="l"/>
              </a:tabLst>
            </a:pPr>
            <a:endParaRPr lang="it-IT" dirty="0">
              <a:latin typeface="Garamond" panose="02020404030301010803" pitchFamily="18" charset="0"/>
              <a:ea typeface="HGP明朝E" panose="02020900000000000000" pitchFamily="18" charset="-128"/>
            </a:endParaRPr>
          </a:p>
          <a:p>
            <a:pPr marL="0" indent="0" algn="just">
              <a:spcBef>
                <a:spcPct val="0"/>
              </a:spcBef>
              <a:buNone/>
              <a:tabLst>
                <a:tab pos="0" algn="l"/>
                <a:tab pos="328760" algn="l"/>
                <a:tab pos="486720" algn="l"/>
                <a:tab pos="644681" algn="l"/>
                <a:tab pos="802642" algn="l"/>
                <a:tab pos="960602" algn="l"/>
                <a:tab pos="1118563" algn="l"/>
                <a:tab pos="1276524" algn="l"/>
                <a:tab pos="1434484" algn="l"/>
                <a:tab pos="1592445" algn="l"/>
                <a:tab pos="1750406" algn="l"/>
                <a:tab pos="1908367" algn="l"/>
                <a:tab pos="2066327" algn="l"/>
                <a:tab pos="2224288" algn="l"/>
                <a:tab pos="2382248" algn="l"/>
                <a:tab pos="2540209" algn="l"/>
                <a:tab pos="2698170" algn="l"/>
                <a:tab pos="2856131" algn="l"/>
                <a:tab pos="3014091" algn="l"/>
                <a:tab pos="3172052" algn="l"/>
                <a:tab pos="3308802" algn="l"/>
                <a:tab pos="3563326" algn="l"/>
                <a:tab pos="3817849" algn="l"/>
                <a:tab pos="4072372" algn="l"/>
              </a:tabLst>
            </a:pPr>
            <a:r>
              <a:rPr lang="it-IT" dirty="0">
                <a:latin typeface="Book Antiqua" panose="02040602050305030304" pitchFamily="18" charset="0"/>
                <a:ea typeface="ヒラギノ角ゴ ProN W3" charset="0"/>
                <a:cs typeface="Garamond" charset="0"/>
              </a:rPr>
              <a:t>Residenza fiscale dei trust</a:t>
            </a:r>
          </a:p>
          <a:p>
            <a:pPr marL="0" indent="0" algn="just">
              <a:spcBef>
                <a:spcPct val="0"/>
              </a:spcBef>
              <a:buNone/>
              <a:tabLst>
                <a:tab pos="0" algn="l"/>
                <a:tab pos="328760" algn="l"/>
                <a:tab pos="486720" algn="l"/>
                <a:tab pos="644681" algn="l"/>
                <a:tab pos="802642" algn="l"/>
                <a:tab pos="960602" algn="l"/>
                <a:tab pos="1118563" algn="l"/>
                <a:tab pos="1276524" algn="l"/>
                <a:tab pos="1434484" algn="l"/>
                <a:tab pos="1592445" algn="l"/>
                <a:tab pos="1750406" algn="l"/>
                <a:tab pos="1908367" algn="l"/>
                <a:tab pos="2066327" algn="l"/>
                <a:tab pos="2224288" algn="l"/>
                <a:tab pos="2382248" algn="l"/>
                <a:tab pos="2540209" algn="l"/>
                <a:tab pos="2698170" algn="l"/>
                <a:tab pos="2856131" algn="l"/>
                <a:tab pos="3014091" algn="l"/>
                <a:tab pos="3172052" algn="l"/>
                <a:tab pos="3308802" algn="l"/>
                <a:tab pos="3563326" algn="l"/>
                <a:tab pos="3817849" algn="l"/>
                <a:tab pos="4072372" algn="l"/>
              </a:tabLst>
            </a:pPr>
            <a:endParaRPr lang="it-IT" dirty="0">
              <a:latin typeface="Garamond" charset="0"/>
              <a:ea typeface="ヒラギノ角ゴ ProN W3" charset="0"/>
              <a:cs typeface="Garamond" charset="0"/>
            </a:endParaRPr>
          </a:p>
          <a:p>
            <a:pPr marL="0" marR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chemeClr val="accent6"/>
              </a:buClr>
              <a:buNone/>
            </a:pPr>
            <a:r>
              <a:rPr lang="it-IT" sz="1800" kern="1800" dirty="0">
                <a:solidFill>
                  <a:srgbClr val="000000"/>
                </a:solidFill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L’articolo 73, comma 3, Tuir prevede, poi, due </a:t>
            </a:r>
            <a:r>
              <a:rPr lang="it-IT" sz="1800" b="1" u="sng" kern="18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presunzioni relative</a:t>
            </a:r>
            <a:r>
              <a:rPr lang="it-IT" sz="1800" b="1" kern="1800" dirty="0">
                <a:solidFill>
                  <a:schemeClr val="accent6"/>
                </a:solidFill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800" dirty="0">
                <a:solidFill>
                  <a:srgbClr val="000000"/>
                </a:solidFill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 residenza in Italia </a:t>
            </a:r>
            <a:r>
              <a:rPr lang="it-IT" sz="1800" b="1" u="sng" kern="18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 i </a:t>
            </a:r>
            <a:r>
              <a:rPr lang="it-IT" sz="1800" b="1" i="1" u="sng" kern="18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trust</a:t>
            </a:r>
            <a:r>
              <a:rPr lang="it-IT" sz="1800" b="1" u="sng" kern="18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esteri istituiti in Stati a fiscalità privilegiata.</a:t>
            </a:r>
            <a:r>
              <a:rPr lang="it-IT" sz="1800" kern="1800" dirty="0">
                <a:solidFill>
                  <a:srgbClr val="000000"/>
                </a:solidFill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Tali presunzioni operano se:</a:t>
            </a:r>
          </a:p>
          <a:p>
            <a:pPr marL="800100" lvl="1" indent="-3429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chemeClr val="accent6"/>
              </a:buClr>
              <a:buFont typeface="Wingdings" panose="05000000000000000000" pitchFamily="2" charset="2"/>
              <a:buChar char="Ø"/>
            </a:pPr>
            <a:r>
              <a:rPr lang="it-IT" sz="1800" kern="1800" dirty="0">
                <a:solidFill>
                  <a:srgbClr val="000000"/>
                </a:solidFill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it-IT" sz="1800" kern="1800" dirty="0">
                <a:solidFill>
                  <a:srgbClr val="000000"/>
                </a:solidFill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lmeno uno dei disponenti e almeno uno dei beneficiari sono fiscalmente residenti nel territorio dello Stato;</a:t>
            </a:r>
          </a:p>
          <a:p>
            <a:pPr marL="800100" lvl="1" indent="-3429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chemeClr val="accent6"/>
              </a:buClr>
              <a:buFont typeface="Wingdings" panose="05000000000000000000" pitchFamily="2" charset="2"/>
              <a:buChar char="Ø"/>
            </a:pPr>
            <a:r>
              <a:rPr lang="it-IT" sz="1800" kern="1800" dirty="0">
                <a:solidFill>
                  <a:srgbClr val="000000"/>
                </a:solidFill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it-IT" sz="1800" kern="1800" dirty="0">
                <a:solidFill>
                  <a:srgbClr val="000000"/>
                </a:solidFill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ppure se, in seguito alla loro istituzione, un soggetto residente in Italia effettua in favore del </a:t>
            </a:r>
            <a:r>
              <a:rPr lang="it-IT" sz="1800" i="1" kern="1800" dirty="0">
                <a:solidFill>
                  <a:srgbClr val="000000"/>
                </a:solidFill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trust</a:t>
            </a:r>
            <a:r>
              <a:rPr lang="it-IT" sz="1800" kern="1800" dirty="0">
                <a:solidFill>
                  <a:srgbClr val="000000"/>
                </a:solidFill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un’attribuzione che comporta il trasferimento di proprietà di beni immobili, la costituzione o il trasferimento di diritti reali immobiliari o vincoli di destinazione su tali beni (la Circolare n. 48/E chiarisce che i beni devono essere situati in Italia).</a:t>
            </a:r>
            <a:endParaRPr lang="it-IT" sz="1800" dirty="0">
              <a:effectLst/>
              <a:latin typeface="Book Antiqua" panose="0204060205030503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chemeClr val="accent6"/>
              </a:buClr>
              <a:buNone/>
            </a:pPr>
            <a:r>
              <a:rPr lang="it-IT" sz="1800" kern="1800" dirty="0">
                <a:solidFill>
                  <a:srgbClr val="000000"/>
                </a:solidFill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L’obiettivo delle citate presunzioni consiste nel contrastare i fenomeni di fittizia localizzazione dei </a:t>
            </a:r>
            <a:r>
              <a:rPr lang="it-IT" sz="1800" i="1" kern="1800" dirty="0">
                <a:solidFill>
                  <a:srgbClr val="000000"/>
                </a:solidFill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trust</a:t>
            </a:r>
            <a:r>
              <a:rPr lang="it-IT" sz="1800" kern="1800" dirty="0">
                <a:solidFill>
                  <a:srgbClr val="000000"/>
                </a:solidFill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all’estero.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7E6C2B3A-C5AE-519F-AC98-0B29B8EAB176}"/>
              </a:ext>
            </a:extLst>
          </p:cNvPr>
          <p:cNvSpPr txBox="1"/>
          <p:nvPr/>
        </p:nvSpPr>
        <p:spPr>
          <a:xfrm>
            <a:off x="3599727" y="428263"/>
            <a:ext cx="45696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Studio Tramontano</a:t>
            </a:r>
          </a:p>
        </p:txBody>
      </p:sp>
    </p:spTree>
    <p:extLst>
      <p:ext uri="{BB962C8B-B14F-4D97-AF65-F5344CB8AC3E}">
        <p14:creationId xmlns:p14="http://schemas.microsoft.com/office/powerpoint/2010/main" val="968573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>
            <a:extLst>
              <a:ext uri="{FF2B5EF4-FFF2-40B4-BE49-F238E27FC236}">
                <a16:creationId xmlns:a16="http://schemas.microsoft.com/office/drawing/2014/main" id="{B70AA90E-2EF2-47DC-96D6-E198C5859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569" y="867904"/>
            <a:ext cx="10515600" cy="818955"/>
          </a:xfrm>
        </p:spPr>
        <p:txBody>
          <a:bodyPr/>
          <a:lstStyle/>
          <a:p>
            <a:pPr algn="ctr"/>
            <a:r>
              <a:rPr lang="it-IT" dirty="0"/>
              <a:t>Imposte dirette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C5DB217-1A00-445C-896F-DBFC53C11E0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9569" y="1239044"/>
            <a:ext cx="10512862" cy="4635663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300"/>
              </a:spcAft>
              <a:buNone/>
              <a:tabLst>
                <a:tab pos="177007" algn="l"/>
                <a:tab pos="354807" algn="l"/>
                <a:tab pos="532607" algn="l"/>
                <a:tab pos="710407" algn="l"/>
                <a:tab pos="888207" algn="l"/>
                <a:tab pos="1066007" algn="l"/>
                <a:tab pos="1243807" algn="l"/>
                <a:tab pos="1421607" algn="l"/>
                <a:tab pos="1599407" algn="l"/>
                <a:tab pos="1777207" algn="l"/>
                <a:tab pos="1955007" algn="l"/>
                <a:tab pos="2132807" algn="l"/>
              </a:tabLst>
            </a:pPr>
            <a:endParaRPr lang="it-IT" dirty="0">
              <a:latin typeface="Garamond" panose="02020404030301010803" pitchFamily="18" charset="0"/>
              <a:ea typeface="HGP明朝E" panose="02020900000000000000" pitchFamily="18" charset="-128"/>
            </a:endParaRPr>
          </a:p>
          <a:p>
            <a:pPr marL="0" indent="0" algn="just">
              <a:spcBef>
                <a:spcPct val="0"/>
              </a:spcBef>
              <a:buNone/>
              <a:tabLst>
                <a:tab pos="0" algn="l"/>
                <a:tab pos="328760" algn="l"/>
                <a:tab pos="486720" algn="l"/>
                <a:tab pos="644681" algn="l"/>
                <a:tab pos="802642" algn="l"/>
                <a:tab pos="960602" algn="l"/>
                <a:tab pos="1118563" algn="l"/>
                <a:tab pos="1276524" algn="l"/>
                <a:tab pos="1434484" algn="l"/>
                <a:tab pos="1592445" algn="l"/>
                <a:tab pos="1750406" algn="l"/>
                <a:tab pos="1908367" algn="l"/>
                <a:tab pos="2066327" algn="l"/>
                <a:tab pos="2224288" algn="l"/>
                <a:tab pos="2382248" algn="l"/>
                <a:tab pos="2540209" algn="l"/>
                <a:tab pos="2698170" algn="l"/>
                <a:tab pos="2856131" algn="l"/>
                <a:tab pos="3014091" algn="l"/>
                <a:tab pos="3172052" algn="l"/>
                <a:tab pos="3308802" algn="l"/>
                <a:tab pos="3563326" algn="l"/>
                <a:tab pos="3817849" algn="l"/>
                <a:tab pos="4072372" algn="l"/>
              </a:tabLst>
            </a:pPr>
            <a:r>
              <a:rPr lang="it-IT" dirty="0">
                <a:latin typeface="Book Antiqua" panose="02040602050305030304" pitchFamily="18" charset="0"/>
                <a:ea typeface="ヒラギノ角ゴ ProN W3" charset="0"/>
                <a:cs typeface="Garamond" charset="0"/>
              </a:rPr>
              <a:t>Residenza fiscale dei trust</a:t>
            </a:r>
          </a:p>
          <a:p>
            <a:pPr marL="0" indent="0" algn="just">
              <a:spcBef>
                <a:spcPct val="0"/>
              </a:spcBef>
              <a:buNone/>
              <a:tabLst>
                <a:tab pos="0" algn="l"/>
                <a:tab pos="328760" algn="l"/>
                <a:tab pos="486720" algn="l"/>
                <a:tab pos="644681" algn="l"/>
                <a:tab pos="802642" algn="l"/>
                <a:tab pos="960602" algn="l"/>
                <a:tab pos="1118563" algn="l"/>
                <a:tab pos="1276524" algn="l"/>
                <a:tab pos="1434484" algn="l"/>
                <a:tab pos="1592445" algn="l"/>
                <a:tab pos="1750406" algn="l"/>
                <a:tab pos="1908367" algn="l"/>
                <a:tab pos="2066327" algn="l"/>
                <a:tab pos="2224288" algn="l"/>
                <a:tab pos="2382248" algn="l"/>
                <a:tab pos="2540209" algn="l"/>
                <a:tab pos="2698170" algn="l"/>
                <a:tab pos="2856131" algn="l"/>
                <a:tab pos="3014091" algn="l"/>
                <a:tab pos="3172052" algn="l"/>
                <a:tab pos="3308802" algn="l"/>
                <a:tab pos="3563326" algn="l"/>
                <a:tab pos="3817849" algn="l"/>
                <a:tab pos="4072372" algn="l"/>
              </a:tabLst>
            </a:pPr>
            <a:endParaRPr lang="it-IT" dirty="0">
              <a:latin typeface="Book Antiqua" panose="02040602050305030304" pitchFamily="18" charset="0"/>
              <a:ea typeface="ヒラギノ角ゴ ProN W3" charset="0"/>
              <a:cs typeface="Garamond" charset="0"/>
            </a:endParaRP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chemeClr val="accent6"/>
              </a:buClr>
              <a:buNone/>
            </a:pPr>
            <a:r>
              <a:rPr lang="it-IT" sz="1800" kern="1800" dirty="0">
                <a:solidFill>
                  <a:srgbClr val="000000"/>
                </a:solidFill>
                <a:latin typeface="Book Antiqua" panose="02040602050305030304" pitchFamily="18" charset="0"/>
                <a:ea typeface="Times New Roman" panose="02020603050405020304" pitchFamily="18" charset="0"/>
              </a:rPr>
              <a:t>Sempre in tema di presunzioni, la Circolare n. 48/E chiarisce quanto segue:</a:t>
            </a:r>
          </a:p>
          <a:p>
            <a:pPr marL="800100" lvl="1" indent="-3429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chemeClr val="accent6"/>
              </a:buClr>
              <a:buFont typeface="Wingdings" panose="05000000000000000000" pitchFamily="2" charset="2"/>
              <a:buChar char="Ø"/>
            </a:pPr>
            <a:r>
              <a:rPr lang="it-IT" sz="1800" kern="18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it-IT" sz="1800" kern="18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 comma 3 dell’articolo 73 Tuir menziona, oltre ai </a:t>
            </a:r>
            <a:r>
              <a:rPr lang="it-IT" sz="1800" i="1" kern="18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trust</a:t>
            </a:r>
            <a:r>
              <a:rPr lang="it-IT" sz="1800" kern="18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b="0" i="0" dirty="0">
                <a:effectLst/>
                <a:latin typeface="Book Antiqua" panose="02040602050305030304" pitchFamily="18" charset="0"/>
              </a:rPr>
              <a:t>«</a:t>
            </a:r>
            <a:r>
              <a:rPr lang="it-IT" sz="1800" i="1" kern="18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gli istituti aventi analogo contenuto</a:t>
            </a:r>
            <a:r>
              <a:rPr lang="it-IT" sz="1800" b="0" i="0" dirty="0">
                <a:effectLst/>
                <a:latin typeface="Book Antiqua" panose="02040602050305030304" pitchFamily="18" charset="0"/>
              </a:rPr>
              <a:t>», tenendo conto in tal modo della possibilità che ordinamenti stranieri disciplinino istituti analoghi al </a:t>
            </a:r>
            <a:r>
              <a:rPr lang="it-IT" sz="1800" b="0" i="1" dirty="0">
                <a:effectLst/>
                <a:latin typeface="Book Antiqua" panose="02040602050305030304" pitchFamily="18" charset="0"/>
              </a:rPr>
              <a:t>trust</a:t>
            </a:r>
            <a:r>
              <a:rPr lang="it-IT" sz="1800" b="0" i="0" dirty="0">
                <a:effectLst/>
                <a:latin typeface="Book Antiqua" panose="02040602050305030304" pitchFamily="18" charset="0"/>
              </a:rPr>
              <a:t> attribuendogli, però, un </a:t>
            </a:r>
            <a:r>
              <a:rPr lang="it-IT" sz="1800" b="0" i="1" dirty="0" err="1">
                <a:effectLst/>
                <a:latin typeface="Book Antiqua" panose="02040602050305030304" pitchFamily="18" charset="0"/>
              </a:rPr>
              <a:t>nomen</a:t>
            </a:r>
            <a:r>
              <a:rPr lang="it-IT" sz="1800" b="0" i="1" dirty="0">
                <a:effectLst/>
                <a:latin typeface="Book Antiqua" panose="02040602050305030304" pitchFamily="18" charset="0"/>
              </a:rPr>
              <a:t> iuris </a:t>
            </a:r>
            <a:r>
              <a:rPr lang="it-IT" sz="1800" b="0" i="0" dirty="0">
                <a:effectLst/>
                <a:latin typeface="Book Antiqua" panose="02040602050305030304" pitchFamily="18" charset="0"/>
              </a:rPr>
              <a:t>diverso;</a:t>
            </a:r>
          </a:p>
          <a:p>
            <a:pPr marL="800100" lvl="1" indent="-3429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chemeClr val="accent6"/>
              </a:buClr>
              <a:buFont typeface="Wingdings" panose="05000000000000000000" pitchFamily="2" charset="2"/>
              <a:buChar char="Ø"/>
            </a:pPr>
            <a:r>
              <a:rPr lang="it-IT" sz="18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 residenza del disponente e del beneficiario non devono necessariamente essere verificate nello stesso periodo di imposta; infatti, la prima, in considerazione della natura </a:t>
            </a:r>
            <a:r>
              <a:rPr lang="it-IT" sz="18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istantanea dell’atto dispositivo, rileva al momento della dotazione del </a:t>
            </a:r>
            <a:r>
              <a:rPr lang="it-IT" sz="1800" i="1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trust</a:t>
            </a:r>
            <a:r>
              <a:rPr lang="it-IT" sz="18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mentre la seconda va verificata anno per anno e assume rilevanza solo nel caso di «beneficiari individuati»;</a:t>
            </a:r>
          </a:p>
          <a:p>
            <a:pPr marL="800100" lvl="1" indent="-3429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chemeClr val="accent6"/>
              </a:buClr>
              <a:buFont typeface="Wingdings" panose="05000000000000000000" pitchFamily="2" charset="2"/>
              <a:buChar char="Ø"/>
            </a:pPr>
            <a:r>
              <a:rPr lang="it-IT" sz="18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it-IT" sz="18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er «</a:t>
            </a:r>
            <a:r>
              <a:rPr lang="it-IT" sz="1800" i="1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istituiti</a:t>
            </a:r>
            <a:r>
              <a:rPr lang="it-IT" sz="18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 si devono intendere i </a:t>
            </a:r>
            <a:r>
              <a:rPr lang="it-IT" sz="1800" i="1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trust</a:t>
            </a:r>
            <a:r>
              <a:rPr lang="it-IT" sz="18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che hanno «</a:t>
            </a:r>
            <a:r>
              <a:rPr lang="it-IT" sz="1800" i="1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formalmente fissato la propria residenza</a:t>
            </a:r>
            <a:r>
              <a:rPr lang="it-IT" sz="18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 in uno Stato </a:t>
            </a:r>
            <a:r>
              <a:rPr lang="it-IT" sz="1800" i="1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fiscalità privilegiata</a:t>
            </a:r>
            <a:r>
              <a:rPr lang="it-IT" sz="18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FEF3F781-F06D-0A20-63AA-81A4335B4D3C}"/>
              </a:ext>
            </a:extLst>
          </p:cNvPr>
          <p:cNvSpPr txBox="1"/>
          <p:nvPr/>
        </p:nvSpPr>
        <p:spPr>
          <a:xfrm>
            <a:off x="3599727" y="428263"/>
            <a:ext cx="45696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Studio Tramontano</a:t>
            </a:r>
          </a:p>
        </p:txBody>
      </p:sp>
    </p:spTree>
    <p:extLst>
      <p:ext uri="{BB962C8B-B14F-4D97-AF65-F5344CB8AC3E}">
        <p14:creationId xmlns:p14="http://schemas.microsoft.com/office/powerpoint/2010/main" val="1476955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2823</TotalTime>
  <Words>3317</Words>
  <Application>Microsoft Office PowerPoint</Application>
  <PresentationFormat>Widescreen</PresentationFormat>
  <Paragraphs>277</Paragraphs>
  <Slides>27</Slides>
  <Notes>26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8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27</vt:i4>
      </vt:variant>
    </vt:vector>
  </HeadingPairs>
  <TitlesOfParts>
    <vt:vector size="36" baseType="lpstr">
      <vt:lpstr>Arial</vt:lpstr>
      <vt:lpstr>Book Antiqua</vt:lpstr>
      <vt:lpstr>Calibri</vt:lpstr>
      <vt:lpstr>Calibri Light</vt:lpstr>
      <vt:lpstr>Garamond</vt:lpstr>
      <vt:lpstr>RotisSemiSerif</vt:lpstr>
      <vt:lpstr>Times New Roman</vt:lpstr>
      <vt:lpstr>Wingdings</vt:lpstr>
      <vt:lpstr>Tema di Office</vt:lpstr>
      <vt:lpstr>Across Group  ANCP – Associazione Nazionale Consulenti Patrimoniali  «Trust. Cosa cambia con la circolare n. 34 del 20.10.22»   «Disciplina ai fini delle imposte sui redditi»   dott. Salvatore Tramontano    1° dicembre 2022</vt:lpstr>
      <vt:lpstr>Residenza fiscale dei trust</vt:lpstr>
      <vt:lpstr>Residenza fiscale dei trust</vt:lpstr>
      <vt:lpstr>Imposte dirette</vt:lpstr>
      <vt:lpstr>Imposte dirette</vt:lpstr>
      <vt:lpstr>Imposte dirette</vt:lpstr>
      <vt:lpstr>Imposte dirette</vt:lpstr>
      <vt:lpstr>Imposte dirette</vt:lpstr>
      <vt:lpstr>Imposte dirette</vt:lpstr>
      <vt:lpstr>Imposte dirette</vt:lpstr>
      <vt:lpstr>Imposte dirette</vt:lpstr>
      <vt:lpstr>Imposte dirette</vt:lpstr>
      <vt:lpstr>Imposte dirette</vt:lpstr>
      <vt:lpstr>Imposte dirette</vt:lpstr>
      <vt:lpstr>Imposte dirette</vt:lpstr>
      <vt:lpstr>Imposte dirette</vt:lpstr>
      <vt:lpstr>Imposte dirette</vt:lpstr>
      <vt:lpstr>Imposte dirette</vt:lpstr>
      <vt:lpstr>Imposte dirette</vt:lpstr>
      <vt:lpstr>Imposte dirette</vt:lpstr>
      <vt:lpstr>Imposte dirette</vt:lpstr>
      <vt:lpstr>Imposte dirette</vt:lpstr>
      <vt:lpstr>Imposte dirette</vt:lpstr>
      <vt:lpstr>Imposte dirette</vt:lpstr>
      <vt:lpstr>Imposte dirette</vt:lpstr>
      <vt:lpstr>Imposte dirette</vt:lpstr>
      <vt:lpstr>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salvatore tramontano</dc:creator>
  <cp:lastModifiedBy>Fabrizio Vedana</cp:lastModifiedBy>
  <cp:revision>7</cp:revision>
  <dcterms:created xsi:type="dcterms:W3CDTF">2022-10-04T07:21:00Z</dcterms:created>
  <dcterms:modified xsi:type="dcterms:W3CDTF">2022-12-01T11:10:28Z</dcterms:modified>
</cp:coreProperties>
</file>