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20"/>
  </p:notesMasterIdLst>
  <p:handoutMasterIdLst>
    <p:handoutMasterId r:id="rId21"/>
  </p:handoutMasterIdLst>
  <p:sldIdLst>
    <p:sldId id="1401" r:id="rId6"/>
    <p:sldId id="1402" r:id="rId7"/>
    <p:sldId id="1403" r:id="rId8"/>
    <p:sldId id="1404" r:id="rId9"/>
    <p:sldId id="1405" r:id="rId10"/>
    <p:sldId id="1406" r:id="rId11"/>
    <p:sldId id="1407" r:id="rId12"/>
    <p:sldId id="1408" r:id="rId13"/>
    <p:sldId id="1409" r:id="rId14"/>
    <p:sldId id="1415" r:id="rId15"/>
    <p:sldId id="1410" r:id="rId16"/>
    <p:sldId id="1411" r:id="rId17"/>
    <p:sldId id="1412" r:id="rId18"/>
    <p:sldId id="1414" r:id="rId19"/>
  </p:sldIdLst>
  <p:sldSz cx="9144000" cy="6858000" type="screen4x3"/>
  <p:notesSz cx="6792913" cy="9925050"/>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ster e4300" initials="me" lastIdx="2" clrIdx="0"/>
  <p:cmAuthor id="1" name="Zondini Francesco" initials="ZF" lastIdx="0" clrIdx="1">
    <p:extLst>
      <p:ext uri="{19B8F6BF-5375-455C-9EA6-DF929625EA0E}">
        <p15:presenceInfo xmlns:p15="http://schemas.microsoft.com/office/powerpoint/2012/main" userId="S-1-5-21-1460357435-4271815583-1382124060-1169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A2A7"/>
    <a:srgbClr val="080808"/>
    <a:srgbClr val="8CC5E8"/>
    <a:srgbClr val="FFBC01"/>
    <a:srgbClr val="F6A70A"/>
    <a:srgbClr val="69B3E1"/>
    <a:srgbClr val="C9C4C3"/>
    <a:srgbClr val="CBC1C0"/>
    <a:srgbClr val="4C4B53"/>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F78501-69AE-4716-970C-AC33CB7ACF9A}" v="1" dt="2023-05-11T10:00:37.512"/>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ile medio 2 - Color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Stile medio 2 - Color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Stile medio 2 - Color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344D84-9AFB-497E-A393-DC336BA19D2E}" styleName="Stile medio 3 - Colore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Stile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505E3EF-67EA-436B-97B2-0124C06EBD24}" styleName="Stile medio 4 - Colore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838" autoAdjust="0"/>
    <p:restoredTop sz="94900" autoAdjust="0"/>
  </p:normalViewPr>
  <p:slideViewPr>
    <p:cSldViewPr>
      <p:cViewPr varScale="1">
        <p:scale>
          <a:sx n="56" d="100"/>
          <a:sy n="56" d="100"/>
        </p:scale>
        <p:origin x="167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6540"/>
    </p:cViewPr>
  </p:sorterViewPr>
  <p:notesViewPr>
    <p:cSldViewPr>
      <p:cViewPr varScale="1">
        <p:scale>
          <a:sx n="70" d="100"/>
          <a:sy n="70" d="100"/>
        </p:scale>
        <p:origin x="-3019" y="-86"/>
      </p:cViewPr>
      <p:guideLst>
        <p:guide orient="horz" pos="3126"/>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brizio Vedana" userId="8d479dc1-87b7-4bd8-aba3-4c7cb01bdab7" providerId="ADAL" clId="{14F78501-69AE-4716-970C-AC33CB7ACF9A}"/>
    <pc:docChg chg="modNotesMaster modHandout">
      <pc:chgData name="Fabrizio Vedana" userId="8d479dc1-87b7-4bd8-aba3-4c7cb01bdab7" providerId="ADAL" clId="{14F78501-69AE-4716-970C-AC33CB7ACF9A}" dt="2023-05-11T10:00:37.512" v="0"/>
      <pc:docMkLst>
        <pc:docMk/>
      </pc:docMkLst>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4" y="2"/>
            <a:ext cx="2943595" cy="496253"/>
          </a:xfrm>
          <a:prstGeom prst="rect">
            <a:avLst/>
          </a:prstGeom>
        </p:spPr>
        <p:txBody>
          <a:bodyPr vert="horz" lIns="91415" tIns="45707" rIns="91415" bIns="45707" rtlCol="0"/>
          <a:lstStyle>
            <a:lvl1pPr algn="l">
              <a:defRPr sz="1200"/>
            </a:lvl1pPr>
          </a:lstStyle>
          <a:p>
            <a:pPr>
              <a:defRPr/>
            </a:pPr>
            <a:endParaRPr lang="it-IT"/>
          </a:p>
        </p:txBody>
      </p:sp>
      <p:sp>
        <p:nvSpPr>
          <p:cNvPr id="3" name="Segnaposto data 2"/>
          <p:cNvSpPr>
            <a:spLocks noGrp="1"/>
          </p:cNvSpPr>
          <p:nvPr>
            <p:ph type="dt" sz="quarter" idx="1"/>
          </p:nvPr>
        </p:nvSpPr>
        <p:spPr>
          <a:xfrm>
            <a:off x="3847749" y="2"/>
            <a:ext cx="2943595" cy="496253"/>
          </a:xfrm>
          <a:prstGeom prst="rect">
            <a:avLst/>
          </a:prstGeom>
        </p:spPr>
        <p:txBody>
          <a:bodyPr vert="horz" lIns="91415" tIns="45707" rIns="91415" bIns="45707" rtlCol="0"/>
          <a:lstStyle>
            <a:lvl1pPr algn="r">
              <a:defRPr sz="1200"/>
            </a:lvl1pPr>
          </a:lstStyle>
          <a:p>
            <a:pPr>
              <a:defRPr/>
            </a:pPr>
            <a:fld id="{7DAA2F2D-7FBD-4C76-99D3-147FD9450EB1}" type="datetimeFigureOut">
              <a:rPr lang="it-IT"/>
              <a:pPr>
                <a:defRPr/>
              </a:pPr>
              <a:t>11/05/2023</a:t>
            </a:fld>
            <a:endParaRPr lang="it-IT"/>
          </a:p>
        </p:txBody>
      </p:sp>
      <p:sp>
        <p:nvSpPr>
          <p:cNvPr id="4" name="Segnaposto piè di pagina 3"/>
          <p:cNvSpPr>
            <a:spLocks noGrp="1"/>
          </p:cNvSpPr>
          <p:nvPr>
            <p:ph type="ftr" sz="quarter" idx="2"/>
          </p:nvPr>
        </p:nvSpPr>
        <p:spPr>
          <a:xfrm>
            <a:off x="4" y="9427077"/>
            <a:ext cx="2943595" cy="496253"/>
          </a:xfrm>
          <a:prstGeom prst="rect">
            <a:avLst/>
          </a:prstGeom>
        </p:spPr>
        <p:txBody>
          <a:bodyPr vert="horz" lIns="91415" tIns="45707" rIns="91415" bIns="45707" rtlCol="0" anchor="b"/>
          <a:lstStyle>
            <a:lvl1pPr algn="l">
              <a:defRPr sz="1200"/>
            </a:lvl1pPr>
          </a:lstStyle>
          <a:p>
            <a:pPr>
              <a:defRPr/>
            </a:pPr>
            <a:endParaRPr lang="it-IT"/>
          </a:p>
        </p:txBody>
      </p:sp>
      <p:sp>
        <p:nvSpPr>
          <p:cNvPr id="5" name="Segnaposto numero diapositiva 4"/>
          <p:cNvSpPr>
            <a:spLocks noGrp="1"/>
          </p:cNvSpPr>
          <p:nvPr>
            <p:ph type="sldNum" sz="quarter" idx="3"/>
          </p:nvPr>
        </p:nvSpPr>
        <p:spPr>
          <a:xfrm>
            <a:off x="3847749" y="9427077"/>
            <a:ext cx="2943595" cy="496253"/>
          </a:xfrm>
          <a:prstGeom prst="rect">
            <a:avLst/>
          </a:prstGeom>
        </p:spPr>
        <p:txBody>
          <a:bodyPr vert="horz" lIns="91415" tIns="45707" rIns="91415" bIns="45707" rtlCol="0" anchor="b"/>
          <a:lstStyle>
            <a:lvl1pPr algn="r">
              <a:defRPr sz="1200"/>
            </a:lvl1pPr>
          </a:lstStyle>
          <a:p>
            <a:pPr>
              <a:defRPr/>
            </a:pPr>
            <a:fld id="{FE2F95CF-5CD1-45CF-9DDE-069CF5DCE551}" type="slidenum">
              <a:rPr lang="it-IT"/>
              <a:pPr>
                <a:defRPr/>
              </a:pPr>
              <a:t>‹N›</a:t>
            </a:fld>
            <a:endParaRPr lang="it-IT"/>
          </a:p>
        </p:txBody>
      </p:sp>
    </p:spTree>
    <p:extLst>
      <p:ext uri="{BB962C8B-B14F-4D97-AF65-F5344CB8AC3E}">
        <p14:creationId xmlns:p14="http://schemas.microsoft.com/office/powerpoint/2010/main" val="29979035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4" y="2"/>
            <a:ext cx="2943595" cy="496253"/>
          </a:xfrm>
          <a:prstGeom prst="rect">
            <a:avLst/>
          </a:prstGeom>
        </p:spPr>
        <p:txBody>
          <a:bodyPr vert="horz" lIns="91415" tIns="45707" rIns="91415" bIns="45707" rtlCol="0"/>
          <a:lstStyle>
            <a:lvl1pPr algn="l">
              <a:defRPr sz="1200"/>
            </a:lvl1pPr>
          </a:lstStyle>
          <a:p>
            <a:endParaRPr lang="it-IT"/>
          </a:p>
        </p:txBody>
      </p:sp>
      <p:sp>
        <p:nvSpPr>
          <p:cNvPr id="3" name="Segnaposto data 2"/>
          <p:cNvSpPr>
            <a:spLocks noGrp="1"/>
          </p:cNvSpPr>
          <p:nvPr>
            <p:ph type="dt" idx="1"/>
          </p:nvPr>
        </p:nvSpPr>
        <p:spPr>
          <a:xfrm>
            <a:off x="3847749" y="2"/>
            <a:ext cx="2943595" cy="496253"/>
          </a:xfrm>
          <a:prstGeom prst="rect">
            <a:avLst/>
          </a:prstGeom>
        </p:spPr>
        <p:txBody>
          <a:bodyPr vert="horz" lIns="91415" tIns="45707" rIns="91415" bIns="45707" rtlCol="0"/>
          <a:lstStyle>
            <a:lvl1pPr algn="r">
              <a:defRPr sz="1200"/>
            </a:lvl1pPr>
          </a:lstStyle>
          <a:p>
            <a:fld id="{17832AA5-BFB9-48EF-9933-027469E3DC41}" type="datetimeFigureOut">
              <a:rPr lang="it-IT" smtClean="0"/>
              <a:pPr/>
              <a:t>11/05/2023</a:t>
            </a:fld>
            <a:endParaRPr lang="it-IT"/>
          </a:p>
        </p:txBody>
      </p:sp>
      <p:sp>
        <p:nvSpPr>
          <p:cNvPr id="4" name="Segnaposto immagine diapositiva 3"/>
          <p:cNvSpPr>
            <a:spLocks noGrp="1" noRot="1" noChangeAspect="1"/>
          </p:cNvSpPr>
          <p:nvPr>
            <p:ph type="sldImg" idx="2"/>
          </p:nvPr>
        </p:nvSpPr>
        <p:spPr>
          <a:xfrm>
            <a:off x="917575" y="746125"/>
            <a:ext cx="4957763" cy="3719513"/>
          </a:xfrm>
          <a:prstGeom prst="rect">
            <a:avLst/>
          </a:prstGeom>
          <a:noFill/>
          <a:ln w="12700">
            <a:solidFill>
              <a:prstClr val="black"/>
            </a:solidFill>
          </a:ln>
        </p:spPr>
        <p:txBody>
          <a:bodyPr vert="horz" lIns="91415" tIns="45707" rIns="91415" bIns="45707" rtlCol="0" anchor="ctr"/>
          <a:lstStyle/>
          <a:p>
            <a:endParaRPr lang="it-IT"/>
          </a:p>
        </p:txBody>
      </p:sp>
      <p:sp>
        <p:nvSpPr>
          <p:cNvPr id="5" name="Segnaposto note 4"/>
          <p:cNvSpPr>
            <a:spLocks noGrp="1"/>
          </p:cNvSpPr>
          <p:nvPr>
            <p:ph type="body" sz="quarter" idx="3"/>
          </p:nvPr>
        </p:nvSpPr>
        <p:spPr>
          <a:xfrm>
            <a:off x="679292" y="4714401"/>
            <a:ext cx="5434330" cy="4466272"/>
          </a:xfrm>
          <a:prstGeom prst="rect">
            <a:avLst/>
          </a:prstGeom>
        </p:spPr>
        <p:txBody>
          <a:bodyPr vert="horz" lIns="91415" tIns="45707" rIns="91415" bIns="45707"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4" y="9427077"/>
            <a:ext cx="2943595" cy="496253"/>
          </a:xfrm>
          <a:prstGeom prst="rect">
            <a:avLst/>
          </a:prstGeom>
        </p:spPr>
        <p:txBody>
          <a:bodyPr vert="horz" lIns="91415" tIns="45707" rIns="91415" bIns="45707" rtlCol="0" anchor="b"/>
          <a:lstStyle>
            <a:lvl1pPr algn="l">
              <a:defRPr sz="1200"/>
            </a:lvl1pPr>
          </a:lstStyle>
          <a:p>
            <a:endParaRPr lang="it-IT"/>
          </a:p>
        </p:txBody>
      </p:sp>
      <p:sp>
        <p:nvSpPr>
          <p:cNvPr id="7" name="Segnaposto numero diapositiva 6"/>
          <p:cNvSpPr>
            <a:spLocks noGrp="1"/>
          </p:cNvSpPr>
          <p:nvPr>
            <p:ph type="sldNum" sz="quarter" idx="5"/>
          </p:nvPr>
        </p:nvSpPr>
        <p:spPr>
          <a:xfrm>
            <a:off x="3847749" y="9427077"/>
            <a:ext cx="2943595" cy="496253"/>
          </a:xfrm>
          <a:prstGeom prst="rect">
            <a:avLst/>
          </a:prstGeom>
        </p:spPr>
        <p:txBody>
          <a:bodyPr vert="horz" lIns="91415" tIns="45707" rIns="91415" bIns="45707" rtlCol="0" anchor="b"/>
          <a:lstStyle>
            <a:lvl1pPr algn="r">
              <a:defRPr sz="1200"/>
            </a:lvl1pPr>
          </a:lstStyle>
          <a:p>
            <a:fld id="{04B03892-D26D-4355-BB34-7B007A3ACB70}" type="slidenum">
              <a:rPr lang="it-IT" smtClean="0"/>
              <a:pPr/>
              <a:t>‹N›</a:t>
            </a:fld>
            <a:endParaRPr lang="it-IT"/>
          </a:p>
        </p:txBody>
      </p:sp>
    </p:spTree>
    <p:extLst>
      <p:ext uri="{BB962C8B-B14F-4D97-AF65-F5344CB8AC3E}">
        <p14:creationId xmlns:p14="http://schemas.microsoft.com/office/powerpoint/2010/main" val="227925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olo">
    <p:spTree>
      <p:nvGrpSpPr>
        <p:cNvPr id="1" name=""/>
        <p:cNvGrpSpPr/>
        <p:nvPr/>
      </p:nvGrpSpPr>
      <p:grpSpPr>
        <a:xfrm>
          <a:off x="0" y="0"/>
          <a:ext cx="0" cy="0"/>
          <a:chOff x="0" y="0"/>
          <a:chExt cx="0" cy="0"/>
        </a:xfrm>
      </p:grpSpPr>
      <p:sp>
        <p:nvSpPr>
          <p:cNvPr id="14" name="Rettangolo 13"/>
          <p:cNvSpPr/>
          <p:nvPr userDrawn="1"/>
        </p:nvSpPr>
        <p:spPr bwMode="auto">
          <a:xfrm>
            <a:off x="0" y="6030000"/>
            <a:ext cx="9157370" cy="828000"/>
          </a:xfrm>
          <a:prstGeom prst="rect">
            <a:avLst/>
          </a:prstGeom>
          <a:solidFill>
            <a:srgbClr val="1BA2A7"/>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it-IT" sz="1400" b="1" i="0" u="none" strike="noStrike" cap="none" normalizeH="0" baseline="0">
              <a:ln>
                <a:noFill/>
              </a:ln>
              <a:solidFill>
                <a:schemeClr val="bg1"/>
              </a:solidFill>
              <a:effectLst/>
              <a:latin typeface="Times New Roman" pitchFamily="18" charset="0"/>
            </a:endParaRPr>
          </a:p>
        </p:txBody>
      </p:sp>
      <p:sp>
        <p:nvSpPr>
          <p:cNvPr id="15" name="Rettangolo 14"/>
          <p:cNvSpPr/>
          <p:nvPr userDrawn="1"/>
        </p:nvSpPr>
        <p:spPr bwMode="auto">
          <a:xfrm>
            <a:off x="0" y="-27384"/>
            <a:ext cx="9144000" cy="1656000"/>
          </a:xfrm>
          <a:prstGeom prst="rect">
            <a:avLst/>
          </a:prstGeom>
          <a:solidFill>
            <a:srgbClr val="1BA2A7"/>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it-IT" sz="1400" b="1" i="0" u="none" strike="noStrike" cap="none" normalizeH="0" baseline="0">
              <a:ln>
                <a:noFill/>
              </a:ln>
              <a:solidFill>
                <a:schemeClr val="bg1"/>
              </a:solidFill>
              <a:effectLst/>
              <a:latin typeface="Times New Roman" pitchFamily="18" charset="0"/>
            </a:endParaRPr>
          </a:p>
        </p:txBody>
      </p:sp>
      <p:pic>
        <p:nvPicPr>
          <p:cNvPr id="16" name="Picture 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p:blipFill>
        <p:spPr bwMode="auto">
          <a:xfrm>
            <a:off x="261202" y="152555"/>
            <a:ext cx="1132764" cy="1277991"/>
          </a:xfrm>
          <a:prstGeom prst="rect">
            <a:avLst/>
          </a:prstGeom>
          <a:noFill/>
          <a:extLst>
            <a:ext uri="{909E8E84-426E-40DD-AFC4-6F175D3DCCD1}">
              <a14:hiddenFill xmlns:a14="http://schemas.microsoft.com/office/drawing/2010/main">
                <a:solidFill>
                  <a:srgbClr val="FFFFFF"/>
                </a:solidFill>
              </a14:hiddenFill>
            </a:ext>
          </a:extLst>
        </p:spPr>
      </p:pic>
      <p:sp>
        <p:nvSpPr>
          <p:cNvPr id="17" name="CasellaDiTesto 16"/>
          <p:cNvSpPr txBox="1"/>
          <p:nvPr userDrawn="1"/>
        </p:nvSpPr>
        <p:spPr>
          <a:xfrm>
            <a:off x="7107203" y="6094536"/>
            <a:ext cx="1898340" cy="307777"/>
          </a:xfrm>
          <a:prstGeom prst="rect">
            <a:avLst/>
          </a:prstGeom>
          <a:noFill/>
        </p:spPr>
        <p:txBody>
          <a:bodyPr wrap="none" rtlCol="0">
            <a:spAutoFit/>
          </a:bodyPr>
          <a:lstStyle/>
          <a:p>
            <a:r>
              <a:rPr lang="it-IT" sz="1400" dirty="0">
                <a:solidFill>
                  <a:schemeClr val="bg1"/>
                </a:solidFill>
                <a:latin typeface="Tw Cen MT" panose="020B0602020104020603" pitchFamily="34" charset="0"/>
              </a:rPr>
              <a:t>www.pirolapennutozei.it</a:t>
            </a:r>
          </a:p>
        </p:txBody>
      </p:sp>
      <p:pic>
        <p:nvPicPr>
          <p:cNvPr id="20" name="Immagine 1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56039" y="6473151"/>
            <a:ext cx="250784" cy="250784"/>
          </a:xfrm>
          <a:prstGeom prst="rect">
            <a:avLst/>
          </a:prstGeom>
        </p:spPr>
      </p:pic>
      <p:pic>
        <p:nvPicPr>
          <p:cNvPr id="21" name="Immagine 2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462664" y="6473151"/>
            <a:ext cx="254642" cy="254642"/>
          </a:xfrm>
          <a:prstGeom prst="rect">
            <a:avLst/>
          </a:prstGeom>
        </p:spPr>
      </p:pic>
      <p:pic>
        <p:nvPicPr>
          <p:cNvPr id="22" name="Immagine 2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245556" y="6473151"/>
            <a:ext cx="250784" cy="250784"/>
          </a:xfrm>
          <a:prstGeom prst="rect">
            <a:avLst/>
          </a:prstGeom>
        </p:spPr>
      </p:pic>
      <p:grpSp>
        <p:nvGrpSpPr>
          <p:cNvPr id="7" name="Gruppo 6">
            <a:extLst>
              <a:ext uri="{FF2B5EF4-FFF2-40B4-BE49-F238E27FC236}">
                <a16:creationId xmlns:a16="http://schemas.microsoft.com/office/drawing/2014/main" id="{44732403-6CDA-8743-964A-6CB1485D1496}"/>
              </a:ext>
            </a:extLst>
          </p:cNvPr>
          <p:cNvGrpSpPr/>
          <p:nvPr userDrawn="1"/>
        </p:nvGrpSpPr>
        <p:grpSpPr>
          <a:xfrm>
            <a:off x="8635073" y="6470000"/>
            <a:ext cx="250784" cy="250784"/>
            <a:chOff x="8635073" y="6470000"/>
            <a:chExt cx="250784" cy="250784"/>
          </a:xfrm>
        </p:grpSpPr>
        <p:sp>
          <p:nvSpPr>
            <p:cNvPr id="6" name="Rettangolo 5">
              <a:extLst>
                <a:ext uri="{FF2B5EF4-FFF2-40B4-BE49-F238E27FC236}">
                  <a16:creationId xmlns:a16="http://schemas.microsoft.com/office/drawing/2014/main" id="{02A799EC-93E3-AEED-6645-8DAC527DB171}"/>
                </a:ext>
              </a:extLst>
            </p:cNvPr>
            <p:cNvSpPr/>
            <p:nvPr userDrawn="1"/>
          </p:nvSpPr>
          <p:spPr bwMode="auto">
            <a:xfrm>
              <a:off x="8635073" y="6470000"/>
              <a:ext cx="250784" cy="250784"/>
            </a:xfrm>
            <a:prstGeom prst="rect">
              <a:avLst/>
            </a:prstGeom>
            <a:solidFill>
              <a:srgbClr val="FF0000"/>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it-IT" sz="1400" b="1" i="0" u="none" strike="noStrike" cap="none" normalizeH="0" baseline="0">
                <a:ln>
                  <a:noFill/>
                </a:ln>
                <a:solidFill>
                  <a:schemeClr val="bg1"/>
                </a:solidFill>
                <a:effectLst/>
                <a:latin typeface="Times New Roman" pitchFamily="18" charset="0"/>
              </a:endParaRPr>
            </a:p>
          </p:txBody>
        </p:sp>
        <p:sp>
          <p:nvSpPr>
            <p:cNvPr id="5" name="Triangolo isoscele 4">
              <a:extLst>
                <a:ext uri="{FF2B5EF4-FFF2-40B4-BE49-F238E27FC236}">
                  <a16:creationId xmlns:a16="http://schemas.microsoft.com/office/drawing/2014/main" id="{5A2E47FA-4E87-32F1-D793-6AD7C2CD2665}"/>
                </a:ext>
              </a:extLst>
            </p:cNvPr>
            <p:cNvSpPr/>
            <p:nvPr userDrawn="1"/>
          </p:nvSpPr>
          <p:spPr bwMode="auto">
            <a:xfrm rot="5400000">
              <a:off x="8707752" y="6550914"/>
              <a:ext cx="119532" cy="88957"/>
            </a:xfrm>
            <a:prstGeom prst="triangle">
              <a:avLst>
                <a:gd name="adj" fmla="val 49998"/>
              </a:avLst>
            </a:prstGeom>
            <a:solidFill>
              <a:schemeClr val="bg1"/>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it-IT" sz="1400" b="1" i="0" u="none" strike="noStrike" cap="none" normalizeH="0" baseline="0">
                <a:ln>
                  <a:noFill/>
                </a:ln>
                <a:solidFill>
                  <a:schemeClr val="bg1"/>
                </a:solidFill>
                <a:effectLst/>
                <a:latin typeface="Times New Roman" pitchFamily="18" charset="0"/>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sp>
        <p:nvSpPr>
          <p:cNvPr id="6" name="Segnaposto contenuto 2"/>
          <p:cNvSpPr>
            <a:spLocks noGrp="1"/>
          </p:cNvSpPr>
          <p:nvPr>
            <p:ph idx="1"/>
          </p:nvPr>
        </p:nvSpPr>
        <p:spPr>
          <a:xfrm>
            <a:off x="827088" y="765175"/>
            <a:ext cx="8066087" cy="5472113"/>
          </a:xfrm>
          <a:prstGeom prst="rect">
            <a:avLst/>
          </a:prstGeom>
        </p:spPr>
        <p:txBody>
          <a:bodyPr/>
          <a:lstStyle>
            <a:lvl1pPr marL="0" indent="0" algn="just">
              <a:spcBef>
                <a:spcPts val="0"/>
              </a:spcBef>
              <a:spcAft>
                <a:spcPts val="1200"/>
              </a:spcAft>
              <a:defRPr sz="1100"/>
            </a:lvl1pPr>
            <a:lvl2pPr marL="0" indent="0" algn="just">
              <a:spcBef>
                <a:spcPts val="0"/>
              </a:spcBef>
              <a:spcAft>
                <a:spcPts val="1200"/>
              </a:spcAft>
              <a:buClr>
                <a:srgbClr val="012F47"/>
              </a:buClr>
              <a:buFont typeface="Wingdings" pitchFamily="2" charset="2"/>
              <a:buChar char="n"/>
              <a:defRPr sz="1100"/>
            </a:lvl2pPr>
            <a:lvl3pPr marL="0" indent="0" algn="just">
              <a:spcBef>
                <a:spcPts val="0"/>
              </a:spcBef>
              <a:spcAft>
                <a:spcPts val="1200"/>
              </a:spcAft>
              <a:buClr>
                <a:srgbClr val="012F47"/>
              </a:buClr>
              <a:buFont typeface="Wingdings" pitchFamily="2" charset="2"/>
              <a:buChar char="§"/>
              <a:defRPr sz="1100"/>
            </a:lvl3pPr>
            <a:lvl4pPr marL="0" indent="0" algn="just">
              <a:spcBef>
                <a:spcPts val="0"/>
              </a:spcBef>
              <a:spcAft>
                <a:spcPts val="1200"/>
              </a:spcAft>
              <a:buClr>
                <a:srgbClr val="012F47"/>
              </a:buClr>
              <a:buFont typeface="Arial" pitchFamily="34" charset="0"/>
              <a:buChar char="•"/>
              <a:defRPr sz="1100"/>
            </a:lvl4pPr>
            <a:lvl5pPr marL="0" indent="0" algn="just">
              <a:spcBef>
                <a:spcPts val="0"/>
              </a:spcBef>
              <a:spcAft>
                <a:spcPts val="1200"/>
              </a:spcAft>
              <a:buClr>
                <a:srgbClr val="012F47"/>
              </a:buClr>
              <a:buFont typeface="Courier New" pitchFamily="49" charset="0"/>
              <a:buChar char="o"/>
              <a:defRPr sz="1100"/>
            </a:lvl5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8" name="Titolo 1"/>
          <p:cNvSpPr>
            <a:spLocks noGrp="1"/>
          </p:cNvSpPr>
          <p:nvPr>
            <p:ph type="title"/>
          </p:nvPr>
        </p:nvSpPr>
        <p:spPr>
          <a:xfrm>
            <a:off x="827088" y="110118"/>
            <a:ext cx="8053200" cy="532800"/>
          </a:xfrm>
          <a:prstGeom prst="rect">
            <a:avLst/>
          </a:prstGeom>
        </p:spPr>
        <p:txBody>
          <a:bodyPr anchor="ctr"/>
          <a:lstStyle>
            <a:lvl1pPr>
              <a:defRPr sz="2000">
                <a:solidFill>
                  <a:srgbClr val="012F47"/>
                </a:solidFill>
              </a:defRPr>
            </a:lvl1pPr>
          </a:lstStyle>
          <a:p>
            <a:r>
              <a:rPr lang="it-IT" dirty="0"/>
              <a:t>Fare clic per modificare lo stile del titolo</a:t>
            </a:r>
          </a:p>
        </p:txBody>
      </p:sp>
      <p:sp>
        <p:nvSpPr>
          <p:cNvPr id="4" name="Segnaposto numero diapositiva 16"/>
          <p:cNvSpPr>
            <a:spLocks noGrp="1"/>
          </p:cNvSpPr>
          <p:nvPr>
            <p:ph type="sldNum" sz="quarter" idx="10"/>
          </p:nvPr>
        </p:nvSpPr>
        <p:spPr/>
        <p:txBody>
          <a:bodyPr/>
          <a:lstStyle>
            <a:lvl1pPr>
              <a:defRPr/>
            </a:lvl1pPr>
          </a:lstStyle>
          <a:p>
            <a:pPr>
              <a:defRPr/>
            </a:pPr>
            <a:fld id="{4E252461-6552-4EA5-9E8C-BFC3DF1D546B}" type="slidenum">
              <a:rPr/>
              <a:pPr>
                <a:defRPr/>
              </a:pPr>
              <a:t>‹N›</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dice">
    <p:spTree>
      <p:nvGrpSpPr>
        <p:cNvPr id="1" name=""/>
        <p:cNvGrpSpPr/>
        <p:nvPr/>
      </p:nvGrpSpPr>
      <p:grpSpPr>
        <a:xfrm>
          <a:off x="0" y="0"/>
          <a:ext cx="0" cy="0"/>
          <a:chOff x="0" y="0"/>
          <a:chExt cx="0" cy="0"/>
        </a:xfrm>
      </p:grpSpPr>
      <p:sp>
        <p:nvSpPr>
          <p:cNvPr id="5" name="Segnaposto testo 10"/>
          <p:cNvSpPr>
            <a:spLocks noGrp="1"/>
          </p:cNvSpPr>
          <p:nvPr>
            <p:ph type="body" sz="quarter" idx="12"/>
          </p:nvPr>
        </p:nvSpPr>
        <p:spPr>
          <a:xfrm>
            <a:off x="2069635" y="1482571"/>
            <a:ext cx="5503017" cy="41985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91600" indent="-291600" algn="l" rtl="0" eaLnBrk="0" fontAlgn="base" hangingPunct="0">
              <a:lnSpc>
                <a:spcPct val="120000"/>
              </a:lnSpc>
              <a:spcBef>
                <a:spcPts val="0"/>
              </a:spcBef>
              <a:spcAft>
                <a:spcPts val="0"/>
              </a:spcAft>
              <a:buClr>
                <a:srgbClr val="012F47"/>
              </a:buClr>
              <a:buFont typeface="Wingdings" pitchFamily="2" charset="2"/>
              <a:buChar char="n"/>
              <a:defRPr lang="it-IT" sz="1600" b="0" kern="1200" dirty="0" smtClean="0">
                <a:solidFill>
                  <a:srgbClr val="012F47"/>
                </a:solidFill>
                <a:latin typeface="Arial" charset="0"/>
                <a:ea typeface="+mn-ea"/>
                <a:cs typeface="Arial" charset="0"/>
              </a:defRPr>
            </a:lvl1pPr>
            <a:lvl2pPr marL="444500" marR="0" indent="-176213" algn="l" defTabSz="914400" rtl="0" eaLnBrk="0" fontAlgn="base" latinLnBrk="0" hangingPunct="0">
              <a:lnSpc>
                <a:spcPct val="100000"/>
              </a:lnSpc>
              <a:spcBef>
                <a:spcPct val="20000"/>
              </a:spcBef>
              <a:spcAft>
                <a:spcPct val="0"/>
              </a:spcAft>
              <a:buClr>
                <a:srgbClr val="012F47"/>
              </a:buClr>
              <a:buSzPct val="97000"/>
              <a:buFont typeface="Wingdings" pitchFamily="2" charset="2"/>
              <a:buChar char="§"/>
              <a:tabLst/>
              <a:defRPr lang="it-IT" sz="1400" b="0" kern="1200" baseline="0" dirty="0" smtClean="0">
                <a:solidFill>
                  <a:srgbClr val="012F47"/>
                </a:solidFill>
                <a:latin typeface="Arial" charset="0"/>
                <a:ea typeface="+mn-ea"/>
                <a:cs typeface="Arial" charset="0"/>
              </a:defRPr>
            </a:lvl2pPr>
            <a:lvl3pPr marL="723900" marR="0" indent="-100013" algn="l" defTabSz="914400" rtl="0" eaLnBrk="0" fontAlgn="base" latinLnBrk="0" hangingPunct="0">
              <a:lnSpc>
                <a:spcPct val="100000"/>
              </a:lnSpc>
              <a:spcBef>
                <a:spcPct val="20000"/>
              </a:spcBef>
              <a:spcAft>
                <a:spcPct val="0"/>
              </a:spcAft>
              <a:buClr>
                <a:srgbClr val="012F47"/>
              </a:buClr>
              <a:buSzTx/>
              <a:buFont typeface="Arial" pitchFamily="34" charset="0"/>
              <a:buChar char="•"/>
              <a:tabLst/>
              <a:defRPr lang="it-IT" sz="1400" b="0" kern="1200" baseline="0" dirty="0" smtClean="0">
                <a:solidFill>
                  <a:srgbClr val="012F47"/>
                </a:solidFill>
                <a:latin typeface="Arial" charset="0"/>
                <a:ea typeface="+mn-ea"/>
                <a:cs typeface="Arial" charset="0"/>
              </a:defRPr>
            </a:lvl3pPr>
            <a:lvl4pPr algn="l" rtl="0" eaLnBrk="0" fontAlgn="base" hangingPunct="0">
              <a:spcBef>
                <a:spcPct val="20000"/>
              </a:spcBef>
              <a:spcAft>
                <a:spcPct val="0"/>
              </a:spcAft>
              <a:defRPr lang="it-IT" sz="1200" dirty="0" smtClean="0">
                <a:solidFill>
                  <a:schemeClr val="tx1"/>
                </a:solidFill>
                <a:latin typeface="+mn-lt"/>
                <a:ea typeface="+mn-ea"/>
                <a:cs typeface="+mn-cs"/>
              </a:defRPr>
            </a:lvl4pPr>
            <a:lvl5pPr algn="l" rtl="0" eaLnBrk="0" fontAlgn="base" hangingPunct="0">
              <a:spcBef>
                <a:spcPct val="20000"/>
              </a:spcBef>
              <a:spcAft>
                <a:spcPct val="0"/>
              </a:spcAft>
              <a:defRPr lang="it-IT" sz="1200" dirty="0" smtClean="0">
                <a:solidFill>
                  <a:schemeClr val="tx1"/>
                </a:solidFill>
                <a:latin typeface="+mn-lt"/>
                <a:ea typeface="+mn-ea"/>
                <a:cs typeface="+mn-cs"/>
              </a:defRPr>
            </a:lvl5pPr>
          </a:lstStyle>
          <a:p>
            <a:pPr lvl="0"/>
            <a:r>
              <a:rPr lang="it-IT" dirty="0"/>
              <a:t>Fare clic per modificare stili del testo dello schema</a:t>
            </a:r>
          </a:p>
          <a:p>
            <a:pPr lvl="1"/>
            <a:r>
              <a:rPr lang="it-IT" dirty="0"/>
              <a:t>Secondo livello</a:t>
            </a:r>
          </a:p>
          <a:p>
            <a:pPr lvl="2"/>
            <a:r>
              <a:rPr lang="it-IT" dirty="0"/>
              <a:t>Terzo livello</a:t>
            </a:r>
          </a:p>
        </p:txBody>
      </p:sp>
      <p:sp>
        <p:nvSpPr>
          <p:cNvPr id="6" name="Titolo 1"/>
          <p:cNvSpPr>
            <a:spLocks noGrp="1"/>
          </p:cNvSpPr>
          <p:nvPr>
            <p:ph type="title"/>
          </p:nvPr>
        </p:nvSpPr>
        <p:spPr>
          <a:xfrm>
            <a:off x="827584" y="110118"/>
            <a:ext cx="8053200" cy="532800"/>
          </a:xfrm>
          <a:prstGeom prst="rect">
            <a:avLst/>
          </a:prstGeom>
        </p:spPr>
        <p:txBody>
          <a:bodyPr anchor="ctr"/>
          <a:lstStyle>
            <a:lvl1pPr>
              <a:defRPr sz="2000">
                <a:solidFill>
                  <a:srgbClr val="012F47"/>
                </a:solidFill>
              </a:defRPr>
            </a:lvl1pPr>
          </a:lstStyle>
          <a:p>
            <a:r>
              <a:rPr lang="it-IT" dirty="0"/>
              <a:t>Fare clic per modificare lo stile del titolo</a:t>
            </a:r>
          </a:p>
        </p:txBody>
      </p:sp>
      <p:sp>
        <p:nvSpPr>
          <p:cNvPr id="4" name="Segnaposto numero diapositiva 16"/>
          <p:cNvSpPr>
            <a:spLocks noGrp="1"/>
          </p:cNvSpPr>
          <p:nvPr>
            <p:ph type="sldNum" sz="quarter" idx="13"/>
          </p:nvPr>
        </p:nvSpPr>
        <p:spPr/>
        <p:txBody>
          <a:bodyPr/>
          <a:lstStyle>
            <a:lvl1pPr>
              <a:defRPr/>
            </a:lvl1pPr>
          </a:lstStyle>
          <a:p>
            <a:pPr>
              <a:defRPr/>
            </a:pPr>
            <a:fld id="{B52026FB-9BF8-48D9-8416-D2641CB87441}" type="slidenum">
              <a:rPr/>
              <a:pPr>
                <a:defRPr/>
              </a:pPr>
              <a:t>‹N›</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63CA17BA-3694-C514-537E-BB9E5E078DAC}"/>
              </a:ext>
            </a:extLst>
          </p:cNvPr>
          <p:cNvSpPr/>
          <p:nvPr userDrawn="1"/>
        </p:nvSpPr>
        <p:spPr bwMode="auto">
          <a:xfrm rot="16200000">
            <a:off x="-3025083" y="3005830"/>
            <a:ext cx="6876340" cy="828000"/>
          </a:xfrm>
          <a:prstGeom prst="rect">
            <a:avLst/>
          </a:prstGeom>
          <a:solidFill>
            <a:srgbClr val="1BA2A7"/>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it-IT" sz="1400" b="1" i="0" u="none" strike="noStrike" cap="none" normalizeH="0" baseline="0">
              <a:ln>
                <a:noFill/>
              </a:ln>
              <a:solidFill>
                <a:schemeClr val="bg1"/>
              </a:solidFill>
              <a:effectLst/>
              <a:latin typeface="Times New Roman" pitchFamily="18" charset="0"/>
            </a:endParaRPr>
          </a:p>
        </p:txBody>
      </p:sp>
      <p:sp>
        <p:nvSpPr>
          <p:cNvPr id="18" name="Segnaposto numero diapositiva 16"/>
          <p:cNvSpPr>
            <a:spLocks noGrp="1"/>
          </p:cNvSpPr>
          <p:nvPr>
            <p:ph type="sldNum" sz="quarter" idx="4"/>
          </p:nvPr>
        </p:nvSpPr>
        <p:spPr>
          <a:xfrm>
            <a:off x="3779912" y="6485725"/>
            <a:ext cx="2133600" cy="277813"/>
          </a:xfrm>
          <a:prstGeom prst="rect">
            <a:avLst/>
          </a:prstGeom>
        </p:spPr>
        <p:txBody>
          <a:bodyPr vert="horz" lIns="91440" tIns="45720" rIns="91440" bIns="45720" rtlCol="0" anchor="ctr"/>
          <a:lstStyle>
            <a:lvl1pPr algn="ctr" fontAlgn="auto">
              <a:spcBef>
                <a:spcPts val="0"/>
              </a:spcBef>
              <a:spcAft>
                <a:spcPts val="0"/>
              </a:spcAft>
              <a:defRPr lang="it-IT" sz="1200" b="1" kern="1200">
                <a:solidFill>
                  <a:srgbClr val="1BA2A7"/>
                </a:solidFill>
                <a:latin typeface="+mn-lt"/>
                <a:ea typeface="+mn-ea"/>
                <a:cs typeface="+mn-cs"/>
              </a:defRPr>
            </a:lvl1pPr>
          </a:lstStyle>
          <a:p>
            <a:pPr>
              <a:defRPr/>
            </a:pPr>
            <a:fld id="{8EEC54D2-EF51-49EB-A22A-17E3C69FBAD8}" type="slidenum">
              <a:rPr lang="it-IT" smtClean="0"/>
              <a:pPr>
                <a:defRPr/>
              </a:pPr>
              <a:t>‹N›</a:t>
            </a:fld>
            <a:endParaRPr lang="it-IT" dirty="0"/>
          </a:p>
        </p:txBody>
      </p:sp>
      <p:pic>
        <p:nvPicPr>
          <p:cNvPr id="16" name="Picture 5"/>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p:blipFill>
        <p:spPr bwMode="auto">
          <a:xfrm>
            <a:off x="88024" y="71438"/>
            <a:ext cx="651039" cy="734507"/>
          </a:xfrm>
          <a:prstGeom prst="rect">
            <a:avLst/>
          </a:prstGeom>
          <a:noFill/>
          <a:extLst>
            <a:ext uri="{909E8E84-426E-40DD-AFC4-6F175D3DCCD1}">
              <a14:hiddenFill xmlns:a14="http://schemas.microsoft.com/office/drawing/2010/main">
                <a:solidFill>
                  <a:srgbClr val="FFFFFF"/>
                </a:solidFill>
              </a14:hiddenFill>
            </a:ext>
          </a:extLst>
        </p:spPr>
      </p:pic>
      <p:cxnSp>
        <p:nvCxnSpPr>
          <p:cNvPr id="17" name="Connettore 1 15"/>
          <p:cNvCxnSpPr/>
          <p:nvPr userDrawn="1"/>
        </p:nvCxnSpPr>
        <p:spPr>
          <a:xfrm flipV="1">
            <a:off x="827584" y="692696"/>
            <a:ext cx="7386386" cy="1"/>
          </a:xfrm>
          <a:prstGeom prst="line">
            <a:avLst/>
          </a:prstGeom>
          <a:ln w="28575">
            <a:solidFill>
              <a:srgbClr val="1BA2A7"/>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95" r:id="rId1"/>
    <p:sldLayoutId id="2147483693" r:id="rId2"/>
    <p:sldLayoutId id="2147483694" r:id="rId3"/>
  </p:sldLayoutIdLst>
  <p:hf hdr="0" ftr="0" dt="0"/>
  <p:txStyles>
    <p:titleStyle>
      <a:lvl1pPr algn="l" rtl="0" eaLnBrk="0" fontAlgn="base" hangingPunct="0">
        <a:spcBef>
          <a:spcPct val="0"/>
        </a:spcBef>
        <a:spcAft>
          <a:spcPct val="0"/>
        </a:spcAft>
        <a:defRPr sz="2800">
          <a:solidFill>
            <a:schemeClr val="tx1"/>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2800">
          <a:solidFill>
            <a:schemeClr val="tx1"/>
          </a:solidFill>
          <a:effectLst>
            <a:outerShdw blurRad="38100" dist="38100" dir="2700000" algn="tl">
              <a:srgbClr val="C0C0C0"/>
            </a:outerShdw>
          </a:effectLst>
          <a:latin typeface="Arial" charset="0"/>
        </a:defRPr>
      </a:lvl2pPr>
      <a:lvl3pPr algn="l" rtl="0" eaLnBrk="0" fontAlgn="base" hangingPunct="0">
        <a:spcBef>
          <a:spcPct val="0"/>
        </a:spcBef>
        <a:spcAft>
          <a:spcPct val="0"/>
        </a:spcAft>
        <a:defRPr sz="2800">
          <a:solidFill>
            <a:schemeClr val="tx1"/>
          </a:solidFill>
          <a:effectLst>
            <a:outerShdw blurRad="38100" dist="38100" dir="2700000" algn="tl">
              <a:srgbClr val="C0C0C0"/>
            </a:outerShdw>
          </a:effectLst>
          <a:latin typeface="Arial" charset="0"/>
        </a:defRPr>
      </a:lvl3pPr>
      <a:lvl4pPr algn="l" rtl="0" eaLnBrk="0" fontAlgn="base" hangingPunct="0">
        <a:spcBef>
          <a:spcPct val="0"/>
        </a:spcBef>
        <a:spcAft>
          <a:spcPct val="0"/>
        </a:spcAft>
        <a:defRPr sz="2800">
          <a:solidFill>
            <a:schemeClr val="tx1"/>
          </a:solidFill>
          <a:effectLst>
            <a:outerShdw blurRad="38100" dist="38100" dir="2700000" algn="tl">
              <a:srgbClr val="C0C0C0"/>
            </a:outerShdw>
          </a:effectLst>
          <a:latin typeface="Arial" charset="0"/>
        </a:defRPr>
      </a:lvl4pPr>
      <a:lvl5pPr algn="l" rtl="0" eaLnBrk="0" fontAlgn="base" hangingPunct="0">
        <a:spcBef>
          <a:spcPct val="0"/>
        </a:spcBef>
        <a:spcAft>
          <a:spcPct val="0"/>
        </a:spcAft>
        <a:defRPr sz="2800">
          <a:solidFill>
            <a:schemeClr val="tx1"/>
          </a:solidFill>
          <a:effectLst>
            <a:outerShdw blurRad="38100" dist="38100" dir="2700000" algn="tl">
              <a:srgbClr val="C0C0C0"/>
            </a:outerShdw>
          </a:effectLst>
          <a:latin typeface="Arial" charset="0"/>
        </a:defRPr>
      </a:lvl5pPr>
      <a:lvl6pPr marL="457200" algn="l" rtl="0" fontAlgn="base">
        <a:spcBef>
          <a:spcPct val="0"/>
        </a:spcBef>
        <a:spcAft>
          <a:spcPct val="0"/>
        </a:spcAft>
        <a:defRPr sz="2800">
          <a:solidFill>
            <a:schemeClr val="tx1"/>
          </a:solidFill>
          <a:effectLst>
            <a:outerShdw blurRad="38100" dist="38100" dir="2700000" algn="tl">
              <a:srgbClr val="C0C0C0"/>
            </a:outerShdw>
          </a:effectLst>
          <a:latin typeface="Arial" charset="0"/>
        </a:defRPr>
      </a:lvl6pPr>
      <a:lvl7pPr marL="914400" algn="l" rtl="0" fontAlgn="base">
        <a:spcBef>
          <a:spcPct val="0"/>
        </a:spcBef>
        <a:spcAft>
          <a:spcPct val="0"/>
        </a:spcAft>
        <a:defRPr sz="2800">
          <a:solidFill>
            <a:schemeClr val="tx1"/>
          </a:solidFill>
          <a:effectLst>
            <a:outerShdw blurRad="38100" dist="38100" dir="2700000" algn="tl">
              <a:srgbClr val="C0C0C0"/>
            </a:outerShdw>
          </a:effectLst>
          <a:latin typeface="Arial" charset="0"/>
        </a:defRPr>
      </a:lvl7pPr>
      <a:lvl8pPr marL="1371600" algn="l" rtl="0" fontAlgn="base">
        <a:spcBef>
          <a:spcPct val="0"/>
        </a:spcBef>
        <a:spcAft>
          <a:spcPct val="0"/>
        </a:spcAft>
        <a:defRPr sz="2800">
          <a:solidFill>
            <a:schemeClr val="tx1"/>
          </a:solidFill>
          <a:effectLst>
            <a:outerShdw blurRad="38100" dist="38100" dir="2700000" algn="tl">
              <a:srgbClr val="C0C0C0"/>
            </a:outerShdw>
          </a:effectLst>
          <a:latin typeface="Arial" charset="0"/>
        </a:defRPr>
      </a:lvl8pPr>
      <a:lvl9pPr marL="1828800" algn="l" rtl="0" fontAlgn="base">
        <a:spcBef>
          <a:spcPct val="0"/>
        </a:spcBef>
        <a:spcAft>
          <a:spcPct val="0"/>
        </a:spcAft>
        <a:defRPr sz="2800">
          <a:solidFill>
            <a:schemeClr val="tx1"/>
          </a:solidFill>
          <a:effectLst>
            <a:outerShdw blurRad="38100" dist="38100" dir="2700000" algn="tl">
              <a:srgbClr val="C0C0C0"/>
            </a:outerShdw>
          </a:effectLst>
          <a:latin typeface="Arial" charset="0"/>
        </a:defRPr>
      </a:lvl9pPr>
    </p:titleStyle>
    <p:bodyStyle>
      <a:lvl1pPr marL="88900" indent="-88900" algn="l" rtl="0" eaLnBrk="0" fontAlgn="base" hangingPunct="0">
        <a:spcBef>
          <a:spcPct val="20000"/>
        </a:spcBef>
        <a:spcAft>
          <a:spcPct val="0"/>
        </a:spcAft>
        <a:defRPr sz="1200">
          <a:solidFill>
            <a:schemeClr val="tx1"/>
          </a:solidFill>
          <a:latin typeface="+mn-lt"/>
          <a:ea typeface="+mn-ea"/>
          <a:cs typeface="+mn-cs"/>
        </a:defRPr>
      </a:lvl1pPr>
      <a:lvl2pPr marL="444500" indent="-176213" algn="l" rtl="0" eaLnBrk="0" fontAlgn="base" hangingPunct="0">
        <a:spcBef>
          <a:spcPct val="20000"/>
        </a:spcBef>
        <a:spcAft>
          <a:spcPct val="0"/>
        </a:spcAft>
        <a:buChar char="–"/>
        <a:defRPr sz="1200">
          <a:solidFill>
            <a:schemeClr val="tx1"/>
          </a:solidFill>
          <a:latin typeface="+mn-lt"/>
        </a:defRPr>
      </a:lvl2pPr>
      <a:lvl3pPr marL="723900" indent="-100013" algn="l" rtl="0" eaLnBrk="0" fontAlgn="base" hangingPunct="0">
        <a:spcBef>
          <a:spcPct val="20000"/>
        </a:spcBef>
        <a:spcAft>
          <a:spcPct val="0"/>
        </a:spcAft>
        <a:buChar char="•"/>
        <a:defRPr sz="1200">
          <a:solidFill>
            <a:schemeClr val="tx1"/>
          </a:solidFill>
          <a:latin typeface="+mn-lt"/>
        </a:defRPr>
      </a:lvl3pPr>
      <a:lvl4pPr marL="1600200" indent="-228600" algn="l" rtl="0" eaLnBrk="0" fontAlgn="base" hangingPunct="0">
        <a:spcBef>
          <a:spcPct val="20000"/>
        </a:spcBef>
        <a:spcAft>
          <a:spcPct val="0"/>
        </a:spcAft>
        <a:buChar char="–"/>
        <a:defRPr sz="12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fontAlgn="base">
        <a:spcBef>
          <a:spcPct val="20000"/>
        </a:spcBef>
        <a:spcAft>
          <a:spcPct val="0"/>
        </a:spcAft>
        <a:buChar char="»"/>
        <a:defRPr sz="1200">
          <a:solidFill>
            <a:schemeClr val="tx1"/>
          </a:solidFill>
          <a:latin typeface="+mn-lt"/>
        </a:defRPr>
      </a:lvl6pPr>
      <a:lvl7pPr marL="2971800" indent="-228600" algn="l" rtl="0" fontAlgn="base">
        <a:spcBef>
          <a:spcPct val="20000"/>
        </a:spcBef>
        <a:spcAft>
          <a:spcPct val="0"/>
        </a:spcAft>
        <a:buChar char="»"/>
        <a:defRPr sz="1200">
          <a:solidFill>
            <a:schemeClr val="tx1"/>
          </a:solidFill>
          <a:latin typeface="+mn-lt"/>
        </a:defRPr>
      </a:lvl7pPr>
      <a:lvl8pPr marL="3429000" indent="-228600" algn="l" rtl="0" fontAlgn="base">
        <a:spcBef>
          <a:spcPct val="20000"/>
        </a:spcBef>
        <a:spcAft>
          <a:spcPct val="0"/>
        </a:spcAft>
        <a:buChar char="»"/>
        <a:defRPr sz="1200">
          <a:solidFill>
            <a:schemeClr val="tx1"/>
          </a:solidFill>
          <a:latin typeface="+mn-lt"/>
        </a:defRPr>
      </a:lvl8pPr>
      <a:lvl9pPr marL="3886200" indent="-228600" algn="l" rtl="0" fontAlgn="base">
        <a:spcBef>
          <a:spcPct val="20000"/>
        </a:spcBef>
        <a:spcAft>
          <a:spcPct val="0"/>
        </a:spcAft>
        <a:buChar char="»"/>
        <a:defRPr sz="12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961644" y="2132856"/>
            <a:ext cx="7200799" cy="1569660"/>
          </a:xfrm>
          <a:prstGeom prst="rect">
            <a:avLst/>
          </a:prstGeom>
        </p:spPr>
        <p:txBody>
          <a:bodyPr wrap="square">
            <a:spAutoFit/>
          </a:bodyPr>
          <a:lstStyle/>
          <a:p>
            <a:pPr algn="ctr"/>
            <a:r>
              <a:rPr lang="it-IT" sz="4800" b="1" baseline="30000" dirty="0">
                <a:latin typeface="Tw Cen MT" panose="020B0602020104020603" pitchFamily="34" charset="0"/>
                <a:cs typeface="Calibri" panose="020F0502020204030204" pitchFamily="34" charset="0"/>
              </a:rPr>
              <a:t>La sanatoria sulle cripto-attività, la rivalutazione delle partecipazioni e delle quote OICR</a:t>
            </a:r>
          </a:p>
        </p:txBody>
      </p:sp>
      <p:cxnSp>
        <p:nvCxnSpPr>
          <p:cNvPr id="5" name="Connettore 1 15"/>
          <p:cNvCxnSpPr/>
          <p:nvPr/>
        </p:nvCxnSpPr>
        <p:spPr>
          <a:xfrm flipV="1">
            <a:off x="2184401" y="3467832"/>
            <a:ext cx="4775197" cy="2"/>
          </a:xfrm>
          <a:prstGeom prst="line">
            <a:avLst/>
          </a:prstGeom>
          <a:ln w="28575">
            <a:solidFill>
              <a:schemeClr val="tx1"/>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 name="Rettangolo 1">
            <a:extLst>
              <a:ext uri="{FF2B5EF4-FFF2-40B4-BE49-F238E27FC236}">
                <a16:creationId xmlns:a16="http://schemas.microsoft.com/office/drawing/2014/main" id="{E6DC3AA9-35E8-DE52-CE33-D93706412949}"/>
              </a:ext>
            </a:extLst>
          </p:cNvPr>
          <p:cNvSpPr/>
          <p:nvPr/>
        </p:nvSpPr>
        <p:spPr>
          <a:xfrm>
            <a:off x="965989" y="4221088"/>
            <a:ext cx="7200799" cy="1138773"/>
          </a:xfrm>
          <a:prstGeom prst="rect">
            <a:avLst/>
          </a:prstGeom>
        </p:spPr>
        <p:txBody>
          <a:bodyPr wrap="square">
            <a:spAutoFit/>
          </a:bodyPr>
          <a:lstStyle/>
          <a:p>
            <a:pPr algn="ctr"/>
            <a:r>
              <a:rPr lang="it-IT" sz="5400" b="1" baseline="30000" dirty="0">
                <a:latin typeface="Tw Cen MT" panose="020B0602020104020603" pitchFamily="34" charset="0"/>
                <a:cs typeface="Calibri" panose="020F0502020204030204" pitchFamily="34" charset="0"/>
              </a:rPr>
              <a:t>Luca Valdameri</a:t>
            </a:r>
          </a:p>
          <a:p>
            <a:pPr algn="ctr"/>
            <a:r>
              <a:rPr lang="it-IT" sz="4800" b="1" i="1" baseline="30000" dirty="0">
                <a:latin typeface="Tw Cen MT" panose="020B0602020104020603" pitchFamily="34" charset="0"/>
                <a:cs typeface="Calibri" panose="020F0502020204030204" pitchFamily="34" charset="0"/>
              </a:rPr>
              <a:t>Pirola Pennuto </a:t>
            </a:r>
            <a:r>
              <a:rPr lang="it-IT" sz="4800" b="1" i="1" baseline="30000" dirty="0" err="1">
                <a:latin typeface="Tw Cen MT" panose="020B0602020104020603" pitchFamily="34" charset="0"/>
                <a:cs typeface="Calibri" panose="020F0502020204030204" pitchFamily="34" charset="0"/>
              </a:rPr>
              <a:t>Zei</a:t>
            </a:r>
            <a:r>
              <a:rPr lang="it-IT" sz="4800" b="1" i="1" baseline="30000" dirty="0">
                <a:latin typeface="Tw Cen MT" panose="020B0602020104020603" pitchFamily="34" charset="0"/>
                <a:cs typeface="Calibri" panose="020F0502020204030204" pitchFamily="34" charset="0"/>
              </a:rPr>
              <a:t> &amp; Associati</a:t>
            </a:r>
          </a:p>
        </p:txBody>
      </p:sp>
    </p:spTree>
    <p:extLst>
      <p:ext uri="{BB962C8B-B14F-4D97-AF65-F5344CB8AC3E}">
        <p14:creationId xmlns:p14="http://schemas.microsoft.com/office/powerpoint/2010/main" val="14092174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1C338C73-E491-F2C3-15A0-814D57906B3F}"/>
              </a:ext>
            </a:extLst>
          </p:cNvPr>
          <p:cNvSpPr>
            <a:spLocks noGrp="1"/>
          </p:cNvSpPr>
          <p:nvPr>
            <p:ph idx="1"/>
          </p:nvPr>
        </p:nvSpPr>
        <p:spPr>
          <a:xfrm>
            <a:off x="827088" y="765175"/>
            <a:ext cx="8066087" cy="5720550"/>
          </a:xfrm>
        </p:spPr>
        <p:txBody>
          <a:bodyPr/>
          <a:lstStyle/>
          <a:p>
            <a:pPr marL="342900" lvl="1" indent="-342900"/>
            <a:r>
              <a:rPr lang="it-IT" sz="1800" dirty="0">
                <a:latin typeface="Tw Cen MT" panose="020B0602020104020603" pitchFamily="34" charset="0"/>
              </a:rPr>
              <a:t>La regolarizzazione delle cripto-attività opera retroattivamente e concerne sostanzialmente 3 periodi :</a:t>
            </a:r>
          </a:p>
          <a:p>
            <a:pPr marL="285750" lvl="1" indent="-285750">
              <a:buFont typeface="Arial" panose="020B0604020202020204" pitchFamily="34" charset="0"/>
              <a:buChar char="•"/>
            </a:pPr>
            <a:r>
              <a:rPr lang="it-IT" sz="1800" dirty="0">
                <a:latin typeface="Tw Cen MT" panose="020B0602020104020603" pitchFamily="34" charset="0"/>
              </a:rPr>
              <a:t>Il primo periodo va dall’ultimo anno accertabile fino al 31.12.2021 (regolarizzazione);</a:t>
            </a:r>
          </a:p>
          <a:p>
            <a:pPr marL="285750" lvl="1" indent="-285750">
              <a:buFont typeface="Arial" panose="020B0604020202020204" pitchFamily="34" charset="0"/>
              <a:buChar char="•"/>
            </a:pPr>
            <a:r>
              <a:rPr lang="it-IT" sz="1800" dirty="0">
                <a:latin typeface="Tw Cen MT" panose="020B0602020104020603" pitchFamily="34" charset="0"/>
              </a:rPr>
              <a:t>Il secondo periodo fa riferimento all’anno 2022 (tassazione ordinaria come asset);</a:t>
            </a:r>
          </a:p>
          <a:p>
            <a:pPr marL="285750" lvl="1" indent="-285750">
              <a:buFont typeface="Arial" panose="020B0604020202020204" pitchFamily="34" charset="0"/>
              <a:buChar char="•"/>
            </a:pPr>
            <a:r>
              <a:rPr lang="it-IT" sz="1800" dirty="0">
                <a:latin typeface="Tw Cen MT" panose="020B0602020104020603" pitchFamily="34" charset="0"/>
              </a:rPr>
              <a:t>Il terzo periodo è relativo alle cripto attività detenute a decorrere dall’1.01.2023.</a:t>
            </a:r>
          </a:p>
          <a:p>
            <a:pPr marL="342900" lvl="1" indent="-342900"/>
            <a:r>
              <a:rPr lang="it-IT" sz="1800" dirty="0">
                <a:latin typeface="Tw Cen MT" panose="020B0602020104020603" pitchFamily="34" charset="0"/>
              </a:rPr>
              <a:t>La regolarizzazione delle cripto-attività detenute in passato passato presuppone l’individuazione dei </a:t>
            </a:r>
            <a:r>
              <a:rPr lang="it-IT" sz="1800" b="1" dirty="0">
                <a:latin typeface="Tw Cen MT" panose="020B0602020104020603" pitchFamily="34" charset="0"/>
              </a:rPr>
              <a:t>periodi di imposta ancora accertabili </a:t>
            </a:r>
            <a:r>
              <a:rPr lang="it-IT" sz="1800" dirty="0">
                <a:latin typeface="Tw Cen MT" panose="020B0602020104020603" pitchFamily="34" charset="0"/>
              </a:rPr>
              <a:t>(sia ai fini delle imposte  dirette che ai fini dell’RW, il periodo di imposta 2017), al fine di determinare i termini di regolarizzazione</a:t>
            </a:r>
          </a:p>
          <a:p>
            <a:pPr marL="342900" lvl="1" indent="-342900"/>
            <a:r>
              <a:rPr lang="it-IT" sz="1800" b="1" u="sng" dirty="0">
                <a:latin typeface="Tw Cen MT" panose="020B0602020104020603" pitchFamily="34" charset="0"/>
              </a:rPr>
              <a:t>Questa operazione dipende dal Paese di giacenza delle attività</a:t>
            </a:r>
            <a:r>
              <a:rPr lang="it-IT" sz="1800" dirty="0">
                <a:latin typeface="Tw Cen MT" panose="020B0602020104020603" pitchFamily="34" charset="0"/>
              </a:rPr>
              <a:t>: se il Paese è black-list, infatti, opererà il raddoppio dei termini di accertamento (la stessa logica opera con riguardo alle sanzioni). Ad oggi non è chiaro come possa stabilirsi il Paese di ubicazione delle cripto-attività, posto che la </a:t>
            </a:r>
            <a:r>
              <a:rPr lang="it-IT" sz="1800" i="1" dirty="0" err="1">
                <a:latin typeface="Tw Cen MT" panose="020B0602020104020603" pitchFamily="34" charset="0"/>
              </a:rPr>
              <a:t>block</a:t>
            </a:r>
            <a:r>
              <a:rPr lang="it-IT" sz="1800" i="1" dirty="0">
                <a:latin typeface="Tw Cen MT" panose="020B0602020104020603" pitchFamily="34" charset="0"/>
              </a:rPr>
              <a:t>-chain</a:t>
            </a:r>
            <a:r>
              <a:rPr lang="it-IT" sz="1800" dirty="0">
                <a:latin typeface="Tw Cen MT" panose="020B0602020104020603" pitchFamily="34" charset="0"/>
              </a:rPr>
              <a:t> presuppone l’impossibilità di individuarne una ubicazione geografica. </a:t>
            </a:r>
          </a:p>
          <a:p>
            <a:pPr marL="342900" lvl="1" indent="-342900"/>
            <a:r>
              <a:rPr lang="it-IT" sz="1800" dirty="0">
                <a:latin typeface="Tw Cen MT" panose="020B0602020104020603" pitchFamily="34" charset="0"/>
              </a:rPr>
              <a:t>Si ricorda che, a decorrere dal 20.04.2023, Italia e Svizzera hanno raggiunto un’intesa su alcune questioni fiscali pendenti, tra cui la rimozione del Paese elvetico dalla </a:t>
            </a:r>
            <a:r>
              <a:rPr lang="it-IT" sz="1800" i="1" dirty="0">
                <a:latin typeface="Tw Cen MT" panose="020B0602020104020603" pitchFamily="34" charset="0"/>
              </a:rPr>
              <a:t>black list</a:t>
            </a:r>
            <a:r>
              <a:rPr lang="it-IT" sz="1800" dirty="0">
                <a:latin typeface="Tw Cen MT" panose="020B0602020104020603" pitchFamily="34" charset="0"/>
              </a:rPr>
              <a:t> del 1999.</a:t>
            </a:r>
            <a:endParaRPr lang="it-IT" sz="1800" dirty="0"/>
          </a:p>
        </p:txBody>
      </p:sp>
      <p:sp>
        <p:nvSpPr>
          <p:cNvPr id="3" name="Titolo 2">
            <a:extLst>
              <a:ext uri="{FF2B5EF4-FFF2-40B4-BE49-F238E27FC236}">
                <a16:creationId xmlns:a16="http://schemas.microsoft.com/office/drawing/2014/main" id="{E815883E-DD93-C0D2-431D-C0460EC8134F}"/>
              </a:ext>
            </a:extLst>
          </p:cNvPr>
          <p:cNvSpPr>
            <a:spLocks noGrp="1"/>
          </p:cNvSpPr>
          <p:nvPr>
            <p:ph type="title"/>
          </p:nvPr>
        </p:nvSpPr>
        <p:spPr/>
        <p:txBody>
          <a:bodyPr/>
          <a:lstStyle/>
          <a:p>
            <a:r>
              <a:rPr lang="it-IT" sz="3000" baseline="30000" dirty="0">
                <a:latin typeface="Tw Cen MT" panose="020B0602020104020603" pitchFamily="34" charset="0"/>
                <a:cs typeface="Calibri" panose="020F0502020204030204" pitchFamily="34" charset="0"/>
              </a:rPr>
              <a:t>6. I termini per la regolarizzazione delle cripto-attività</a:t>
            </a:r>
          </a:p>
        </p:txBody>
      </p:sp>
      <p:sp>
        <p:nvSpPr>
          <p:cNvPr id="4" name="Segnaposto numero diapositiva 3">
            <a:extLst>
              <a:ext uri="{FF2B5EF4-FFF2-40B4-BE49-F238E27FC236}">
                <a16:creationId xmlns:a16="http://schemas.microsoft.com/office/drawing/2014/main" id="{8096426C-7E45-E9D9-C862-8EB26EBE22CF}"/>
              </a:ext>
            </a:extLst>
          </p:cNvPr>
          <p:cNvSpPr>
            <a:spLocks noGrp="1"/>
          </p:cNvSpPr>
          <p:nvPr>
            <p:ph type="sldNum" sz="quarter" idx="10"/>
          </p:nvPr>
        </p:nvSpPr>
        <p:spPr/>
        <p:txBody>
          <a:bodyPr/>
          <a:lstStyle/>
          <a:p>
            <a:pPr>
              <a:defRPr/>
            </a:pPr>
            <a:fld id="{4E252461-6552-4EA5-9E8C-BFC3DF1D546B}" type="slidenum">
              <a:rPr lang="it-IT" smtClean="0"/>
              <a:pPr>
                <a:defRPr/>
              </a:pPr>
              <a:t>10</a:t>
            </a:fld>
            <a:endParaRPr lang="it-IT" dirty="0"/>
          </a:p>
        </p:txBody>
      </p:sp>
    </p:spTree>
    <p:extLst>
      <p:ext uri="{BB962C8B-B14F-4D97-AF65-F5344CB8AC3E}">
        <p14:creationId xmlns:p14="http://schemas.microsoft.com/office/powerpoint/2010/main" val="14908716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F15AE06F-273E-5627-C9F6-79FF086B43F6}"/>
              </a:ext>
            </a:extLst>
          </p:cNvPr>
          <p:cNvSpPr>
            <a:spLocks noGrp="1"/>
          </p:cNvSpPr>
          <p:nvPr>
            <p:ph idx="1"/>
          </p:nvPr>
        </p:nvSpPr>
        <p:spPr/>
        <p:txBody>
          <a:bodyPr/>
          <a:lstStyle/>
          <a:p>
            <a:pPr marL="0" indent="0" algn="just">
              <a:buNone/>
            </a:pPr>
            <a:r>
              <a:rPr lang="it-IT" sz="1600" dirty="0">
                <a:latin typeface="Tw Cen MT" panose="020B0602020104020603" pitchFamily="34" charset="0"/>
              </a:rPr>
              <a:t>La Legge di Bilancio 2023 prevede la possibilità di assoggettare a </a:t>
            </a:r>
            <a:r>
              <a:rPr lang="it-IT" sz="1600" b="1" dirty="0">
                <a:latin typeface="Tw Cen MT" panose="020B0602020104020603" pitchFamily="34" charset="0"/>
              </a:rPr>
              <a:t>imposta sostitutiva con aliquota del 14%</a:t>
            </a:r>
            <a:r>
              <a:rPr lang="it-IT" sz="1600" dirty="0">
                <a:latin typeface="Tw Cen MT" panose="020B0602020104020603" pitchFamily="34" charset="0"/>
              </a:rPr>
              <a:t> i redditi di capitale derivanti </a:t>
            </a:r>
            <a:r>
              <a:rPr lang="it-IT" sz="1600" b="1" dirty="0">
                <a:latin typeface="Tw Cen MT" panose="020B0602020104020603" pitchFamily="34" charset="0"/>
              </a:rPr>
              <a:t>dalle cessioni o dal rimborso di quote e/o azioni di OICR aventi forma contrattuale (fondi comuni) e di OICR</a:t>
            </a:r>
            <a:r>
              <a:rPr lang="it-IT" sz="1600" dirty="0">
                <a:latin typeface="Tw Cen MT" panose="020B0602020104020603" pitchFamily="34" charset="0"/>
              </a:rPr>
              <a:t> aventi forma statutaria (Sicav). </a:t>
            </a:r>
          </a:p>
          <a:p>
            <a:pPr marL="0" indent="0" algn="just">
              <a:buNone/>
            </a:pPr>
            <a:r>
              <a:rPr lang="it-IT" sz="1600" dirty="0">
                <a:latin typeface="Tw Cen MT" panose="020B0602020104020603" pitchFamily="34" charset="0"/>
              </a:rPr>
              <a:t>In particolare, l’imposta sostitutiva si applica sulla differenza tra:</a:t>
            </a:r>
          </a:p>
          <a:p>
            <a:pPr algn="just">
              <a:buFontTx/>
              <a:buChar char="-"/>
            </a:pPr>
            <a:r>
              <a:rPr lang="it-IT" sz="1600" dirty="0">
                <a:latin typeface="Tw Cen MT" panose="020B0602020104020603" pitchFamily="34" charset="0"/>
              </a:rPr>
              <a:t>il valore delle quote e/o azioni come rilevato nei prospetti periodici alla data del 31 dicembre 2022 e </a:t>
            </a:r>
          </a:p>
          <a:p>
            <a:pPr algn="just">
              <a:buFontTx/>
              <a:buChar char="-"/>
            </a:pPr>
            <a:r>
              <a:rPr lang="it-IT" sz="1600" dirty="0">
                <a:latin typeface="Tw Cen MT" panose="020B0602020104020603" pitchFamily="34" charset="0"/>
              </a:rPr>
              <a:t>il costo o il valore di acquisto o il valore di sottoscrizione. </a:t>
            </a:r>
          </a:p>
          <a:p>
            <a:pPr marL="0" indent="0" algn="just">
              <a:buNone/>
            </a:pPr>
            <a:r>
              <a:rPr lang="it-IT" sz="1600" dirty="0">
                <a:latin typeface="Tw Cen MT" panose="020B0602020104020603" pitchFamily="34" charset="0"/>
              </a:rPr>
              <a:t>Trattandosi di una facoltà, sarà cura del </a:t>
            </a:r>
            <a:r>
              <a:rPr lang="it-IT" sz="1600" b="1" dirty="0">
                <a:latin typeface="Tw Cen MT" panose="020B0602020104020603" pitchFamily="34" charset="0"/>
              </a:rPr>
              <a:t>contribuente inviare entro il 30 giugno 2023 un’apposita comunicazione all'intermediario </a:t>
            </a:r>
            <a:r>
              <a:rPr lang="it-IT" sz="1600" dirty="0">
                <a:latin typeface="Tw Cen MT" panose="020B0602020104020603" pitchFamily="34" charset="0"/>
              </a:rPr>
              <a:t>presso il quale è intrattenuta la custodia, amministrazione, gestione di portafogli o altro rapporto delle quote o azioni OICR.</a:t>
            </a:r>
          </a:p>
          <a:p>
            <a:pPr algn="just"/>
            <a:r>
              <a:rPr lang="it-IT" sz="1600" dirty="0">
                <a:latin typeface="Tw Cen MT" panose="020B0602020104020603" pitchFamily="34" charset="0"/>
              </a:rPr>
              <a:t>Entro il </a:t>
            </a:r>
            <a:r>
              <a:rPr lang="it-IT" sz="1600" b="1" dirty="0">
                <a:latin typeface="Tw Cen MT" panose="020B0602020104020603" pitchFamily="34" charset="0"/>
              </a:rPr>
              <a:t>16 settembre 2023</a:t>
            </a:r>
            <a:r>
              <a:rPr lang="it-IT" sz="1600" dirty="0">
                <a:latin typeface="Tw Cen MT" panose="020B0602020104020603" pitchFamily="34" charset="0"/>
              </a:rPr>
              <a:t>, invece, gli intermediari dovranno effettuare il </a:t>
            </a:r>
            <a:r>
              <a:rPr lang="it-IT" sz="1600" b="1" dirty="0">
                <a:latin typeface="Tw Cen MT" panose="020B0602020104020603" pitchFamily="34" charset="0"/>
              </a:rPr>
              <a:t>versamento dell’imposta sostitutiva</a:t>
            </a:r>
            <a:r>
              <a:rPr lang="it-IT" sz="1600" dirty="0">
                <a:latin typeface="Tw Cen MT" panose="020B0602020104020603" pitchFamily="34" charset="0"/>
              </a:rPr>
              <a:t>. </a:t>
            </a:r>
          </a:p>
          <a:p>
            <a:pPr algn="just"/>
            <a:r>
              <a:rPr lang="it-IT" sz="1600" dirty="0">
                <a:latin typeface="Tw Cen MT" panose="020B0602020104020603" pitchFamily="34" charset="0"/>
              </a:rPr>
              <a:t>Qualora </a:t>
            </a:r>
            <a:r>
              <a:rPr lang="it-IT" sz="1600" b="1" dirty="0">
                <a:latin typeface="Tw Cen MT" panose="020B0602020104020603" pitchFamily="34" charset="0"/>
              </a:rPr>
              <a:t>non vi siano intermediari</a:t>
            </a:r>
            <a:r>
              <a:rPr lang="it-IT" sz="1600" dirty="0">
                <a:latin typeface="Tw Cen MT" panose="020B0602020104020603" pitchFamily="34" charset="0"/>
              </a:rPr>
              <a:t>, il contribuente provvederà ad esercitare l’opzione in </a:t>
            </a:r>
            <a:r>
              <a:rPr lang="it-IT" sz="1600" b="1" dirty="0">
                <a:latin typeface="Tw Cen MT" panose="020B0602020104020603" pitchFamily="34" charset="0"/>
              </a:rPr>
              <a:t>dichiarazione dei redditi per l’annualità 2022 </a:t>
            </a:r>
            <a:r>
              <a:rPr lang="it-IT" sz="1600" dirty="0">
                <a:latin typeface="Tw Cen MT" panose="020B0602020104020603" pitchFamily="34" charset="0"/>
              </a:rPr>
              <a:t>e a </a:t>
            </a:r>
            <a:r>
              <a:rPr lang="it-IT" sz="1600" b="1" dirty="0">
                <a:latin typeface="Tw Cen MT" panose="020B0602020104020603" pitchFamily="34" charset="0"/>
              </a:rPr>
              <a:t>versare l’imposta sostitutiva entro il termine per il saldo delle imposte sui redditi (30 novembre). </a:t>
            </a:r>
          </a:p>
          <a:p>
            <a:pPr algn="just"/>
            <a:r>
              <a:rPr lang="it-IT" sz="1600" dirty="0">
                <a:latin typeface="Tw Cen MT" panose="020B0602020104020603" pitchFamily="34" charset="0"/>
              </a:rPr>
              <a:t>L’opzione </a:t>
            </a:r>
            <a:r>
              <a:rPr lang="it-IT" sz="1600" b="1" dirty="0">
                <a:latin typeface="Tw Cen MT" panose="020B0602020104020603" pitchFamily="34" charset="0"/>
              </a:rPr>
              <a:t>non può essere esercitata </a:t>
            </a:r>
            <a:r>
              <a:rPr lang="it-IT" sz="1600" dirty="0">
                <a:latin typeface="Tw Cen MT" panose="020B0602020104020603" pitchFamily="34" charset="0"/>
              </a:rPr>
              <a:t>qualora per il rapporto di gestione delle quote o azioni di OICR sia stato optato il </a:t>
            </a:r>
            <a:r>
              <a:rPr lang="it-IT" sz="1600" b="1" dirty="0">
                <a:latin typeface="Tw Cen MT" panose="020B0602020104020603" pitchFamily="34" charset="0"/>
              </a:rPr>
              <a:t>regime di risparmio gestito</a:t>
            </a:r>
            <a:r>
              <a:rPr lang="it-IT" sz="1600" dirty="0">
                <a:latin typeface="Tw Cen MT" panose="020B0602020104020603" pitchFamily="34" charset="0"/>
              </a:rPr>
              <a:t>. In questo caso, sarà applicabile l’aliquota ordinaria.</a:t>
            </a:r>
          </a:p>
          <a:p>
            <a:endParaRPr lang="it-IT" dirty="0"/>
          </a:p>
        </p:txBody>
      </p:sp>
      <p:sp>
        <p:nvSpPr>
          <p:cNvPr id="3" name="Titolo 2">
            <a:extLst>
              <a:ext uri="{FF2B5EF4-FFF2-40B4-BE49-F238E27FC236}">
                <a16:creationId xmlns:a16="http://schemas.microsoft.com/office/drawing/2014/main" id="{75087E10-FC99-85C1-1C65-946FEF43B278}"/>
              </a:ext>
            </a:extLst>
          </p:cNvPr>
          <p:cNvSpPr>
            <a:spLocks noGrp="1"/>
          </p:cNvSpPr>
          <p:nvPr>
            <p:ph type="title"/>
          </p:nvPr>
        </p:nvSpPr>
        <p:spPr/>
        <p:txBody>
          <a:bodyPr/>
          <a:lstStyle/>
          <a:p>
            <a:r>
              <a:rPr lang="it-IT" sz="3000" baseline="30000" dirty="0">
                <a:latin typeface="Tw Cen MT" panose="020B0602020104020603" pitchFamily="34" charset="0"/>
                <a:cs typeface="Calibri" panose="020F0502020204030204" pitchFamily="34" charset="0"/>
              </a:rPr>
              <a:t>7. L’affrancamento di azioni e quote OICR: una panoramica generale</a:t>
            </a:r>
          </a:p>
        </p:txBody>
      </p:sp>
      <p:sp>
        <p:nvSpPr>
          <p:cNvPr id="4" name="Segnaposto numero diapositiva 3">
            <a:extLst>
              <a:ext uri="{FF2B5EF4-FFF2-40B4-BE49-F238E27FC236}">
                <a16:creationId xmlns:a16="http://schemas.microsoft.com/office/drawing/2014/main" id="{2EEC59F2-2EA3-3841-5003-5F63AFA9F0AC}"/>
              </a:ext>
            </a:extLst>
          </p:cNvPr>
          <p:cNvSpPr>
            <a:spLocks noGrp="1"/>
          </p:cNvSpPr>
          <p:nvPr>
            <p:ph type="sldNum" sz="quarter" idx="10"/>
          </p:nvPr>
        </p:nvSpPr>
        <p:spPr/>
        <p:txBody>
          <a:bodyPr/>
          <a:lstStyle/>
          <a:p>
            <a:pPr>
              <a:defRPr/>
            </a:pPr>
            <a:fld id="{4E252461-6552-4EA5-9E8C-BFC3DF1D546B}" type="slidenum">
              <a:rPr lang="it-IT" smtClean="0"/>
              <a:pPr>
                <a:defRPr/>
              </a:pPr>
              <a:t>11</a:t>
            </a:fld>
            <a:endParaRPr lang="it-IT" dirty="0"/>
          </a:p>
        </p:txBody>
      </p:sp>
    </p:spTree>
    <p:extLst>
      <p:ext uri="{BB962C8B-B14F-4D97-AF65-F5344CB8AC3E}">
        <p14:creationId xmlns:p14="http://schemas.microsoft.com/office/powerpoint/2010/main" val="1752060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686DBB2E-A960-5253-FFA1-81F659901F78}"/>
              </a:ext>
            </a:extLst>
          </p:cNvPr>
          <p:cNvSpPr>
            <a:spLocks noGrp="1"/>
          </p:cNvSpPr>
          <p:nvPr>
            <p:ph idx="1"/>
          </p:nvPr>
        </p:nvSpPr>
        <p:spPr>
          <a:xfrm>
            <a:off x="827088" y="738044"/>
            <a:ext cx="8066087" cy="5854878"/>
          </a:xfrm>
        </p:spPr>
        <p:txBody>
          <a:bodyPr/>
          <a:lstStyle/>
          <a:p>
            <a:pPr algn="just">
              <a:buFont typeface="Wingdings" panose="05000000000000000000" pitchFamily="2" charset="2"/>
              <a:buChar char="q"/>
            </a:pPr>
            <a:r>
              <a:rPr lang="it-IT" sz="1300" b="1" dirty="0">
                <a:solidFill>
                  <a:srgbClr val="4B4B4B"/>
                </a:solidFill>
                <a:latin typeface="Tw Cen MT" panose="020B0602020104020603" pitchFamily="34" charset="0"/>
              </a:rPr>
              <a:t>Destinatari:</a:t>
            </a:r>
          </a:p>
          <a:p>
            <a:pPr marL="400050" indent="-400050" algn="just">
              <a:buFont typeface="+mj-lt"/>
              <a:buAutoNum type="romanLcPeriod"/>
            </a:pPr>
            <a:r>
              <a:rPr lang="it-IT" sz="1300" dirty="0">
                <a:solidFill>
                  <a:srgbClr val="4B4B4B"/>
                </a:solidFill>
                <a:latin typeface="Tw Cen MT" panose="020B0602020104020603" pitchFamily="34" charset="0"/>
              </a:rPr>
              <a:t>Persone fisiche non esercenti attività di impresa;</a:t>
            </a:r>
          </a:p>
          <a:p>
            <a:pPr marL="400050" indent="-400050" algn="just">
              <a:buFont typeface="+mj-lt"/>
              <a:buAutoNum type="romanLcPeriod"/>
            </a:pPr>
            <a:r>
              <a:rPr lang="it-IT" sz="1300" dirty="0">
                <a:solidFill>
                  <a:srgbClr val="4B4B4B"/>
                </a:solidFill>
                <a:latin typeface="Tw Cen MT" panose="020B0602020104020603" pitchFamily="34" charset="0"/>
              </a:rPr>
              <a:t>Enti non commerciali;</a:t>
            </a:r>
          </a:p>
          <a:p>
            <a:pPr marL="400050" indent="-400050" algn="just">
              <a:buFont typeface="+mj-lt"/>
              <a:buAutoNum type="romanLcPeriod"/>
            </a:pPr>
            <a:r>
              <a:rPr lang="it-IT" sz="1300" dirty="0">
                <a:solidFill>
                  <a:srgbClr val="4B4B4B"/>
                </a:solidFill>
                <a:latin typeface="Tw Cen MT" panose="020B0602020104020603" pitchFamily="34" charset="0"/>
              </a:rPr>
              <a:t>Società semplici;</a:t>
            </a:r>
          </a:p>
          <a:p>
            <a:pPr marL="400050" indent="-400050" algn="just">
              <a:buFont typeface="+mj-lt"/>
              <a:buAutoNum type="romanLcPeriod"/>
            </a:pPr>
            <a:r>
              <a:rPr lang="it-IT" sz="1300" dirty="0">
                <a:solidFill>
                  <a:srgbClr val="4B4B4B"/>
                </a:solidFill>
                <a:latin typeface="Tw Cen MT" panose="020B0602020104020603" pitchFamily="34" charset="0"/>
              </a:rPr>
              <a:t>Non residenti per i fondi italiani se non beneficiano dell’esenzione art. 26-quinquies, comma 5; o, per gli immobiliari della possibilità di fruire delle convenzioni internazionali che, di norma prevedono ritenuta del’10%</a:t>
            </a:r>
          </a:p>
          <a:p>
            <a:pPr marL="400050" indent="-400050" algn="just">
              <a:buFont typeface="+mj-lt"/>
              <a:buAutoNum type="romanLcPeriod"/>
            </a:pPr>
            <a:endParaRPr lang="it-IT" sz="1300" dirty="0">
              <a:solidFill>
                <a:srgbClr val="4B4B4B"/>
              </a:solidFill>
              <a:latin typeface="Tw Cen MT" panose="020B0602020104020603" pitchFamily="34" charset="0"/>
            </a:endParaRPr>
          </a:p>
          <a:p>
            <a:pPr algn="just">
              <a:buFont typeface="Wingdings" panose="05000000000000000000" pitchFamily="2" charset="2"/>
              <a:buChar char="q"/>
            </a:pPr>
            <a:r>
              <a:rPr lang="it-IT" sz="1300" b="1" dirty="0">
                <a:solidFill>
                  <a:srgbClr val="4B4B4B"/>
                </a:solidFill>
                <a:latin typeface="Tw Cen MT" panose="020B0602020104020603" pitchFamily="34" charset="0"/>
              </a:rPr>
              <a:t>Oggetto della rideterminazione:</a:t>
            </a:r>
          </a:p>
          <a:p>
            <a:pPr marL="400050" indent="-400050" algn="just">
              <a:buFont typeface="+mj-lt"/>
              <a:buAutoNum type="romanLcPeriod"/>
            </a:pPr>
            <a:r>
              <a:rPr lang="it-IT" sz="1300" dirty="0">
                <a:solidFill>
                  <a:srgbClr val="4B4B4B"/>
                </a:solidFill>
                <a:latin typeface="Tw Cen MT" panose="020B0602020104020603" pitchFamily="34" charset="0"/>
              </a:rPr>
              <a:t>Tutti gli OICR (italiani – europei – SEE – extraeuropei – fondi immobiliari)</a:t>
            </a:r>
          </a:p>
          <a:p>
            <a:pPr marL="0" indent="0" algn="just">
              <a:buNone/>
            </a:pPr>
            <a:r>
              <a:rPr lang="it-IT" sz="1300" b="1" u="sng" dirty="0">
                <a:solidFill>
                  <a:srgbClr val="4B4B4B"/>
                </a:solidFill>
                <a:latin typeface="Tw Cen MT" panose="020B0602020104020603" pitchFamily="34" charset="0"/>
              </a:rPr>
              <a:t>Definizione</a:t>
            </a:r>
            <a:r>
              <a:rPr lang="it-IT" sz="1300" dirty="0">
                <a:solidFill>
                  <a:srgbClr val="4B4B4B"/>
                </a:solidFill>
                <a:latin typeface="Tw Cen MT" panose="020B0602020104020603" pitchFamily="34" charset="0"/>
              </a:rPr>
              <a:t>: gli OICR sono una categoria di intermediari finanziari, comprendente:</a:t>
            </a:r>
          </a:p>
          <a:p>
            <a:pPr algn="just">
              <a:buFontTx/>
              <a:buChar char="-"/>
            </a:pPr>
            <a:r>
              <a:rPr lang="it-IT" sz="1300" dirty="0">
                <a:solidFill>
                  <a:srgbClr val="4B4B4B"/>
                </a:solidFill>
                <a:latin typeface="Tw Cen MT" panose="020B0602020104020603" pitchFamily="34" charset="0"/>
              </a:rPr>
              <a:t>SGR; </a:t>
            </a:r>
          </a:p>
          <a:p>
            <a:pPr algn="just">
              <a:buFontTx/>
              <a:buChar char="-"/>
            </a:pPr>
            <a:r>
              <a:rPr lang="it-IT" sz="1300" dirty="0">
                <a:solidFill>
                  <a:srgbClr val="4B4B4B"/>
                </a:solidFill>
                <a:latin typeface="Tw Cen MT" panose="020B0602020104020603" pitchFamily="34" charset="0"/>
              </a:rPr>
              <a:t>SICAV;</a:t>
            </a:r>
          </a:p>
          <a:p>
            <a:pPr algn="just">
              <a:buFontTx/>
              <a:buChar char="-"/>
            </a:pPr>
            <a:r>
              <a:rPr lang="it-IT" sz="1300" dirty="0">
                <a:solidFill>
                  <a:srgbClr val="4B4B4B"/>
                </a:solidFill>
                <a:latin typeface="Tw Cen MT" panose="020B0602020104020603" pitchFamily="34" charset="0"/>
              </a:rPr>
              <a:t>SICAF; </a:t>
            </a:r>
          </a:p>
          <a:p>
            <a:pPr algn="just">
              <a:buFontTx/>
              <a:buChar char="-"/>
            </a:pPr>
            <a:r>
              <a:rPr lang="it-IT" sz="1300" dirty="0">
                <a:solidFill>
                  <a:srgbClr val="4B4B4B"/>
                </a:solidFill>
                <a:latin typeface="Tw Cen MT" panose="020B0602020104020603" pitchFamily="34" charset="0"/>
              </a:rPr>
              <a:t>OICVM.  </a:t>
            </a:r>
          </a:p>
          <a:p>
            <a:pPr marL="0" indent="0" algn="just">
              <a:buNone/>
            </a:pPr>
            <a:r>
              <a:rPr lang="it-IT" sz="1300" dirty="0">
                <a:solidFill>
                  <a:srgbClr val="4B4B4B"/>
                </a:solidFill>
                <a:latin typeface="Tw Cen MT" panose="020B0602020104020603" pitchFamily="34" charset="0"/>
              </a:rPr>
              <a:t>Tali organismi offrono servizi di gestione collettiva del risparmio disciplinati dal titolo III del TUF, </a:t>
            </a:r>
            <a:r>
              <a:rPr lang="it-IT" sz="1300" dirty="0" err="1">
                <a:solidFill>
                  <a:srgbClr val="4B4B4B"/>
                </a:solidFill>
                <a:latin typeface="Tw Cen MT" panose="020B0602020104020603" pitchFamily="34" charset="0"/>
              </a:rPr>
              <a:t>D.Lgs.</a:t>
            </a:r>
            <a:r>
              <a:rPr lang="it-IT" sz="1300" dirty="0">
                <a:solidFill>
                  <a:srgbClr val="4B4B4B"/>
                </a:solidFill>
                <a:latin typeface="Tw Cen MT" panose="020B0602020104020603" pitchFamily="34" charset="0"/>
              </a:rPr>
              <a:t> 58/1998. Questi servizi comprendono la promozione, l’istituzione e l’organizzazione di fondi comuni d’investimento e l’amministrazione dei rapporti con i partecipanti. Inoltre, questo tipo di servizi comprende la gestione del patrimonio dell’OICR, di propria o altrui istituzione, mediante l’investimento, avente a oggetto strumenti finanziari, crediti, o altri beni mobili o immobili. </a:t>
            </a:r>
          </a:p>
          <a:p>
            <a:endParaRPr lang="it-IT" dirty="0"/>
          </a:p>
        </p:txBody>
      </p:sp>
      <p:sp>
        <p:nvSpPr>
          <p:cNvPr id="3" name="Titolo 2">
            <a:extLst>
              <a:ext uri="{FF2B5EF4-FFF2-40B4-BE49-F238E27FC236}">
                <a16:creationId xmlns:a16="http://schemas.microsoft.com/office/drawing/2014/main" id="{940C111F-DD77-3DDB-60FA-7BFC136D812A}"/>
              </a:ext>
            </a:extLst>
          </p:cNvPr>
          <p:cNvSpPr>
            <a:spLocks noGrp="1"/>
          </p:cNvSpPr>
          <p:nvPr>
            <p:ph type="title"/>
          </p:nvPr>
        </p:nvSpPr>
        <p:spPr/>
        <p:txBody>
          <a:bodyPr/>
          <a:lstStyle/>
          <a:p>
            <a:r>
              <a:rPr lang="it-IT" sz="3200" baseline="30000" dirty="0">
                <a:latin typeface="Tw Cen MT" panose="020B0602020104020603" pitchFamily="34" charset="0"/>
                <a:cs typeface="Calibri" panose="020F0502020204030204" pitchFamily="34" charset="0"/>
              </a:rPr>
              <a:t>8. L’affrancamento di azioni e quote OICR: note operative</a:t>
            </a:r>
            <a:endParaRPr lang="it-IT" sz="3200" dirty="0"/>
          </a:p>
        </p:txBody>
      </p:sp>
      <p:sp>
        <p:nvSpPr>
          <p:cNvPr id="4" name="Segnaposto numero diapositiva 3">
            <a:extLst>
              <a:ext uri="{FF2B5EF4-FFF2-40B4-BE49-F238E27FC236}">
                <a16:creationId xmlns:a16="http://schemas.microsoft.com/office/drawing/2014/main" id="{65BCCE16-AA02-189D-055C-0546E0A17116}"/>
              </a:ext>
            </a:extLst>
          </p:cNvPr>
          <p:cNvSpPr>
            <a:spLocks noGrp="1"/>
          </p:cNvSpPr>
          <p:nvPr>
            <p:ph type="sldNum" sz="quarter" idx="10"/>
          </p:nvPr>
        </p:nvSpPr>
        <p:spPr/>
        <p:txBody>
          <a:bodyPr/>
          <a:lstStyle/>
          <a:p>
            <a:pPr>
              <a:defRPr/>
            </a:pPr>
            <a:fld id="{4E252461-6552-4EA5-9E8C-BFC3DF1D546B}" type="slidenum">
              <a:rPr lang="it-IT" smtClean="0"/>
              <a:pPr>
                <a:defRPr/>
              </a:pPr>
              <a:t>12</a:t>
            </a:fld>
            <a:endParaRPr lang="it-IT" dirty="0"/>
          </a:p>
        </p:txBody>
      </p:sp>
    </p:spTree>
    <p:extLst>
      <p:ext uri="{BB962C8B-B14F-4D97-AF65-F5344CB8AC3E}">
        <p14:creationId xmlns:p14="http://schemas.microsoft.com/office/powerpoint/2010/main" val="9800162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0D54AAD6-9084-7FA6-B5D1-F6F852F0CA1B}"/>
              </a:ext>
            </a:extLst>
          </p:cNvPr>
          <p:cNvSpPr>
            <a:spLocks noGrp="1"/>
          </p:cNvSpPr>
          <p:nvPr>
            <p:ph idx="1"/>
          </p:nvPr>
        </p:nvSpPr>
        <p:spPr/>
        <p:txBody>
          <a:bodyPr/>
          <a:lstStyle/>
          <a:p>
            <a:pPr marL="0" indent="0" algn="just">
              <a:buNone/>
            </a:pPr>
            <a:endParaRPr lang="it-IT" sz="1600" dirty="0">
              <a:latin typeface="Tw Cen MT" panose="020B0602020104020603" pitchFamily="34" charset="0"/>
            </a:endParaRPr>
          </a:p>
          <a:p>
            <a:pPr algn="just">
              <a:buFont typeface="Wingdings" panose="05000000000000000000" pitchFamily="2" charset="2"/>
              <a:buChar char="q"/>
            </a:pPr>
            <a:r>
              <a:rPr lang="it-IT" sz="1600" b="1" dirty="0">
                <a:latin typeface="Tw Cen MT" panose="020B0602020104020603" pitchFamily="34" charset="0"/>
              </a:rPr>
              <a:t>Imposta sostitutiva:</a:t>
            </a:r>
          </a:p>
          <a:p>
            <a:pPr marL="400050" indent="-400050" algn="just">
              <a:buFont typeface="+mj-lt"/>
              <a:buAutoNum type="romanLcPeriod"/>
            </a:pPr>
            <a:r>
              <a:rPr lang="it-IT" sz="1600" dirty="0">
                <a:latin typeface="Tw Cen MT" panose="020B0602020104020603" pitchFamily="34" charset="0"/>
              </a:rPr>
              <a:t>14%.</a:t>
            </a:r>
          </a:p>
          <a:p>
            <a:pPr marL="0" indent="0" algn="just">
              <a:buNone/>
            </a:pPr>
            <a:endParaRPr lang="it-IT" sz="1600" dirty="0">
              <a:latin typeface="Tw Cen MT" panose="020B0602020104020603" pitchFamily="34" charset="0"/>
            </a:endParaRPr>
          </a:p>
          <a:p>
            <a:pPr marL="0" indent="0" algn="just">
              <a:buNone/>
            </a:pPr>
            <a:endParaRPr lang="it-IT" sz="1600" dirty="0">
              <a:latin typeface="Tw Cen MT" panose="020B0602020104020603" pitchFamily="34" charset="0"/>
            </a:endParaRPr>
          </a:p>
          <a:p>
            <a:pPr marL="0" indent="0" algn="just">
              <a:buNone/>
            </a:pPr>
            <a:endParaRPr lang="it-IT" sz="1600" dirty="0">
              <a:latin typeface="Tw Cen MT" panose="020B0602020104020603" pitchFamily="34" charset="0"/>
            </a:endParaRPr>
          </a:p>
          <a:p>
            <a:pPr algn="just">
              <a:buFont typeface="Wingdings" panose="05000000000000000000" pitchFamily="2" charset="2"/>
              <a:buChar char="q"/>
            </a:pPr>
            <a:r>
              <a:rPr lang="it-IT" sz="1600" b="1" dirty="0">
                <a:latin typeface="Tw Cen MT" panose="020B0602020104020603" pitchFamily="34" charset="0"/>
              </a:rPr>
              <a:t>Base di calcolo</a:t>
            </a:r>
          </a:p>
          <a:p>
            <a:pPr marL="400050" indent="-400050" algn="just">
              <a:buFont typeface="+mj-lt"/>
              <a:buAutoNum type="romanLcPeriod"/>
            </a:pPr>
            <a:r>
              <a:rPr lang="it-IT" sz="1600" dirty="0">
                <a:latin typeface="Tw Cen MT" panose="020B0602020104020603" pitchFamily="34" charset="0"/>
              </a:rPr>
              <a:t>Differenza tra il valore delle quote o azioni alla data del 31 dicembre 2022 e il costo o valore di acquisto o di sottoscrizione. Soppresso il riferimento ai valori risultanti dai prospetti periodici perché i fondi chiusi non hanno prospetti giornalieri dato che possono essere rivalutati anche gli ETF. Il valore al 31 dicembre è quello che il contribuente avrebbe percepito se avesse ottenuto il rimborso in quella data, sulla base dei regolamenti di ciascun fondo (“</a:t>
            </a:r>
            <a:r>
              <a:rPr lang="it-IT" sz="1600" i="1" dirty="0">
                <a:latin typeface="Tw Cen MT" panose="020B0602020104020603" pitchFamily="34" charset="0"/>
              </a:rPr>
              <a:t>si considerano realizzati</a:t>
            </a:r>
            <a:r>
              <a:rPr lang="it-IT" sz="1600" dirty="0">
                <a:latin typeface="Tw Cen MT" panose="020B0602020104020603" pitchFamily="34" charset="0"/>
              </a:rPr>
              <a:t>”). </a:t>
            </a:r>
          </a:p>
          <a:p>
            <a:endParaRPr lang="it-IT" dirty="0"/>
          </a:p>
        </p:txBody>
      </p:sp>
      <p:sp>
        <p:nvSpPr>
          <p:cNvPr id="3" name="Titolo 2">
            <a:extLst>
              <a:ext uri="{FF2B5EF4-FFF2-40B4-BE49-F238E27FC236}">
                <a16:creationId xmlns:a16="http://schemas.microsoft.com/office/drawing/2014/main" id="{D530DBA9-71C2-026E-85D0-37A2E0F6550A}"/>
              </a:ext>
            </a:extLst>
          </p:cNvPr>
          <p:cNvSpPr>
            <a:spLocks noGrp="1"/>
          </p:cNvSpPr>
          <p:nvPr>
            <p:ph type="title"/>
          </p:nvPr>
        </p:nvSpPr>
        <p:spPr/>
        <p:txBody>
          <a:bodyPr/>
          <a:lstStyle/>
          <a:p>
            <a:r>
              <a:rPr lang="it-IT" sz="3200" baseline="30000" dirty="0">
                <a:latin typeface="Tw Cen MT" panose="020B0602020104020603" pitchFamily="34" charset="0"/>
                <a:cs typeface="Calibri" panose="020F0502020204030204" pitchFamily="34" charset="0"/>
              </a:rPr>
              <a:t>8…</a:t>
            </a:r>
            <a:r>
              <a:rPr lang="it-IT" sz="3200" i="1" baseline="30000" dirty="0">
                <a:latin typeface="Tw Cen MT" panose="020B0602020104020603" pitchFamily="34" charset="0"/>
                <a:cs typeface="Calibri" panose="020F0502020204030204" pitchFamily="34" charset="0"/>
              </a:rPr>
              <a:t>Segue…</a:t>
            </a:r>
            <a:r>
              <a:rPr lang="it-IT" sz="3200" baseline="30000" dirty="0">
                <a:latin typeface="Tw Cen MT" panose="020B0602020104020603" pitchFamily="34" charset="0"/>
                <a:cs typeface="Calibri" panose="020F0502020204030204" pitchFamily="34" charset="0"/>
              </a:rPr>
              <a:t>L’affrancamento di azioni e quote OICR: note operative</a:t>
            </a:r>
            <a:endParaRPr lang="it-IT" sz="3200" dirty="0"/>
          </a:p>
        </p:txBody>
      </p:sp>
      <p:sp>
        <p:nvSpPr>
          <p:cNvPr id="4" name="Segnaposto numero diapositiva 3">
            <a:extLst>
              <a:ext uri="{FF2B5EF4-FFF2-40B4-BE49-F238E27FC236}">
                <a16:creationId xmlns:a16="http://schemas.microsoft.com/office/drawing/2014/main" id="{0C742289-5328-31B6-1E12-443A0E360782}"/>
              </a:ext>
            </a:extLst>
          </p:cNvPr>
          <p:cNvSpPr>
            <a:spLocks noGrp="1"/>
          </p:cNvSpPr>
          <p:nvPr>
            <p:ph type="sldNum" sz="quarter" idx="10"/>
          </p:nvPr>
        </p:nvSpPr>
        <p:spPr/>
        <p:txBody>
          <a:bodyPr/>
          <a:lstStyle/>
          <a:p>
            <a:pPr>
              <a:defRPr/>
            </a:pPr>
            <a:fld id="{4E252461-6552-4EA5-9E8C-BFC3DF1D546B}" type="slidenum">
              <a:rPr lang="it-IT" smtClean="0"/>
              <a:pPr>
                <a:defRPr/>
              </a:pPr>
              <a:t>13</a:t>
            </a:fld>
            <a:endParaRPr lang="it-IT" dirty="0"/>
          </a:p>
        </p:txBody>
      </p:sp>
    </p:spTree>
    <p:extLst>
      <p:ext uri="{BB962C8B-B14F-4D97-AF65-F5344CB8AC3E}">
        <p14:creationId xmlns:p14="http://schemas.microsoft.com/office/powerpoint/2010/main" val="4173748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827584" y="2793158"/>
            <a:ext cx="7200799" cy="584775"/>
          </a:xfrm>
          <a:prstGeom prst="rect">
            <a:avLst/>
          </a:prstGeom>
        </p:spPr>
        <p:txBody>
          <a:bodyPr wrap="square">
            <a:spAutoFit/>
          </a:bodyPr>
          <a:lstStyle/>
          <a:p>
            <a:pPr algn="ctr"/>
            <a:r>
              <a:rPr lang="it-IT" sz="4800" b="1" baseline="30000" dirty="0">
                <a:latin typeface="Tw Cen MT" panose="020B0602020104020603" pitchFamily="34" charset="0"/>
                <a:cs typeface="Calibri" panose="020F0502020204030204" pitchFamily="34" charset="0"/>
              </a:rPr>
              <a:t>Grazie per l’attenzione</a:t>
            </a:r>
          </a:p>
        </p:txBody>
      </p:sp>
      <p:cxnSp>
        <p:nvCxnSpPr>
          <p:cNvPr id="5" name="Connettore 1 15"/>
          <p:cNvCxnSpPr/>
          <p:nvPr/>
        </p:nvCxnSpPr>
        <p:spPr>
          <a:xfrm flipV="1">
            <a:off x="2184401" y="3467832"/>
            <a:ext cx="4775197" cy="2"/>
          </a:xfrm>
          <a:prstGeom prst="line">
            <a:avLst/>
          </a:prstGeom>
          <a:ln w="28575">
            <a:solidFill>
              <a:schemeClr val="tx1"/>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 name="Rettangolo 1">
            <a:extLst>
              <a:ext uri="{FF2B5EF4-FFF2-40B4-BE49-F238E27FC236}">
                <a16:creationId xmlns:a16="http://schemas.microsoft.com/office/drawing/2014/main" id="{E6DC3AA9-35E8-DE52-CE33-D93706412949}"/>
              </a:ext>
            </a:extLst>
          </p:cNvPr>
          <p:cNvSpPr/>
          <p:nvPr/>
        </p:nvSpPr>
        <p:spPr>
          <a:xfrm>
            <a:off x="965989" y="4221088"/>
            <a:ext cx="7200799" cy="1138773"/>
          </a:xfrm>
          <a:prstGeom prst="rect">
            <a:avLst/>
          </a:prstGeom>
        </p:spPr>
        <p:txBody>
          <a:bodyPr wrap="square">
            <a:spAutoFit/>
          </a:bodyPr>
          <a:lstStyle/>
          <a:p>
            <a:pPr algn="ctr"/>
            <a:r>
              <a:rPr lang="it-IT" sz="5400" b="1" baseline="30000" dirty="0">
                <a:latin typeface="Tw Cen MT" panose="020B0602020104020603" pitchFamily="34" charset="0"/>
                <a:cs typeface="Calibri" panose="020F0502020204030204" pitchFamily="34" charset="0"/>
              </a:rPr>
              <a:t>Luca Valdameri</a:t>
            </a:r>
          </a:p>
          <a:p>
            <a:pPr algn="ctr"/>
            <a:r>
              <a:rPr lang="it-IT" sz="4800" b="1" i="1" baseline="30000" dirty="0">
                <a:latin typeface="Tw Cen MT" panose="020B0602020104020603" pitchFamily="34" charset="0"/>
                <a:cs typeface="Calibri" panose="020F0502020204030204" pitchFamily="34" charset="0"/>
              </a:rPr>
              <a:t>Pirola Pennuto </a:t>
            </a:r>
            <a:r>
              <a:rPr lang="it-IT" sz="4800" b="1" i="1" baseline="30000" dirty="0" err="1">
                <a:latin typeface="Tw Cen MT" panose="020B0602020104020603" pitchFamily="34" charset="0"/>
                <a:cs typeface="Calibri" panose="020F0502020204030204" pitchFamily="34" charset="0"/>
              </a:rPr>
              <a:t>Zei</a:t>
            </a:r>
            <a:r>
              <a:rPr lang="it-IT" sz="4800" b="1" i="1" baseline="30000" dirty="0">
                <a:latin typeface="Tw Cen MT" panose="020B0602020104020603" pitchFamily="34" charset="0"/>
                <a:cs typeface="Calibri" panose="020F0502020204030204" pitchFamily="34" charset="0"/>
              </a:rPr>
              <a:t> &amp; Associati</a:t>
            </a:r>
          </a:p>
        </p:txBody>
      </p:sp>
    </p:spTree>
    <p:extLst>
      <p:ext uri="{BB962C8B-B14F-4D97-AF65-F5344CB8AC3E}">
        <p14:creationId xmlns:p14="http://schemas.microsoft.com/office/powerpoint/2010/main" val="2472709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834F629B-61BA-41B6-1BD3-F1CAFF216493}"/>
              </a:ext>
            </a:extLst>
          </p:cNvPr>
          <p:cNvSpPr>
            <a:spLocks noGrp="1"/>
          </p:cNvSpPr>
          <p:nvPr>
            <p:ph type="sldNum" sz="quarter" idx="10"/>
          </p:nvPr>
        </p:nvSpPr>
        <p:spPr/>
        <p:txBody>
          <a:bodyPr/>
          <a:lstStyle/>
          <a:p>
            <a:pPr>
              <a:defRPr/>
            </a:pPr>
            <a:fld id="{4E252461-6552-4EA5-9E8C-BFC3DF1D546B}" type="slidenum">
              <a:rPr lang="it-IT" smtClean="0"/>
              <a:pPr>
                <a:defRPr/>
              </a:pPr>
              <a:t>2</a:t>
            </a:fld>
            <a:endParaRPr lang="it-IT" dirty="0"/>
          </a:p>
        </p:txBody>
      </p:sp>
      <p:sp>
        <p:nvSpPr>
          <p:cNvPr id="5" name="Rettangolo 4">
            <a:extLst>
              <a:ext uri="{FF2B5EF4-FFF2-40B4-BE49-F238E27FC236}">
                <a16:creationId xmlns:a16="http://schemas.microsoft.com/office/drawing/2014/main" id="{C8F9B975-6FBB-662C-0316-CBB5A9538FCE}"/>
              </a:ext>
            </a:extLst>
          </p:cNvPr>
          <p:cNvSpPr/>
          <p:nvPr/>
        </p:nvSpPr>
        <p:spPr>
          <a:xfrm>
            <a:off x="899592" y="260648"/>
            <a:ext cx="7200799" cy="461665"/>
          </a:xfrm>
          <a:prstGeom prst="rect">
            <a:avLst/>
          </a:prstGeom>
        </p:spPr>
        <p:txBody>
          <a:bodyPr wrap="square">
            <a:spAutoFit/>
          </a:bodyPr>
          <a:lstStyle/>
          <a:p>
            <a:r>
              <a:rPr lang="it-IT" sz="3600" b="1" baseline="30000" dirty="0">
                <a:latin typeface="Tw Cen MT" panose="020B0602020104020603" pitchFamily="34" charset="0"/>
                <a:cs typeface="Calibri" panose="020F0502020204030204" pitchFamily="34" charset="0"/>
              </a:rPr>
              <a:t>Agenda sessione</a:t>
            </a:r>
          </a:p>
        </p:txBody>
      </p:sp>
      <p:sp>
        <p:nvSpPr>
          <p:cNvPr id="6" name="Rettangolo 5">
            <a:extLst>
              <a:ext uri="{FF2B5EF4-FFF2-40B4-BE49-F238E27FC236}">
                <a16:creationId xmlns:a16="http://schemas.microsoft.com/office/drawing/2014/main" id="{34827976-3680-99F4-8524-E125DFC358F9}"/>
              </a:ext>
            </a:extLst>
          </p:cNvPr>
          <p:cNvSpPr/>
          <p:nvPr/>
        </p:nvSpPr>
        <p:spPr>
          <a:xfrm>
            <a:off x="914847" y="1052736"/>
            <a:ext cx="7200799" cy="6225743"/>
          </a:xfrm>
          <a:prstGeom prst="rect">
            <a:avLst/>
          </a:prstGeom>
        </p:spPr>
        <p:txBody>
          <a:bodyPr wrap="square">
            <a:spAutoFit/>
          </a:bodyPr>
          <a:lstStyle/>
          <a:p>
            <a:pPr marL="514350" indent="-514350">
              <a:lnSpc>
                <a:spcPct val="150000"/>
              </a:lnSpc>
              <a:buFont typeface="+mj-lt"/>
              <a:buAutoNum type="arabicPeriod"/>
            </a:pPr>
            <a:r>
              <a:rPr lang="it-IT" sz="2800" baseline="30000" dirty="0">
                <a:latin typeface="Tw Cen MT" panose="020B0602020104020603" pitchFamily="34" charset="0"/>
                <a:cs typeface="Calibri" panose="020F0502020204030204" pitchFamily="34" charset="0"/>
              </a:rPr>
              <a:t>La regolamentazione di tipo sovranazionale in tema di </a:t>
            </a:r>
            <a:r>
              <a:rPr lang="it-IT" sz="2800" i="1" baseline="30000" dirty="0">
                <a:latin typeface="Tw Cen MT" panose="020B0602020104020603" pitchFamily="34" charset="0"/>
                <a:cs typeface="Calibri" panose="020F0502020204030204" pitchFamily="34" charset="0"/>
              </a:rPr>
              <a:t>cripto;</a:t>
            </a:r>
          </a:p>
          <a:p>
            <a:pPr marL="514350" indent="-514350">
              <a:lnSpc>
                <a:spcPct val="150000"/>
              </a:lnSpc>
              <a:buFont typeface="+mj-lt"/>
              <a:buAutoNum type="arabicPeriod"/>
            </a:pPr>
            <a:r>
              <a:rPr lang="it-IT" sz="2800" baseline="30000" dirty="0">
                <a:latin typeface="Tw Cen MT" panose="020B0602020104020603" pitchFamily="34" charset="0"/>
                <a:cs typeface="Calibri" panose="020F0502020204030204" pitchFamily="34" charset="0"/>
              </a:rPr>
              <a:t>Brevi note sulla regolamentazione </a:t>
            </a:r>
            <a:r>
              <a:rPr lang="it-IT" sz="2800" i="1" baseline="30000" dirty="0">
                <a:latin typeface="Tw Cen MT" panose="020B0602020104020603" pitchFamily="34" charset="0"/>
                <a:cs typeface="Calibri" panose="020F0502020204030204" pitchFamily="34" charset="0"/>
              </a:rPr>
              <a:t>ante</a:t>
            </a:r>
            <a:r>
              <a:rPr lang="it-IT" sz="2800" baseline="30000" dirty="0">
                <a:latin typeface="Tw Cen MT" panose="020B0602020104020603" pitchFamily="34" charset="0"/>
                <a:cs typeface="Calibri" panose="020F0502020204030204" pitchFamily="34" charset="0"/>
              </a:rPr>
              <a:t> Legge di Bilancio 2023;</a:t>
            </a:r>
          </a:p>
          <a:p>
            <a:pPr marL="514350" indent="-514350">
              <a:lnSpc>
                <a:spcPct val="150000"/>
              </a:lnSpc>
              <a:buFont typeface="+mj-lt"/>
              <a:buAutoNum type="arabicPeriod"/>
            </a:pPr>
            <a:r>
              <a:rPr lang="it-IT" sz="2800" baseline="30000" dirty="0">
                <a:latin typeface="Tw Cen MT" panose="020B0602020104020603" pitchFamily="34" charset="0"/>
                <a:cs typeface="Calibri" panose="020F0502020204030204" pitchFamily="34" charset="0"/>
              </a:rPr>
              <a:t>Breve panoramica generale sulle disposizioni relative alle operazioni effettuate da persone fisiche</a:t>
            </a:r>
          </a:p>
          <a:p>
            <a:pPr marL="514350" indent="-514350">
              <a:lnSpc>
                <a:spcPct val="150000"/>
              </a:lnSpc>
              <a:buFont typeface="+mj-lt"/>
              <a:buAutoNum type="arabicPeriod"/>
            </a:pPr>
            <a:r>
              <a:rPr lang="it-IT" sz="2800" baseline="30000" dirty="0">
                <a:latin typeface="Tw Cen MT" panose="020B0602020104020603" pitchFamily="34" charset="0"/>
                <a:cs typeface="Calibri" panose="020F0502020204030204" pitchFamily="34" charset="0"/>
              </a:rPr>
              <a:t>Antecedenti della regolarizzazione delle </a:t>
            </a:r>
            <a:r>
              <a:rPr lang="it-IT" sz="2800" i="1" baseline="30000" dirty="0">
                <a:latin typeface="Tw Cen MT" panose="020B0602020104020603" pitchFamily="34" charset="0"/>
                <a:cs typeface="Calibri" panose="020F0502020204030204" pitchFamily="34" charset="0"/>
              </a:rPr>
              <a:t>cripto-attività</a:t>
            </a:r>
            <a:r>
              <a:rPr lang="it-IT" sz="2800" baseline="30000" dirty="0">
                <a:latin typeface="Tw Cen MT" panose="020B0602020104020603" pitchFamily="34" charset="0"/>
                <a:cs typeface="Calibri" panose="020F0502020204030204" pitchFamily="34" charset="0"/>
              </a:rPr>
              <a:t> detenute all’estero: il DDL 2572;</a:t>
            </a:r>
          </a:p>
          <a:p>
            <a:pPr marL="514350" indent="-514350">
              <a:lnSpc>
                <a:spcPct val="150000"/>
              </a:lnSpc>
              <a:buFont typeface="+mj-lt"/>
              <a:buAutoNum type="arabicPeriod"/>
            </a:pPr>
            <a:r>
              <a:rPr lang="it-IT" sz="2800" baseline="30000" dirty="0">
                <a:latin typeface="Tw Cen MT" panose="020B0602020104020603" pitchFamily="34" charset="0"/>
                <a:cs typeface="Calibri" panose="020F0502020204030204" pitchFamily="34" charset="0"/>
              </a:rPr>
              <a:t>La regolarizzazione delle cripto-attività detenute all’estero: l’ambito soggettivo di applicazione;</a:t>
            </a:r>
          </a:p>
          <a:p>
            <a:pPr marL="514350" indent="-514350">
              <a:lnSpc>
                <a:spcPct val="150000"/>
              </a:lnSpc>
              <a:buFont typeface="+mj-lt"/>
              <a:buAutoNum type="arabicPeriod"/>
            </a:pPr>
            <a:r>
              <a:rPr lang="it-IT" sz="2800" baseline="30000" dirty="0">
                <a:latin typeface="Tw Cen MT" panose="020B0602020104020603" pitchFamily="34" charset="0"/>
                <a:cs typeface="Calibri" panose="020F0502020204030204" pitchFamily="34" charset="0"/>
              </a:rPr>
              <a:t>I termini per la regolarizzazione delle </a:t>
            </a:r>
            <a:r>
              <a:rPr lang="it-IT" sz="2800" baseline="30000" dirty="0" err="1">
                <a:latin typeface="Tw Cen MT" panose="020B0602020104020603" pitchFamily="34" charset="0"/>
                <a:cs typeface="Calibri" panose="020F0502020204030204" pitchFamily="34" charset="0"/>
              </a:rPr>
              <a:t>crito</a:t>
            </a:r>
            <a:r>
              <a:rPr lang="it-IT" sz="2800" baseline="30000" dirty="0">
                <a:latin typeface="Tw Cen MT" panose="020B0602020104020603" pitchFamily="34" charset="0"/>
                <a:cs typeface="Calibri" panose="020F0502020204030204" pitchFamily="34" charset="0"/>
              </a:rPr>
              <a:t>-attività;</a:t>
            </a:r>
          </a:p>
          <a:p>
            <a:pPr marL="514350" indent="-514350">
              <a:lnSpc>
                <a:spcPct val="150000"/>
              </a:lnSpc>
              <a:buFont typeface="+mj-lt"/>
              <a:buAutoNum type="arabicPeriod"/>
            </a:pPr>
            <a:r>
              <a:rPr lang="it-IT" sz="2800" baseline="30000" dirty="0">
                <a:latin typeface="Tw Cen MT" panose="020B0602020104020603" pitchFamily="34" charset="0"/>
                <a:cs typeface="Calibri" panose="020F0502020204030204" pitchFamily="34" charset="0"/>
              </a:rPr>
              <a:t>L’affrancamento di azioni e quote OICR: una panoramica generale;</a:t>
            </a:r>
          </a:p>
          <a:p>
            <a:pPr marL="514350" indent="-514350">
              <a:lnSpc>
                <a:spcPct val="150000"/>
              </a:lnSpc>
              <a:buFont typeface="+mj-lt"/>
              <a:buAutoNum type="arabicPeriod"/>
            </a:pPr>
            <a:r>
              <a:rPr lang="it-IT" sz="2800" baseline="30000" dirty="0">
                <a:latin typeface="Tw Cen MT" panose="020B0602020104020603" pitchFamily="34" charset="0"/>
                <a:cs typeface="Calibri" panose="020F0502020204030204" pitchFamily="34" charset="0"/>
              </a:rPr>
              <a:t>L’affrancamento di azioni e quote OICR: note operative;</a:t>
            </a:r>
            <a:br>
              <a:rPr lang="it-IT" sz="3200" b="1" i="1" dirty="0">
                <a:solidFill>
                  <a:srgbClr val="4B4B4B"/>
                </a:solidFill>
                <a:latin typeface="Tw Cen MT" panose="020B0602020104020603" pitchFamily="34" charset="0"/>
              </a:rPr>
            </a:br>
            <a:br>
              <a:rPr lang="it-IT" sz="3200" b="1" dirty="0">
                <a:solidFill>
                  <a:srgbClr val="4B4B4B"/>
                </a:solidFill>
                <a:latin typeface="Tw Cen MT" panose="020B0602020104020603" pitchFamily="34" charset="0"/>
              </a:rPr>
            </a:br>
            <a:endParaRPr lang="it-IT" sz="3200" baseline="30000" dirty="0">
              <a:latin typeface="Tw Cen MT" panose="020B0602020104020603" pitchFamily="34" charset="0"/>
              <a:cs typeface="Calibri" panose="020F0502020204030204" pitchFamily="34" charset="0"/>
            </a:endParaRPr>
          </a:p>
        </p:txBody>
      </p:sp>
    </p:spTree>
    <p:extLst>
      <p:ext uri="{BB962C8B-B14F-4D97-AF65-F5344CB8AC3E}">
        <p14:creationId xmlns:p14="http://schemas.microsoft.com/office/powerpoint/2010/main" val="4182919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A567A71D-CA86-D202-49DC-06C552907B76}"/>
              </a:ext>
            </a:extLst>
          </p:cNvPr>
          <p:cNvSpPr>
            <a:spLocks noGrp="1"/>
          </p:cNvSpPr>
          <p:nvPr>
            <p:ph idx="1"/>
          </p:nvPr>
        </p:nvSpPr>
        <p:spPr>
          <a:xfrm>
            <a:off x="797166" y="1058860"/>
            <a:ext cx="8330332" cy="4787738"/>
          </a:xfrm>
        </p:spPr>
        <p:txBody>
          <a:bodyPr/>
          <a:lstStyle/>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q"/>
              <a:tabLst/>
              <a:defRPr/>
            </a:pPr>
            <a:r>
              <a:rPr kumimoji="0" lang="it-IT" sz="1600" b="0" i="0" u="none" strike="noStrike" kern="1200" cap="none" spc="0" normalizeH="0" baseline="0" noProof="0" dirty="0">
                <a:ln>
                  <a:noFill/>
                </a:ln>
                <a:effectLst/>
                <a:uLnTx/>
                <a:uFillTx/>
                <a:latin typeface="Tw Cen MT" panose="020B0602020104020603" pitchFamily="34" charset="0"/>
                <a:ea typeface="+mn-ea"/>
                <a:cs typeface="+mn-cs"/>
              </a:rPr>
              <a:t>L’OCSE aveva pubblicato, nel 2020, un report intitolato «</a:t>
            </a:r>
            <a:r>
              <a:rPr kumimoji="0" lang="it-IT" sz="1600" b="0" i="1" u="none" strike="noStrike" kern="1200" cap="none" spc="0" normalizeH="0" baseline="0" noProof="0" dirty="0" err="1">
                <a:ln>
                  <a:noFill/>
                </a:ln>
                <a:effectLst/>
                <a:uLnTx/>
                <a:uFillTx/>
                <a:latin typeface="Tw Cen MT" panose="020B0602020104020603" pitchFamily="34" charset="0"/>
                <a:ea typeface="+mn-ea"/>
                <a:cs typeface="+mn-cs"/>
              </a:rPr>
              <a:t>Taxing</a:t>
            </a:r>
            <a:r>
              <a:rPr kumimoji="0" lang="it-IT" sz="1600" b="0" i="1" u="none" strike="noStrike" kern="1200" cap="none" spc="0" normalizeH="0" baseline="0" noProof="0" dirty="0">
                <a:ln>
                  <a:noFill/>
                </a:ln>
                <a:effectLst/>
                <a:uLnTx/>
                <a:uFillTx/>
                <a:latin typeface="Tw Cen MT" panose="020B0602020104020603" pitchFamily="34" charset="0"/>
                <a:ea typeface="+mn-ea"/>
                <a:cs typeface="+mn-cs"/>
              </a:rPr>
              <a:t> Virtual </a:t>
            </a:r>
            <a:r>
              <a:rPr kumimoji="0" lang="it-IT" sz="1600" b="0" i="1" u="none" strike="noStrike" kern="1200" cap="none" spc="0" normalizeH="0" baseline="0" noProof="0" dirty="0" err="1">
                <a:ln>
                  <a:noFill/>
                </a:ln>
                <a:effectLst/>
                <a:uLnTx/>
                <a:uFillTx/>
                <a:latin typeface="Tw Cen MT" panose="020B0602020104020603" pitchFamily="34" charset="0"/>
                <a:ea typeface="+mn-ea"/>
                <a:cs typeface="+mn-cs"/>
              </a:rPr>
              <a:t>Currencies</a:t>
            </a:r>
            <a:r>
              <a:rPr kumimoji="0" lang="it-IT" sz="1600" b="0" i="1" u="none" strike="noStrike" kern="1200" cap="none" spc="0" normalizeH="0" baseline="0" noProof="0" dirty="0">
                <a:ln>
                  <a:noFill/>
                </a:ln>
                <a:effectLst/>
                <a:uLnTx/>
                <a:uFillTx/>
                <a:latin typeface="Tw Cen MT" panose="020B0602020104020603" pitchFamily="34" charset="0"/>
                <a:ea typeface="+mn-ea"/>
                <a:cs typeface="+mn-cs"/>
              </a:rPr>
              <a:t>: An </a:t>
            </a:r>
            <a:r>
              <a:rPr kumimoji="0" lang="it-IT" sz="1600" b="0" i="1" u="none" strike="noStrike" kern="1200" cap="none" spc="0" normalizeH="0" baseline="0" noProof="0" dirty="0" err="1">
                <a:ln>
                  <a:noFill/>
                </a:ln>
                <a:effectLst/>
                <a:uLnTx/>
                <a:uFillTx/>
                <a:latin typeface="Tw Cen MT" panose="020B0602020104020603" pitchFamily="34" charset="0"/>
                <a:ea typeface="+mn-ea"/>
                <a:cs typeface="+mn-cs"/>
              </a:rPr>
              <a:t>Overview</a:t>
            </a:r>
            <a:r>
              <a:rPr kumimoji="0" lang="it-IT" sz="1600" b="0" i="1" u="none" strike="noStrike" kern="1200" cap="none" spc="0" normalizeH="0" baseline="0" noProof="0" dirty="0">
                <a:ln>
                  <a:noFill/>
                </a:ln>
                <a:effectLst/>
                <a:uLnTx/>
                <a:uFillTx/>
                <a:latin typeface="Tw Cen MT" panose="020B0602020104020603" pitchFamily="34" charset="0"/>
                <a:ea typeface="+mn-ea"/>
                <a:cs typeface="+mn-cs"/>
              </a:rPr>
              <a:t> Of Tax Treatments And </a:t>
            </a:r>
            <a:r>
              <a:rPr kumimoji="0" lang="it-IT" sz="1600" b="0" i="1" u="none" strike="noStrike" kern="1200" cap="none" spc="0" normalizeH="0" baseline="0" noProof="0" dirty="0" err="1">
                <a:ln>
                  <a:noFill/>
                </a:ln>
                <a:effectLst/>
                <a:uLnTx/>
                <a:uFillTx/>
                <a:latin typeface="Tw Cen MT" panose="020B0602020104020603" pitchFamily="34" charset="0"/>
                <a:ea typeface="+mn-ea"/>
                <a:cs typeface="+mn-cs"/>
              </a:rPr>
              <a:t>Emerging</a:t>
            </a:r>
            <a:r>
              <a:rPr kumimoji="0" lang="it-IT" sz="1600" b="0" i="1" u="none" strike="noStrike" kern="1200" cap="none" spc="0" normalizeH="0" baseline="0" noProof="0" dirty="0">
                <a:ln>
                  <a:noFill/>
                </a:ln>
                <a:effectLst/>
                <a:uLnTx/>
                <a:uFillTx/>
                <a:latin typeface="Tw Cen MT" panose="020B0602020104020603" pitchFamily="34" charset="0"/>
                <a:ea typeface="+mn-ea"/>
                <a:cs typeface="+mn-cs"/>
              </a:rPr>
              <a:t> Tax Policy Issues</a:t>
            </a:r>
            <a:r>
              <a:rPr kumimoji="0" lang="it-IT" sz="1600" b="0" i="0" u="none" strike="noStrike" kern="1200" cap="none" spc="0" normalizeH="0" baseline="0" noProof="0" dirty="0">
                <a:ln>
                  <a:noFill/>
                </a:ln>
                <a:effectLst/>
                <a:uLnTx/>
                <a:uFillTx/>
                <a:latin typeface="Tw Cen MT" panose="020B0602020104020603" pitchFamily="34" charset="0"/>
                <a:ea typeface="+mn-ea"/>
                <a:cs typeface="+mn-cs"/>
              </a:rPr>
              <a:t>», ove le cripto figurano come </a:t>
            </a:r>
            <a:r>
              <a:rPr kumimoji="0" lang="it-IT" sz="1600" b="1" i="0" u="none" strike="noStrike" kern="1200" cap="none" spc="0" normalizeH="0" baseline="0" noProof="0" dirty="0">
                <a:ln>
                  <a:noFill/>
                </a:ln>
                <a:effectLst/>
                <a:uLnTx/>
                <a:uFillTx/>
                <a:latin typeface="Tw Cen MT" panose="020B0602020104020603" pitchFamily="34" charset="0"/>
                <a:ea typeface="+mn-ea"/>
                <a:cs typeface="+mn-cs"/>
              </a:rPr>
              <a:t>mezzi di scambio</a:t>
            </a:r>
            <a:r>
              <a:rPr kumimoji="0" lang="it-IT" sz="1600" b="0" i="0" u="none" strike="noStrike" kern="1200" cap="none" spc="0" normalizeH="0" baseline="0" noProof="0" dirty="0">
                <a:ln>
                  <a:noFill/>
                </a:ln>
                <a:effectLst/>
                <a:uLnTx/>
                <a:uFillTx/>
                <a:latin typeface="Tw Cen MT" panose="020B0602020104020603" pitchFamily="34" charset="0"/>
                <a:ea typeface="+mn-ea"/>
                <a:cs typeface="+mn-cs"/>
              </a:rPr>
              <a:t>;</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q"/>
              <a:tabLst/>
              <a:defRPr/>
            </a:pPr>
            <a:r>
              <a:rPr kumimoji="0" lang="it-IT" sz="1600" b="0" i="0" u="none" strike="noStrike" kern="1200" cap="none" spc="0" normalizeH="0" baseline="0" noProof="0" dirty="0">
                <a:ln>
                  <a:noFill/>
                </a:ln>
                <a:effectLst/>
                <a:uLnTx/>
                <a:uFillTx/>
                <a:latin typeface="Tw Cen MT" panose="020B0602020104020603" pitchFamily="34" charset="0"/>
                <a:ea typeface="+mn-ea"/>
                <a:cs typeface="+mn-cs"/>
              </a:rPr>
              <a:t>Il </a:t>
            </a:r>
            <a:r>
              <a:rPr kumimoji="0" lang="it-IT" sz="1600" b="1" i="0" u="none" strike="noStrike" kern="1200" cap="none" spc="0" normalizeH="0" baseline="0" noProof="0" dirty="0">
                <a:ln>
                  <a:noFill/>
                </a:ln>
                <a:effectLst/>
                <a:uLnTx/>
                <a:uFillTx/>
                <a:latin typeface="Tw Cen MT" panose="020B0602020104020603" pitchFamily="34" charset="0"/>
                <a:ea typeface="+mn-ea"/>
                <a:cs typeface="+mn-cs"/>
              </a:rPr>
              <a:t>Legislatore europeo </a:t>
            </a:r>
            <a:r>
              <a:rPr kumimoji="0" lang="it-IT" sz="1600" b="0" i="0" u="none" strike="noStrike" kern="1200" cap="none" spc="0" normalizeH="0" baseline="0" noProof="0" dirty="0">
                <a:ln>
                  <a:noFill/>
                </a:ln>
                <a:effectLst/>
                <a:uLnTx/>
                <a:uFillTx/>
                <a:latin typeface="Tw Cen MT" panose="020B0602020104020603" pitchFamily="34" charset="0"/>
                <a:ea typeface="+mn-ea"/>
                <a:cs typeface="+mn-cs"/>
              </a:rPr>
              <a:t>ha ritenuto le cripto dei </a:t>
            </a:r>
            <a:r>
              <a:rPr kumimoji="0" lang="it-IT" sz="1600" b="1" i="0" u="none" strike="noStrike" kern="1200" cap="none" spc="0" normalizeH="0" baseline="0" noProof="0" dirty="0">
                <a:ln>
                  <a:noFill/>
                </a:ln>
                <a:effectLst/>
                <a:uLnTx/>
                <a:uFillTx/>
                <a:latin typeface="Tw Cen MT" panose="020B0602020104020603" pitchFamily="34" charset="0"/>
                <a:ea typeface="+mn-ea"/>
                <a:cs typeface="+mn-cs"/>
              </a:rPr>
              <a:t>mezzi di scambio</a:t>
            </a:r>
            <a:r>
              <a:rPr kumimoji="0" lang="it-IT" sz="1600" b="0" i="0" u="none" strike="noStrike" kern="1200" cap="none" spc="0" normalizeH="0" baseline="0" noProof="0" dirty="0">
                <a:ln>
                  <a:noFill/>
                </a:ln>
                <a:effectLst/>
                <a:uLnTx/>
                <a:uFillTx/>
                <a:latin typeface="Tw Cen MT" panose="020B0602020104020603" pitchFamily="34" charset="0"/>
                <a:ea typeface="+mn-ea"/>
                <a:cs typeface="+mn-cs"/>
              </a:rPr>
              <a:t>, come precisato nella </a:t>
            </a:r>
            <a:r>
              <a:rPr kumimoji="0" lang="it-IT" sz="1600" b="1" i="0" u="none" strike="noStrike" kern="1200" cap="none" spc="0" normalizeH="0" baseline="0" noProof="0" dirty="0">
                <a:ln>
                  <a:noFill/>
                </a:ln>
                <a:effectLst/>
                <a:uLnTx/>
                <a:uFillTx/>
                <a:latin typeface="Tw Cen MT" panose="020B0602020104020603" pitchFamily="34" charset="0"/>
                <a:ea typeface="+mn-ea"/>
                <a:cs typeface="+mn-cs"/>
              </a:rPr>
              <a:t>Direttiva 2018/843/UE del 30.05.2018 (in materia di antiriciclaggio)</a:t>
            </a:r>
            <a:r>
              <a:rPr kumimoji="0" lang="it-IT" sz="1600" b="0" i="0" u="none" strike="noStrike" kern="1200" cap="none" spc="0" normalizeH="0" baseline="0" noProof="0" dirty="0">
                <a:ln>
                  <a:noFill/>
                </a:ln>
                <a:effectLst/>
                <a:uLnTx/>
                <a:uFillTx/>
                <a:latin typeface="Tw Cen MT" panose="020B0602020104020603" pitchFamily="34" charset="0"/>
                <a:ea typeface="+mn-ea"/>
                <a:cs typeface="+mn-cs"/>
              </a:rPr>
              <a:t>;</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q"/>
              <a:tabLst/>
              <a:defRPr/>
            </a:pPr>
            <a:r>
              <a:rPr kumimoji="0" lang="it-IT" sz="1600" b="0" i="0" u="none" strike="noStrike" kern="1200" cap="none" spc="0" normalizeH="0" baseline="0" noProof="0" dirty="0">
                <a:ln>
                  <a:noFill/>
                </a:ln>
                <a:effectLst/>
                <a:uLnTx/>
                <a:uFillTx/>
                <a:latin typeface="Tw Cen MT" panose="020B0602020104020603" pitchFamily="34" charset="0"/>
                <a:ea typeface="+mn-ea"/>
                <a:cs typeface="+mn-cs"/>
              </a:rPr>
              <a:t>Al medesimo approdo, era, peraltro, giunta anche la </a:t>
            </a:r>
            <a:r>
              <a:rPr kumimoji="0" lang="it-IT" sz="1600" b="1" i="0" u="none" strike="noStrike" kern="1200" cap="none" spc="0" normalizeH="0" baseline="0" noProof="0" dirty="0">
                <a:ln>
                  <a:noFill/>
                </a:ln>
                <a:effectLst/>
                <a:uLnTx/>
                <a:uFillTx/>
                <a:latin typeface="Tw Cen MT" panose="020B0602020104020603" pitchFamily="34" charset="0"/>
                <a:ea typeface="+mn-ea"/>
                <a:cs typeface="+mn-cs"/>
              </a:rPr>
              <a:t>CGDUE</a:t>
            </a:r>
            <a:r>
              <a:rPr kumimoji="0" lang="it-IT" sz="1600" b="0" i="0" u="none" strike="noStrike" kern="1200" cap="none" spc="0" normalizeH="0" baseline="0" noProof="0" dirty="0">
                <a:ln>
                  <a:noFill/>
                </a:ln>
                <a:effectLst/>
                <a:uLnTx/>
                <a:uFillTx/>
                <a:latin typeface="Tw Cen MT" panose="020B0602020104020603" pitchFamily="34" charset="0"/>
                <a:ea typeface="+mn-ea"/>
                <a:cs typeface="+mn-cs"/>
              </a:rPr>
              <a:t> con la già citata </a:t>
            </a:r>
            <a:r>
              <a:rPr kumimoji="0" lang="it-IT" sz="1600" b="1" i="0" u="none" strike="noStrike" kern="1200" cap="none" spc="0" normalizeH="0" baseline="0" noProof="0" dirty="0">
                <a:ln>
                  <a:noFill/>
                </a:ln>
                <a:effectLst/>
                <a:uLnTx/>
                <a:uFillTx/>
                <a:latin typeface="Tw Cen MT" panose="020B0602020104020603" pitchFamily="34" charset="0"/>
                <a:ea typeface="+mn-ea"/>
                <a:cs typeface="+mn-cs"/>
              </a:rPr>
              <a:t>Sentenza nella causa C-264/14</a:t>
            </a:r>
            <a:r>
              <a:rPr kumimoji="0" lang="it-IT" sz="1600" b="0" i="0" u="none" strike="noStrike" kern="1200" cap="none" spc="0" normalizeH="0" baseline="0" noProof="0" dirty="0">
                <a:ln>
                  <a:noFill/>
                </a:ln>
                <a:effectLst/>
                <a:uLnTx/>
                <a:uFillTx/>
                <a:latin typeface="Tw Cen MT" panose="020B0602020104020603" pitchFamily="34" charset="0"/>
                <a:ea typeface="+mn-ea"/>
                <a:cs typeface="+mn-cs"/>
              </a:rPr>
              <a:t>;</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q"/>
              <a:tabLst/>
              <a:defRPr/>
            </a:pPr>
            <a:r>
              <a:rPr kumimoji="0" lang="it-IT" sz="1600" b="0" i="0" u="none" strike="noStrike" kern="1200" cap="none" spc="0" normalizeH="0" baseline="0" noProof="0" dirty="0">
                <a:ln>
                  <a:noFill/>
                </a:ln>
                <a:effectLst/>
                <a:uLnTx/>
                <a:uFillTx/>
                <a:latin typeface="Tw Cen MT" panose="020B0602020104020603" pitchFamily="34" charset="0"/>
                <a:ea typeface="+mn-ea"/>
                <a:cs typeface="+mn-cs"/>
              </a:rPr>
              <a:t>Sempre in contesto internazionale, le cripto-valute sono oggetto di scambio di informazioni nell’ambito del </a:t>
            </a:r>
            <a:r>
              <a:rPr kumimoji="0" lang="it-IT" sz="1600" b="1" i="1" u="none" strike="noStrike" kern="1200" cap="none" spc="0" normalizeH="0" baseline="0" noProof="0" dirty="0" err="1">
                <a:ln>
                  <a:noFill/>
                </a:ln>
                <a:effectLst/>
                <a:uLnTx/>
                <a:uFillTx/>
                <a:latin typeface="Tw Cen MT" panose="020B0602020104020603" pitchFamily="34" charset="0"/>
                <a:ea typeface="+mn-ea"/>
                <a:cs typeface="+mn-cs"/>
              </a:rPr>
              <a:t>Crypto</a:t>
            </a:r>
            <a:r>
              <a:rPr kumimoji="0" lang="it-IT" sz="1600" b="1" i="1" u="none" strike="noStrike" kern="1200" cap="none" spc="0" normalizeH="0" baseline="0" noProof="0" dirty="0">
                <a:ln>
                  <a:noFill/>
                </a:ln>
                <a:effectLst/>
                <a:uLnTx/>
                <a:uFillTx/>
                <a:latin typeface="Tw Cen MT" panose="020B0602020104020603" pitchFamily="34" charset="0"/>
                <a:ea typeface="+mn-ea"/>
                <a:cs typeface="+mn-cs"/>
              </a:rPr>
              <a:t>-Asset Reporting Framework </a:t>
            </a:r>
            <a:r>
              <a:rPr kumimoji="0" lang="it-IT" sz="1600" b="0" i="0" u="none" strike="noStrike" kern="1200" cap="none" spc="0" normalizeH="0" baseline="0" noProof="0" dirty="0">
                <a:ln>
                  <a:noFill/>
                </a:ln>
                <a:effectLst/>
                <a:uLnTx/>
                <a:uFillTx/>
                <a:latin typeface="Tw Cen MT" panose="020B0602020104020603" pitchFamily="34" charset="0"/>
                <a:ea typeface="+mn-ea"/>
                <a:cs typeface="+mn-cs"/>
              </a:rPr>
              <a:t>(</a:t>
            </a:r>
            <a:r>
              <a:rPr kumimoji="0" lang="it-IT" sz="1600" b="1" i="0" u="none" strike="noStrike" kern="1200" cap="none" spc="0" normalizeH="0" baseline="0" noProof="0" dirty="0">
                <a:ln>
                  <a:noFill/>
                </a:ln>
                <a:effectLst/>
                <a:uLnTx/>
                <a:uFillTx/>
                <a:latin typeface="Tw Cen MT" panose="020B0602020104020603" pitchFamily="34" charset="0"/>
                <a:ea typeface="+mn-ea"/>
                <a:cs typeface="+mn-cs"/>
              </a:rPr>
              <a:t>CARF</a:t>
            </a:r>
            <a:r>
              <a:rPr kumimoji="0" lang="it-IT" sz="1600" b="0" i="0" u="none" strike="noStrike" kern="1200" cap="none" spc="0" normalizeH="0" baseline="0" noProof="0" dirty="0">
                <a:ln>
                  <a:noFill/>
                </a:ln>
                <a:effectLst/>
                <a:uLnTx/>
                <a:uFillTx/>
                <a:latin typeface="Tw Cen MT" panose="020B0602020104020603" pitchFamily="34" charset="0"/>
                <a:ea typeface="+mn-ea"/>
                <a:cs typeface="+mn-cs"/>
              </a:rPr>
              <a:t>) elaborato dall’</a:t>
            </a:r>
            <a:r>
              <a:rPr kumimoji="0" lang="it-IT" sz="1600" b="1" i="0" u="none" strike="noStrike" kern="1200" cap="none" spc="0" normalizeH="0" baseline="0" noProof="0" dirty="0">
                <a:ln>
                  <a:noFill/>
                </a:ln>
                <a:effectLst/>
                <a:uLnTx/>
                <a:uFillTx/>
                <a:latin typeface="Tw Cen MT" panose="020B0602020104020603" pitchFamily="34" charset="0"/>
                <a:ea typeface="+mn-ea"/>
                <a:cs typeface="+mn-cs"/>
              </a:rPr>
              <a:t>OCSE</a:t>
            </a:r>
            <a:r>
              <a:rPr kumimoji="0" lang="it-IT" sz="1600" b="0" i="0" u="none" strike="noStrike" kern="1200" cap="none" spc="0" normalizeH="0" baseline="0" noProof="0" dirty="0">
                <a:ln>
                  <a:noFill/>
                </a:ln>
                <a:effectLst/>
                <a:uLnTx/>
                <a:uFillTx/>
                <a:latin typeface="Tw Cen MT" panose="020B0602020104020603" pitchFamily="34" charset="0"/>
                <a:ea typeface="+mn-ea"/>
                <a:cs typeface="+mn-cs"/>
              </a:rPr>
              <a:t> il 10.10.2022, che nasce su impulso del </a:t>
            </a:r>
            <a:r>
              <a:rPr kumimoji="0" lang="it-IT" sz="1600" b="1" i="0" u="none" strike="noStrike" kern="1200" cap="none" spc="0" normalizeH="0" baseline="0" noProof="0" dirty="0">
                <a:ln>
                  <a:noFill/>
                </a:ln>
                <a:effectLst/>
                <a:uLnTx/>
                <a:uFillTx/>
                <a:latin typeface="Tw Cen MT" panose="020B0602020104020603" pitchFamily="34" charset="0"/>
                <a:ea typeface="+mn-ea"/>
                <a:cs typeface="+mn-cs"/>
              </a:rPr>
              <a:t>G20</a:t>
            </a:r>
            <a:r>
              <a:rPr kumimoji="0" lang="it-IT" sz="1600" b="0" i="0" u="none" strike="noStrike" kern="1200" cap="none" spc="0" normalizeH="0" baseline="0" noProof="0" dirty="0">
                <a:ln>
                  <a:noFill/>
                </a:ln>
                <a:effectLst/>
                <a:uLnTx/>
                <a:uFillTx/>
                <a:latin typeface="Tw Cen MT" panose="020B0602020104020603" pitchFamily="34" charset="0"/>
                <a:ea typeface="+mn-ea"/>
                <a:cs typeface="+mn-cs"/>
              </a:rPr>
              <a:t> per garantire la totale trasparenza delle transazioni che coinvolgono i cripto-asset; </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q"/>
              <a:tabLst/>
              <a:defRPr/>
            </a:pPr>
            <a:r>
              <a:rPr kumimoji="0" lang="it-IT" sz="1600" b="0" i="0" u="none" strike="noStrike" kern="1200" cap="none" spc="0" normalizeH="0" baseline="0" noProof="0" dirty="0">
                <a:ln>
                  <a:noFill/>
                </a:ln>
                <a:effectLst/>
                <a:uLnTx/>
                <a:uFillTx/>
                <a:latin typeface="Tw Cen MT" panose="020B0602020104020603" pitchFamily="34" charset="0"/>
                <a:ea typeface="+mn-ea"/>
                <a:cs typeface="+mn-cs"/>
              </a:rPr>
              <a:t>A livello europeo, poi, oltre all’inclusione dei cripto-asset nel </a:t>
            </a:r>
            <a:r>
              <a:rPr kumimoji="0" lang="it-IT" sz="1600" b="1" i="0" u="none" strike="noStrike" kern="1200" cap="none" spc="0" normalizeH="0" baseline="0" noProof="0" dirty="0">
                <a:ln>
                  <a:noFill/>
                </a:ln>
                <a:effectLst/>
                <a:uLnTx/>
                <a:uFillTx/>
                <a:latin typeface="Tw Cen MT" panose="020B0602020104020603" pitchFamily="34" charset="0"/>
                <a:ea typeface="+mn-ea"/>
                <a:cs typeface="+mn-cs"/>
              </a:rPr>
              <a:t>Common Reporting Standard</a:t>
            </a:r>
            <a:r>
              <a:rPr kumimoji="0" lang="it-IT" sz="1600" b="0" i="0" u="none" strike="noStrike" kern="1200" cap="none" spc="0" normalizeH="0" baseline="0" noProof="0" dirty="0">
                <a:ln>
                  <a:noFill/>
                </a:ln>
                <a:effectLst/>
                <a:uLnTx/>
                <a:uFillTx/>
                <a:latin typeface="Tw Cen MT" panose="020B0602020104020603" pitchFamily="34" charset="0"/>
                <a:ea typeface="+mn-ea"/>
                <a:cs typeface="+mn-cs"/>
              </a:rPr>
              <a:t>, è in corso lo sviluppo di un quadro di armonizzazione «</a:t>
            </a:r>
            <a:r>
              <a:rPr kumimoji="0" lang="it-IT" sz="1600" b="1" i="1" u="none" strike="noStrike" kern="1200" cap="none" spc="0" normalizeH="0" baseline="0" noProof="0" dirty="0">
                <a:ln>
                  <a:noFill/>
                </a:ln>
                <a:effectLst/>
                <a:uLnTx/>
                <a:uFillTx/>
                <a:latin typeface="Tw Cen MT" panose="020B0602020104020603" pitchFamily="34" charset="0"/>
                <a:ea typeface="+mn-ea"/>
                <a:cs typeface="+mn-cs"/>
              </a:rPr>
              <a:t>per l’emissione e il trading di vari tipi di token crittografici nell’ambito della strategia di finanza digitale europea</a:t>
            </a:r>
            <a:r>
              <a:rPr kumimoji="0" lang="it-IT" sz="1600" b="0" i="0" u="none" strike="noStrike" kern="1200" cap="none" spc="0" normalizeH="0" baseline="0" noProof="0" dirty="0">
                <a:ln>
                  <a:noFill/>
                </a:ln>
                <a:effectLst/>
                <a:uLnTx/>
                <a:uFillTx/>
                <a:latin typeface="Tw Cen MT" panose="020B0602020104020603" pitchFamily="34" charset="0"/>
                <a:ea typeface="+mn-ea"/>
                <a:cs typeface="+mn-cs"/>
              </a:rPr>
              <a:t>»: si tratta della  proposta di regolamento dei mercati delle criptovalute (</a:t>
            </a:r>
            <a:r>
              <a:rPr kumimoji="0" lang="it-IT" sz="1600" b="1" i="0" u="none" strike="noStrike" kern="1200" cap="none" spc="0" normalizeH="0" baseline="0" noProof="0" dirty="0" err="1">
                <a:ln>
                  <a:noFill/>
                </a:ln>
                <a:effectLst/>
                <a:uLnTx/>
                <a:uFillTx/>
                <a:latin typeface="Tw Cen MT" panose="020B0602020104020603" pitchFamily="34" charset="0"/>
                <a:ea typeface="+mn-ea"/>
                <a:cs typeface="+mn-cs"/>
              </a:rPr>
              <a:t>MiCAr</a:t>
            </a:r>
            <a:r>
              <a:rPr kumimoji="0" lang="it-IT" sz="1600" b="0" i="0" u="none" strike="noStrike" kern="1200" cap="none" spc="0" normalizeH="0" baseline="0" noProof="0" dirty="0">
                <a:ln>
                  <a:noFill/>
                </a:ln>
                <a:effectLst/>
                <a:uLnTx/>
                <a:uFillTx/>
                <a:latin typeface="Tw Cen MT" panose="020B0602020104020603" pitchFamily="34" charset="0"/>
                <a:ea typeface="+mn-ea"/>
                <a:cs typeface="+mn-cs"/>
              </a:rPr>
              <a:t>) della </a:t>
            </a:r>
            <a:r>
              <a:rPr kumimoji="0" lang="it-IT" sz="1600" b="1" i="0" u="none" strike="noStrike" kern="1200" cap="none" spc="0" normalizeH="0" baseline="0" noProof="0" dirty="0">
                <a:ln>
                  <a:noFill/>
                </a:ln>
                <a:effectLst/>
                <a:uLnTx/>
                <a:uFillTx/>
                <a:latin typeface="Tw Cen MT" panose="020B0602020104020603" pitchFamily="34" charset="0"/>
                <a:ea typeface="+mn-ea"/>
                <a:cs typeface="+mn-cs"/>
              </a:rPr>
              <a:t>Commissione europea </a:t>
            </a:r>
            <a:r>
              <a:rPr kumimoji="0" lang="it-IT" sz="1600" b="0" i="0" u="none" strike="noStrike" kern="1200" cap="none" spc="0" normalizeH="0" baseline="0" noProof="0" dirty="0">
                <a:ln>
                  <a:noFill/>
                </a:ln>
                <a:effectLst/>
                <a:uLnTx/>
                <a:uFillTx/>
                <a:latin typeface="Tw Cen MT" panose="020B0602020104020603" pitchFamily="34" charset="0"/>
                <a:ea typeface="+mn-ea"/>
                <a:cs typeface="+mn-cs"/>
              </a:rPr>
              <a:t>elaborata per favorire la regolamentazione delle criptovalute attualmente fuori campo e i loro fornitori di servizi nell’UE e fornire un regime di licenza unico in tutti gli Stati membri entro il 2024. Il regolamento è stato approvato il </a:t>
            </a:r>
            <a:r>
              <a:rPr kumimoji="0" lang="it-IT" sz="1600" b="1" i="0" u="sng" strike="noStrike" kern="1200" cap="none" spc="0" normalizeH="0" baseline="0" noProof="0" dirty="0">
                <a:ln>
                  <a:noFill/>
                </a:ln>
                <a:effectLst/>
                <a:uLnTx/>
                <a:uFillTx/>
                <a:latin typeface="Tw Cen MT" panose="020B0602020104020603" pitchFamily="34" charset="0"/>
                <a:ea typeface="+mn-ea"/>
                <a:cs typeface="+mn-cs"/>
              </a:rPr>
              <a:t>20 aprile 2023</a:t>
            </a:r>
            <a:r>
              <a:rPr kumimoji="0" lang="it-IT" sz="1600" b="0" i="0" u="none" strike="noStrike" kern="1200" cap="none" spc="0" normalizeH="0" baseline="0" noProof="0" dirty="0">
                <a:ln>
                  <a:noFill/>
                </a:ln>
                <a:effectLst/>
                <a:uLnTx/>
                <a:uFillTx/>
                <a:latin typeface="Tw Cen MT" panose="020B0602020104020603" pitchFamily="34" charset="0"/>
                <a:ea typeface="+mn-ea"/>
                <a:cs typeface="+mn-cs"/>
              </a:rPr>
              <a:t> ed entrerà in vigore, presumibilmente, a luglio 2023</a:t>
            </a:r>
          </a:p>
          <a:p>
            <a:endParaRPr lang="it-IT" dirty="0"/>
          </a:p>
        </p:txBody>
      </p:sp>
      <p:sp>
        <p:nvSpPr>
          <p:cNvPr id="3" name="Titolo 2">
            <a:extLst>
              <a:ext uri="{FF2B5EF4-FFF2-40B4-BE49-F238E27FC236}">
                <a16:creationId xmlns:a16="http://schemas.microsoft.com/office/drawing/2014/main" id="{1DDB3DDE-40BE-9A97-BD96-59F21018383E}"/>
              </a:ext>
            </a:extLst>
          </p:cNvPr>
          <p:cNvSpPr>
            <a:spLocks noGrp="1"/>
          </p:cNvSpPr>
          <p:nvPr>
            <p:ph type="title"/>
          </p:nvPr>
        </p:nvSpPr>
        <p:spPr>
          <a:xfrm>
            <a:off x="868555" y="498775"/>
            <a:ext cx="8053200" cy="532800"/>
          </a:xfrm>
        </p:spPr>
        <p:txBody>
          <a:bodyPr/>
          <a:lstStyle/>
          <a:p>
            <a:r>
              <a:rPr lang="it-IT" sz="3000" baseline="30000" dirty="0">
                <a:latin typeface="Tw Cen MT" panose="020B0602020104020603" pitchFamily="34" charset="0"/>
                <a:cs typeface="Calibri" panose="020F0502020204030204" pitchFamily="34" charset="0"/>
              </a:rPr>
              <a:t>1. La regolamentazione di tipo sovranazionale in tema di cripto-attività</a:t>
            </a:r>
            <a:br>
              <a:rPr lang="it-IT" sz="3600" i="1" baseline="30000" dirty="0">
                <a:latin typeface="Tw Cen MT" panose="020B0602020104020603" pitchFamily="34" charset="0"/>
                <a:cs typeface="Calibri" panose="020F0502020204030204" pitchFamily="34" charset="0"/>
              </a:rPr>
            </a:br>
            <a:endParaRPr lang="it-IT" sz="3600" dirty="0"/>
          </a:p>
        </p:txBody>
      </p:sp>
      <p:sp>
        <p:nvSpPr>
          <p:cNvPr id="4" name="Segnaposto numero diapositiva 3">
            <a:extLst>
              <a:ext uri="{FF2B5EF4-FFF2-40B4-BE49-F238E27FC236}">
                <a16:creationId xmlns:a16="http://schemas.microsoft.com/office/drawing/2014/main" id="{2C5F7857-E27C-6700-7346-BEC453F57EA3}"/>
              </a:ext>
            </a:extLst>
          </p:cNvPr>
          <p:cNvSpPr>
            <a:spLocks noGrp="1"/>
          </p:cNvSpPr>
          <p:nvPr>
            <p:ph type="sldNum" sz="quarter" idx="10"/>
          </p:nvPr>
        </p:nvSpPr>
        <p:spPr/>
        <p:txBody>
          <a:bodyPr/>
          <a:lstStyle/>
          <a:p>
            <a:pPr>
              <a:defRPr/>
            </a:pPr>
            <a:fld id="{4E252461-6552-4EA5-9E8C-BFC3DF1D546B}" type="slidenum">
              <a:rPr lang="it-IT" smtClean="0"/>
              <a:pPr>
                <a:defRPr/>
              </a:pPr>
              <a:t>3</a:t>
            </a:fld>
            <a:endParaRPr lang="it-IT" dirty="0"/>
          </a:p>
        </p:txBody>
      </p:sp>
    </p:spTree>
    <p:extLst>
      <p:ext uri="{BB962C8B-B14F-4D97-AF65-F5344CB8AC3E}">
        <p14:creationId xmlns:p14="http://schemas.microsoft.com/office/powerpoint/2010/main" val="3185063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B704C23A-0A91-0233-E35D-C7AADBE075A5}"/>
              </a:ext>
            </a:extLst>
          </p:cNvPr>
          <p:cNvSpPr>
            <a:spLocks noGrp="1"/>
          </p:cNvSpPr>
          <p:nvPr>
            <p:ph idx="1"/>
          </p:nvPr>
        </p:nvSpPr>
        <p:spPr>
          <a:xfrm>
            <a:off x="813668" y="1152053"/>
            <a:ext cx="8066087" cy="4824536"/>
          </a:xfrm>
        </p:spPr>
        <p:txBody>
          <a:bodyPr/>
          <a:lstStyle/>
          <a:p>
            <a:pPr algn="just">
              <a:buFont typeface="Wingdings" panose="05000000000000000000" pitchFamily="2" charset="2"/>
              <a:buChar char="q"/>
            </a:pPr>
            <a:r>
              <a:rPr lang="it-IT" sz="2000" b="1" dirty="0">
                <a:latin typeface="Tw Cen MT" panose="020B0602020104020603" pitchFamily="34" charset="0"/>
              </a:rPr>
              <a:t>Tassazione delle operazioni su cripto-attività</a:t>
            </a:r>
          </a:p>
          <a:p>
            <a:pPr marL="0" indent="0" algn="just">
              <a:buNone/>
            </a:pPr>
            <a:r>
              <a:rPr lang="it-IT" sz="2000" dirty="0">
                <a:latin typeface="Tw Cen MT" panose="020B0602020104020603" pitchFamily="34" charset="0"/>
              </a:rPr>
              <a:t>La Legge di Bilancio 2023 colma un vuoto normativo introducendo una norma specifica per le </a:t>
            </a:r>
            <a:r>
              <a:rPr lang="it-IT" sz="2000" b="1" dirty="0">
                <a:latin typeface="Tw Cen MT" panose="020B0602020104020603" pitchFamily="34" charset="0"/>
              </a:rPr>
              <a:t>cripto-attività</a:t>
            </a:r>
            <a:r>
              <a:rPr lang="it-IT" sz="2000" dirty="0">
                <a:latin typeface="Tw Cen MT" panose="020B0602020104020603" pitchFamily="34" charset="0"/>
              </a:rPr>
              <a:t> (</a:t>
            </a:r>
            <a:r>
              <a:rPr lang="it-IT" sz="2000" b="1" dirty="0">
                <a:latin typeface="Tw Cen MT" panose="020B0602020104020603" pitchFamily="34" charset="0"/>
              </a:rPr>
              <a:t>art. 67, comma 1, lett. c-</a:t>
            </a:r>
            <a:r>
              <a:rPr lang="it-IT" sz="2000" b="1" i="1" dirty="0">
                <a:latin typeface="Tw Cen MT" panose="020B0602020104020603" pitchFamily="34" charset="0"/>
              </a:rPr>
              <a:t>sexies</a:t>
            </a:r>
            <a:r>
              <a:rPr lang="it-IT" sz="2000" b="1" dirty="0">
                <a:latin typeface="Tw Cen MT" panose="020B0602020104020603" pitchFamily="34" charset="0"/>
              </a:rPr>
              <a:t> e art. 68, comma 9-</a:t>
            </a:r>
            <a:r>
              <a:rPr lang="it-IT" sz="2000" b="1" i="1" dirty="0">
                <a:latin typeface="Tw Cen MT" panose="020B0602020104020603" pitchFamily="34" charset="0"/>
              </a:rPr>
              <a:t>bis</a:t>
            </a:r>
            <a:r>
              <a:rPr lang="it-IT" sz="2000" dirty="0">
                <a:latin typeface="Tw Cen MT" panose="020B0602020104020603" pitchFamily="34" charset="0"/>
              </a:rPr>
              <a:t>) che vengono definite alla stregua di «</a:t>
            </a:r>
            <a:r>
              <a:rPr lang="it-IT" sz="2000" b="1" i="1" dirty="0">
                <a:latin typeface="Tw Cen MT" panose="020B0602020104020603" pitchFamily="34" charset="0"/>
              </a:rPr>
              <a:t>rappresentazioni digitali di valore o di diritti che possono essere trasferiti e memorizzati elettronicamente, utilizzando la tecnologia di registro distribuito o una tecnologia analoga</a:t>
            </a:r>
            <a:r>
              <a:rPr lang="it-IT" sz="2000" i="1" dirty="0">
                <a:latin typeface="Tw Cen MT" panose="020B0602020104020603" pitchFamily="34" charset="0"/>
              </a:rPr>
              <a:t>»</a:t>
            </a:r>
            <a:r>
              <a:rPr lang="it-IT" sz="2000" dirty="0">
                <a:latin typeface="Tw Cen MT" panose="020B0602020104020603" pitchFamily="34" charset="0"/>
              </a:rPr>
              <a:t>. </a:t>
            </a:r>
          </a:p>
          <a:p>
            <a:pPr marL="0" indent="0" algn="ctr">
              <a:buNone/>
            </a:pPr>
            <a:r>
              <a:rPr lang="it-IT" sz="2000" b="1" dirty="0">
                <a:latin typeface="Tw Cen MT" panose="020B0602020104020603" pitchFamily="34" charset="0"/>
              </a:rPr>
              <a:t>La novità risiede nel fatto che per la prima volta viene fornita una legislazione normativa </a:t>
            </a:r>
            <a:r>
              <a:rPr lang="it-IT" sz="2000" b="1" i="1" dirty="0">
                <a:latin typeface="Tw Cen MT" panose="020B0602020104020603" pitchFamily="34" charset="0"/>
              </a:rPr>
              <a:t>ad hoc </a:t>
            </a:r>
            <a:r>
              <a:rPr lang="it-IT" sz="2000" b="1" dirty="0">
                <a:latin typeface="Tw Cen MT" panose="020B0602020104020603" pitchFamily="34" charset="0"/>
              </a:rPr>
              <a:t>in tema di cripto</a:t>
            </a:r>
            <a:endParaRPr lang="it-IT" sz="2000" dirty="0">
              <a:latin typeface="Tw Cen MT" panose="020B0602020104020603" pitchFamily="34" charset="0"/>
            </a:endParaRPr>
          </a:p>
          <a:p>
            <a:endParaRPr lang="it-IT" dirty="0"/>
          </a:p>
        </p:txBody>
      </p:sp>
      <p:sp>
        <p:nvSpPr>
          <p:cNvPr id="3" name="Titolo 2">
            <a:extLst>
              <a:ext uri="{FF2B5EF4-FFF2-40B4-BE49-F238E27FC236}">
                <a16:creationId xmlns:a16="http://schemas.microsoft.com/office/drawing/2014/main" id="{A25C650C-7AD0-241F-9618-59DDADF1A66B}"/>
              </a:ext>
            </a:extLst>
          </p:cNvPr>
          <p:cNvSpPr>
            <a:spLocks noGrp="1"/>
          </p:cNvSpPr>
          <p:nvPr>
            <p:ph type="title"/>
          </p:nvPr>
        </p:nvSpPr>
        <p:spPr/>
        <p:txBody>
          <a:bodyPr/>
          <a:lstStyle/>
          <a:p>
            <a:r>
              <a:rPr lang="it-IT" sz="3000" baseline="30000" dirty="0">
                <a:latin typeface="Tw Cen MT" panose="020B0602020104020603" pitchFamily="34" charset="0"/>
                <a:cs typeface="Calibri" panose="020F0502020204030204" pitchFamily="34" charset="0"/>
              </a:rPr>
              <a:t>2. Brevi note sulla regolamentazione delle cripto-attività</a:t>
            </a:r>
            <a:endParaRPr lang="it-IT" sz="3000" dirty="0"/>
          </a:p>
        </p:txBody>
      </p:sp>
      <p:sp>
        <p:nvSpPr>
          <p:cNvPr id="4" name="Segnaposto numero diapositiva 3">
            <a:extLst>
              <a:ext uri="{FF2B5EF4-FFF2-40B4-BE49-F238E27FC236}">
                <a16:creationId xmlns:a16="http://schemas.microsoft.com/office/drawing/2014/main" id="{FBA86C47-8EA2-A047-B28D-B1A060D5EDAE}"/>
              </a:ext>
            </a:extLst>
          </p:cNvPr>
          <p:cNvSpPr>
            <a:spLocks noGrp="1"/>
          </p:cNvSpPr>
          <p:nvPr>
            <p:ph type="sldNum" sz="quarter" idx="10"/>
          </p:nvPr>
        </p:nvSpPr>
        <p:spPr/>
        <p:txBody>
          <a:bodyPr/>
          <a:lstStyle/>
          <a:p>
            <a:pPr>
              <a:defRPr/>
            </a:pPr>
            <a:fld id="{4E252461-6552-4EA5-9E8C-BFC3DF1D546B}" type="slidenum">
              <a:rPr lang="it-IT" smtClean="0"/>
              <a:pPr>
                <a:defRPr/>
              </a:pPr>
              <a:t>4</a:t>
            </a:fld>
            <a:endParaRPr lang="it-IT" dirty="0"/>
          </a:p>
        </p:txBody>
      </p:sp>
    </p:spTree>
    <p:extLst>
      <p:ext uri="{BB962C8B-B14F-4D97-AF65-F5344CB8AC3E}">
        <p14:creationId xmlns:p14="http://schemas.microsoft.com/office/powerpoint/2010/main" val="4161801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EE0F5194-2619-6CC3-B7DA-8613EFEAA594}"/>
              </a:ext>
            </a:extLst>
          </p:cNvPr>
          <p:cNvSpPr>
            <a:spLocks noGrp="1"/>
          </p:cNvSpPr>
          <p:nvPr>
            <p:ph idx="1"/>
          </p:nvPr>
        </p:nvSpPr>
        <p:spPr>
          <a:xfrm>
            <a:off x="813668" y="681153"/>
            <a:ext cx="8066087" cy="6176848"/>
          </a:xfrm>
        </p:spPr>
        <p:txBody>
          <a:bodyPr/>
          <a:lstStyle/>
          <a:p>
            <a:pPr marL="0" indent="0" algn="just">
              <a:buNone/>
            </a:pPr>
            <a:r>
              <a:rPr lang="it-IT" sz="1600" dirty="0">
                <a:latin typeface="Tw Cen MT" panose="020B0602020104020603" pitchFamily="34" charset="0"/>
              </a:rPr>
              <a:t>Prima di tale intervento normativo, nel silenzio del Legislatore nazionale, </a:t>
            </a:r>
            <a:r>
              <a:rPr lang="it-IT" sz="1600" b="1" dirty="0">
                <a:latin typeface="Tw Cen MT" panose="020B0602020104020603" pitchFamily="34" charset="0"/>
              </a:rPr>
              <a:t>la fiscalità </a:t>
            </a:r>
            <a:r>
              <a:rPr lang="it-IT" sz="1600" dirty="0">
                <a:latin typeface="Tw Cen MT" panose="020B0602020104020603" pitchFamily="34" charset="0"/>
              </a:rPr>
              <a:t>delle cripto-attività (</a:t>
            </a:r>
            <a:r>
              <a:rPr lang="it-IT" sz="1600" b="1" dirty="0">
                <a:latin typeface="Tw Cen MT" panose="020B0602020104020603" pitchFamily="34" charset="0"/>
              </a:rPr>
              <a:t>intese quali cripto-valute ed NFT</a:t>
            </a:r>
            <a:r>
              <a:rPr lang="it-IT" sz="1600" dirty="0">
                <a:latin typeface="Tw Cen MT" panose="020B0602020104020603" pitchFamily="34" charset="0"/>
              </a:rPr>
              <a:t>) era stata oggetto di una serie di interventi di prassi, </a:t>
            </a:r>
            <a:r>
              <a:rPr lang="it-IT" sz="1600" b="1" dirty="0">
                <a:latin typeface="Tw Cen MT" panose="020B0602020104020603" pitchFamily="34" charset="0"/>
              </a:rPr>
              <a:t>ispirati dalla giurisprudenza comunitaria (espressa nella causa C-264/2014):</a:t>
            </a:r>
          </a:p>
          <a:p>
            <a:pPr marL="800100" lvl="1" indent="-342900" algn="just">
              <a:lnSpc>
                <a:spcPct val="150000"/>
              </a:lnSpc>
              <a:buAutoNum type="arabicPeriod"/>
            </a:pPr>
            <a:r>
              <a:rPr lang="it-IT" altLang="it-IT" sz="1600" dirty="0">
                <a:latin typeface="Tw Cen MT" panose="020B0602020104020603" pitchFamily="34" charset="0"/>
              </a:rPr>
              <a:t>Risoluzione 72/E del 2 settembre 2016;</a:t>
            </a:r>
          </a:p>
          <a:p>
            <a:pPr marL="800100" lvl="1" indent="-342900" algn="just">
              <a:lnSpc>
                <a:spcPct val="150000"/>
              </a:lnSpc>
              <a:buAutoNum type="arabicPeriod"/>
            </a:pPr>
            <a:r>
              <a:rPr lang="it-IT" altLang="it-IT" sz="1600" dirty="0">
                <a:latin typeface="Tw Cen MT" panose="020B0602020104020603" pitchFamily="34" charset="0"/>
              </a:rPr>
              <a:t>Risposta a interpello n. 788 del 24 novembre 2021;</a:t>
            </a:r>
          </a:p>
          <a:p>
            <a:pPr marL="800100" lvl="1" indent="-342900" algn="just">
              <a:lnSpc>
                <a:spcPct val="150000"/>
              </a:lnSpc>
              <a:buAutoNum type="arabicPeriod"/>
            </a:pPr>
            <a:r>
              <a:rPr lang="it-IT" altLang="it-IT" sz="1600" dirty="0">
                <a:latin typeface="Tw Cen MT" panose="020B0602020104020603" pitchFamily="34" charset="0"/>
              </a:rPr>
              <a:t>Risposta a interpello n. 397/2022 (che ha ribadito, precisandolo, il contenuto della Risposta n. 788);</a:t>
            </a:r>
          </a:p>
          <a:p>
            <a:pPr marL="800100" lvl="1" indent="-342900" algn="just">
              <a:lnSpc>
                <a:spcPct val="150000"/>
              </a:lnSpc>
              <a:buAutoNum type="arabicPeriod"/>
            </a:pPr>
            <a:r>
              <a:rPr lang="it-IT" altLang="it-IT" sz="1600" dirty="0">
                <a:latin typeface="Tw Cen MT" panose="020B0602020104020603" pitchFamily="34" charset="0"/>
              </a:rPr>
              <a:t>Risposta a interpello n. 956-39/2018 del 19 aprile 2018 della Direzione Regionale Lombardia;</a:t>
            </a:r>
          </a:p>
          <a:p>
            <a:pPr marL="800100" lvl="1" indent="-342900" algn="just">
              <a:lnSpc>
                <a:spcPct val="150000"/>
              </a:lnSpc>
              <a:buAutoNum type="arabicPeriod"/>
            </a:pPr>
            <a:r>
              <a:rPr lang="it-IT" altLang="it-IT" sz="1600" dirty="0">
                <a:latin typeface="Tw Cen MT" panose="020B0602020104020603" pitchFamily="34" charset="0"/>
              </a:rPr>
              <a:t>Risposte n. 433 e n. 437 di agosto 2022 (pubblicate a pochi giorni di distanza l’una dall’altra, con cui le autorità fiscali hanno offerto i loro spunti interpretativi in tema di rilevanza fiscale dell’attività di</a:t>
            </a:r>
            <a:r>
              <a:rPr lang="it-IT" altLang="it-IT" sz="1600" i="1" dirty="0">
                <a:latin typeface="Tw Cen MT" panose="020B0602020104020603" pitchFamily="34" charset="0"/>
              </a:rPr>
              <a:t> </a:t>
            </a:r>
            <a:r>
              <a:rPr lang="it-IT" altLang="it-IT" sz="1600" i="1" dirty="0" err="1">
                <a:latin typeface="Tw Cen MT" panose="020B0602020104020603" pitchFamily="34" charset="0"/>
              </a:rPr>
              <a:t>staking</a:t>
            </a:r>
            <a:r>
              <a:rPr lang="it-IT" altLang="it-IT" sz="1600" dirty="0">
                <a:latin typeface="Tw Cen MT" panose="020B0602020104020603" pitchFamily="34" charset="0"/>
              </a:rPr>
              <a:t>).</a:t>
            </a:r>
            <a:endParaRPr lang="it-IT" sz="1600" dirty="0">
              <a:latin typeface="Tw Cen MT" panose="020B0602020104020603" pitchFamily="34" charset="0"/>
            </a:endParaRPr>
          </a:p>
          <a:p>
            <a:pPr marL="0" indent="0" algn="just">
              <a:buNone/>
            </a:pPr>
            <a:r>
              <a:rPr lang="it-IT" sz="1600" dirty="0">
                <a:latin typeface="Tw Cen MT" panose="020B0602020104020603" pitchFamily="34" charset="0"/>
              </a:rPr>
              <a:t>Si ricorda che tali interventi della prassi, occorsi prima dell’attuale Legge di Bilancio, sono stati promossi e influenzati dalla giurisprudenza della CGDUE, che si era pronunciata, in tema di cripto, con la sentenza nella </a:t>
            </a:r>
            <a:r>
              <a:rPr lang="it-IT" sz="1600" b="1" dirty="0">
                <a:latin typeface="Tw Cen MT" panose="020B0602020104020603" pitchFamily="34" charset="0"/>
              </a:rPr>
              <a:t>causa C-264/2014 </a:t>
            </a:r>
            <a:r>
              <a:rPr lang="it-IT" sz="1600" dirty="0">
                <a:latin typeface="Tw Cen MT" panose="020B0602020104020603" pitchFamily="34" charset="0"/>
              </a:rPr>
              <a:t>e dal Legislatore europeo che aveva agito con la </a:t>
            </a:r>
            <a:r>
              <a:rPr lang="it-IT" sz="1600" b="1" dirty="0">
                <a:latin typeface="Tw Cen MT" panose="020B0602020104020603" pitchFamily="34" charset="0"/>
              </a:rPr>
              <a:t>Direttiva 2018/843/UE del 30.05.2018 </a:t>
            </a:r>
            <a:r>
              <a:rPr lang="it-IT" sz="1600" dirty="0">
                <a:latin typeface="Tw Cen MT" panose="020B0602020104020603" pitchFamily="34" charset="0"/>
              </a:rPr>
              <a:t>(in materia di antiriciclaggio) definendole «</a:t>
            </a:r>
            <a:r>
              <a:rPr lang="it-IT" sz="1600" b="1" i="1" dirty="0">
                <a:latin typeface="Tw Cen MT" panose="020B0602020104020603" pitchFamily="34" charset="0"/>
              </a:rPr>
              <a:t>valute virtuali</a:t>
            </a:r>
            <a:r>
              <a:rPr lang="it-IT" sz="1600" dirty="0">
                <a:latin typeface="Tw Cen MT" panose="020B0602020104020603" pitchFamily="34" charset="0"/>
              </a:rPr>
              <a:t>»</a:t>
            </a:r>
          </a:p>
          <a:p>
            <a:endParaRPr lang="it-IT" dirty="0"/>
          </a:p>
        </p:txBody>
      </p:sp>
      <p:sp>
        <p:nvSpPr>
          <p:cNvPr id="3" name="Titolo 2">
            <a:extLst>
              <a:ext uri="{FF2B5EF4-FFF2-40B4-BE49-F238E27FC236}">
                <a16:creationId xmlns:a16="http://schemas.microsoft.com/office/drawing/2014/main" id="{E812C02D-2397-B58C-53F0-AEE9C5041FC8}"/>
              </a:ext>
            </a:extLst>
          </p:cNvPr>
          <p:cNvSpPr>
            <a:spLocks noGrp="1"/>
          </p:cNvSpPr>
          <p:nvPr>
            <p:ph type="title"/>
          </p:nvPr>
        </p:nvSpPr>
        <p:spPr>
          <a:xfrm>
            <a:off x="826555" y="148353"/>
            <a:ext cx="8053200" cy="532800"/>
          </a:xfrm>
        </p:spPr>
        <p:txBody>
          <a:bodyPr/>
          <a:lstStyle/>
          <a:p>
            <a:r>
              <a:rPr lang="it-IT" sz="3000" baseline="30000" dirty="0">
                <a:latin typeface="Tw Cen MT" panose="020B0602020104020603" pitchFamily="34" charset="0"/>
                <a:cs typeface="Calibri" panose="020F0502020204030204" pitchFamily="34" charset="0"/>
              </a:rPr>
              <a:t>2.…</a:t>
            </a:r>
            <a:r>
              <a:rPr lang="it-IT" sz="3000" i="1" baseline="30000" dirty="0">
                <a:latin typeface="Tw Cen MT" panose="020B0602020104020603" pitchFamily="34" charset="0"/>
                <a:cs typeface="Calibri" panose="020F0502020204030204" pitchFamily="34" charset="0"/>
              </a:rPr>
              <a:t>Segue…</a:t>
            </a:r>
            <a:r>
              <a:rPr lang="it-IT" sz="3000" baseline="30000" dirty="0">
                <a:latin typeface="Tw Cen MT" panose="020B0602020104020603" pitchFamily="34" charset="0"/>
                <a:cs typeface="Calibri" panose="020F0502020204030204" pitchFamily="34" charset="0"/>
              </a:rPr>
              <a:t>La</a:t>
            </a:r>
            <a:r>
              <a:rPr lang="it-IT" sz="3000" i="1" baseline="30000" dirty="0">
                <a:latin typeface="Tw Cen MT" panose="020B0602020104020603" pitchFamily="34" charset="0"/>
                <a:cs typeface="Calibri" panose="020F0502020204030204" pitchFamily="34" charset="0"/>
              </a:rPr>
              <a:t> </a:t>
            </a:r>
            <a:r>
              <a:rPr lang="it-IT" sz="3000" baseline="30000" dirty="0">
                <a:latin typeface="Tw Cen MT" panose="020B0602020104020603" pitchFamily="34" charset="0"/>
                <a:cs typeface="Calibri" panose="020F0502020204030204" pitchFamily="34" charset="0"/>
              </a:rPr>
              <a:t>regolamentazione </a:t>
            </a:r>
            <a:r>
              <a:rPr lang="it-IT" sz="3000" i="1" baseline="30000" dirty="0">
                <a:latin typeface="Tw Cen MT" panose="020B0602020104020603" pitchFamily="34" charset="0"/>
                <a:cs typeface="Calibri" panose="020F0502020204030204" pitchFamily="34" charset="0"/>
              </a:rPr>
              <a:t>ante</a:t>
            </a:r>
            <a:r>
              <a:rPr lang="it-IT" sz="3000" baseline="30000" dirty="0">
                <a:latin typeface="Tw Cen MT" panose="020B0602020104020603" pitchFamily="34" charset="0"/>
                <a:cs typeface="Calibri" panose="020F0502020204030204" pitchFamily="34" charset="0"/>
              </a:rPr>
              <a:t> Legge di Bilancio 2023</a:t>
            </a:r>
            <a:endParaRPr lang="it-IT" sz="3000" dirty="0"/>
          </a:p>
        </p:txBody>
      </p:sp>
      <p:sp>
        <p:nvSpPr>
          <p:cNvPr id="4" name="Segnaposto numero diapositiva 3">
            <a:extLst>
              <a:ext uri="{FF2B5EF4-FFF2-40B4-BE49-F238E27FC236}">
                <a16:creationId xmlns:a16="http://schemas.microsoft.com/office/drawing/2014/main" id="{216BF15C-0AC3-F7A3-F8BF-854B2376D08C}"/>
              </a:ext>
            </a:extLst>
          </p:cNvPr>
          <p:cNvSpPr>
            <a:spLocks noGrp="1"/>
          </p:cNvSpPr>
          <p:nvPr>
            <p:ph type="sldNum" sz="quarter" idx="10"/>
          </p:nvPr>
        </p:nvSpPr>
        <p:spPr/>
        <p:txBody>
          <a:bodyPr/>
          <a:lstStyle/>
          <a:p>
            <a:pPr>
              <a:defRPr/>
            </a:pPr>
            <a:fld id="{4E252461-6552-4EA5-9E8C-BFC3DF1D546B}" type="slidenum">
              <a:rPr lang="it-IT" smtClean="0"/>
              <a:pPr>
                <a:defRPr/>
              </a:pPr>
              <a:t>5</a:t>
            </a:fld>
            <a:endParaRPr lang="it-IT" dirty="0"/>
          </a:p>
        </p:txBody>
      </p:sp>
    </p:spTree>
    <p:extLst>
      <p:ext uri="{BB962C8B-B14F-4D97-AF65-F5344CB8AC3E}">
        <p14:creationId xmlns:p14="http://schemas.microsoft.com/office/powerpoint/2010/main" val="2901119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EE73706E-64E4-8F92-5576-9BD113F5C9CA}"/>
              </a:ext>
            </a:extLst>
          </p:cNvPr>
          <p:cNvSpPr>
            <a:spLocks noGrp="1"/>
          </p:cNvSpPr>
          <p:nvPr>
            <p:ph idx="1"/>
          </p:nvPr>
        </p:nvSpPr>
        <p:spPr>
          <a:xfrm>
            <a:off x="827088" y="765175"/>
            <a:ext cx="8066087" cy="5616153"/>
          </a:xfrm>
        </p:spPr>
        <p:txBody>
          <a:bodyPr/>
          <a:lstStyle/>
          <a:p>
            <a:pPr algn="just">
              <a:buFont typeface="Wingdings" panose="05000000000000000000" pitchFamily="2" charset="2"/>
              <a:buChar char="q"/>
            </a:pPr>
            <a:r>
              <a:rPr lang="it-IT" sz="1400" b="1" dirty="0">
                <a:latin typeface="Tw Cen MT" panose="020B0602020104020603" pitchFamily="34" charset="0"/>
              </a:rPr>
              <a:t>Le misure specifiche relative alle persone fisiche</a:t>
            </a:r>
          </a:p>
          <a:p>
            <a:pPr marL="0" indent="0" algn="just">
              <a:buNone/>
            </a:pPr>
            <a:r>
              <a:rPr lang="it-IT" sz="1400" dirty="0">
                <a:latin typeface="Tw Cen MT" panose="020B0602020104020603" pitchFamily="34" charset="0"/>
              </a:rPr>
              <a:t>In particolare, con riguardo alle </a:t>
            </a:r>
            <a:r>
              <a:rPr lang="it-IT" sz="1400" b="1" dirty="0">
                <a:latin typeface="Tw Cen MT" panose="020B0602020104020603" pitchFamily="34" charset="0"/>
              </a:rPr>
              <a:t>persone fisiche </a:t>
            </a:r>
            <a:r>
              <a:rPr lang="it-IT" sz="1400" dirty="0">
                <a:latin typeface="Tw Cen MT" panose="020B0602020104020603" pitchFamily="34" charset="0"/>
              </a:rPr>
              <a:t>viene, ad oggi, prevista: </a:t>
            </a:r>
          </a:p>
          <a:p>
            <a:pPr algn="just">
              <a:buFontTx/>
              <a:buChar char="-"/>
            </a:pPr>
            <a:r>
              <a:rPr lang="it-IT" sz="1400" dirty="0">
                <a:latin typeface="Tw Cen MT" panose="020B0602020104020603" pitchFamily="34" charset="0"/>
              </a:rPr>
              <a:t>la tassazione delle plusvalenze e degli altri proventi realizzati mediante </a:t>
            </a:r>
            <a:r>
              <a:rPr lang="it-IT" sz="1400" b="1" dirty="0">
                <a:latin typeface="Tw Cen MT" panose="020B0602020104020603" pitchFamily="34" charset="0"/>
              </a:rPr>
              <a:t>rimborso o cessione a titolo oneroso, permuta o detenzione di cripto-attività</a:t>
            </a:r>
            <a:r>
              <a:rPr lang="it-IT" sz="1400" dirty="0">
                <a:latin typeface="Tw Cen MT" panose="020B0602020104020603" pitchFamily="34" charset="0"/>
              </a:rPr>
              <a:t>, applicando un’imposta sostitutiva con aliquota del </a:t>
            </a:r>
            <a:r>
              <a:rPr lang="it-IT" sz="1400" b="1" dirty="0">
                <a:latin typeface="Tw Cen MT" panose="020B0602020104020603" pitchFamily="34" charset="0"/>
              </a:rPr>
              <a:t>26%</a:t>
            </a:r>
            <a:r>
              <a:rPr lang="it-IT" sz="1400" dirty="0">
                <a:latin typeface="Tw Cen MT" panose="020B0602020104020603" pitchFamily="34" charset="0"/>
              </a:rPr>
              <a:t>, purché siano </a:t>
            </a:r>
            <a:r>
              <a:rPr lang="it-IT" sz="1400" b="1" dirty="0">
                <a:latin typeface="Tw Cen MT" panose="020B0602020104020603" pitchFamily="34" charset="0"/>
              </a:rPr>
              <a:t>superiori a 2.000 euro </a:t>
            </a:r>
            <a:r>
              <a:rPr lang="it-IT" sz="1400" dirty="0">
                <a:latin typeface="Tw Cen MT" panose="020B0602020104020603" pitchFamily="34" charset="0"/>
              </a:rPr>
              <a:t>nel periodo d’imposta; </a:t>
            </a:r>
          </a:p>
          <a:p>
            <a:pPr algn="just">
              <a:buFontTx/>
              <a:buChar char="-"/>
            </a:pPr>
            <a:r>
              <a:rPr lang="it-IT" sz="1400" b="1" dirty="0">
                <a:latin typeface="Tw Cen MT" panose="020B0602020104020603" pitchFamily="34" charset="0"/>
              </a:rPr>
              <a:t>la possibilità di portare in deduzione le minusvalenze </a:t>
            </a:r>
            <a:r>
              <a:rPr lang="it-IT" sz="1400" dirty="0">
                <a:latin typeface="Tw Cen MT" panose="020B0602020104020603" pitchFamily="34" charset="0"/>
              </a:rPr>
              <a:t>dalle plusvalenze realizzate fino alla data di entrata in vigore della Legge di Bilancio 2023;</a:t>
            </a:r>
          </a:p>
          <a:p>
            <a:pPr algn="just">
              <a:buFontTx/>
              <a:buChar char="-"/>
            </a:pPr>
            <a:r>
              <a:rPr lang="it-IT" sz="1400" b="1" dirty="0">
                <a:latin typeface="Tw Cen MT" panose="020B0602020104020603" pitchFamily="34" charset="0"/>
              </a:rPr>
              <a:t>l’applicabilità dei regimi di cui agli artt. 5,6,7 </a:t>
            </a:r>
            <a:r>
              <a:rPr lang="it-IT" sz="1400" dirty="0">
                <a:latin typeface="Tw Cen MT" panose="020B0602020104020603" pitchFamily="34" charset="0"/>
              </a:rPr>
              <a:t>del </a:t>
            </a:r>
            <a:r>
              <a:rPr lang="it-IT" sz="1400" dirty="0" err="1">
                <a:latin typeface="Tw Cen MT" panose="020B0602020104020603" pitchFamily="34" charset="0"/>
              </a:rPr>
              <a:t>D.Lgs.</a:t>
            </a:r>
            <a:r>
              <a:rPr lang="it-IT" sz="1400" dirty="0">
                <a:latin typeface="Tw Cen MT" panose="020B0602020104020603" pitchFamily="34" charset="0"/>
              </a:rPr>
              <a:t> 461/1997 (regime dichiarativo – del risparmio amministrato – del risparmio gestito);</a:t>
            </a:r>
          </a:p>
          <a:p>
            <a:pPr algn="just">
              <a:buFontTx/>
              <a:buChar char="-"/>
            </a:pPr>
            <a:r>
              <a:rPr lang="it-IT" sz="1400" dirty="0">
                <a:latin typeface="Tw Cen MT" panose="020B0602020104020603" pitchFamily="34" charset="0"/>
              </a:rPr>
              <a:t>l’applicabilità dell’</a:t>
            </a:r>
            <a:r>
              <a:rPr lang="it-IT" sz="1400" b="1" dirty="0">
                <a:latin typeface="Tw Cen MT" panose="020B0602020104020603" pitchFamily="34" charset="0"/>
              </a:rPr>
              <a:t>IVAFE;</a:t>
            </a:r>
          </a:p>
          <a:p>
            <a:pPr algn="just">
              <a:buFontTx/>
              <a:buChar char="-"/>
            </a:pPr>
            <a:r>
              <a:rPr lang="it-IT" sz="1400" dirty="0">
                <a:latin typeface="Tw Cen MT" panose="020B0602020104020603" pitchFamily="34" charset="0"/>
              </a:rPr>
              <a:t>L’applicazione dell’imposta di bollo con aliquota del 2% sul valore delle cripto-attività detenute da soggetti residenti in Italia.</a:t>
            </a:r>
          </a:p>
          <a:p>
            <a:pPr marL="0" indent="0" algn="just">
              <a:buNone/>
            </a:pPr>
            <a:r>
              <a:rPr lang="it-IT" sz="1400" dirty="0">
                <a:latin typeface="Tw Cen MT" panose="020B0602020104020603" pitchFamily="34" charset="0"/>
              </a:rPr>
              <a:t>Per quanto riguarda la </a:t>
            </a:r>
            <a:r>
              <a:rPr lang="it-IT" sz="1400" b="1" dirty="0">
                <a:latin typeface="Tw Cen MT" panose="020B0602020104020603" pitchFamily="34" charset="0"/>
              </a:rPr>
              <a:t>determinazione delle plusvalenze</a:t>
            </a:r>
            <a:r>
              <a:rPr lang="it-IT" sz="1400" dirty="0">
                <a:latin typeface="Tw Cen MT" panose="020B0602020104020603" pitchFamily="34" charset="0"/>
              </a:rPr>
              <a:t>, queste:</a:t>
            </a:r>
          </a:p>
          <a:p>
            <a:pPr marL="285750" indent="-285750" algn="just">
              <a:buFont typeface="Arial" panose="020B0604020202020204" pitchFamily="34" charset="0"/>
              <a:buChar char="•"/>
            </a:pPr>
            <a:r>
              <a:rPr lang="it-IT" sz="1400" dirty="0">
                <a:latin typeface="Tw Cen MT" panose="020B0602020104020603" pitchFamily="34" charset="0"/>
              </a:rPr>
              <a:t>sono costituite dalla </a:t>
            </a:r>
            <a:r>
              <a:rPr lang="it-IT" sz="1400" b="1" dirty="0">
                <a:latin typeface="Tw Cen MT" panose="020B0602020104020603" pitchFamily="34" charset="0"/>
              </a:rPr>
              <a:t>differenza tra il corrispettivo percepito ovvero il valore normale delle cripto-attività permutate e il costo o il valore di acquisto;</a:t>
            </a:r>
            <a:endParaRPr lang="it-IT" sz="1400" dirty="0">
              <a:latin typeface="Tw Cen MT" panose="020B0602020104020603" pitchFamily="34" charset="0"/>
            </a:endParaRPr>
          </a:p>
          <a:p>
            <a:pPr marL="285750" indent="-285750" algn="just">
              <a:buFont typeface="Arial" panose="020B0604020202020204" pitchFamily="34" charset="0"/>
              <a:buChar char="•"/>
            </a:pPr>
            <a:r>
              <a:rPr lang="it-IT" sz="1400" dirty="0">
                <a:latin typeface="Tw Cen MT" panose="020B0602020104020603" pitchFamily="34" charset="0"/>
              </a:rPr>
              <a:t>possono essere portate in </a:t>
            </a:r>
            <a:r>
              <a:rPr lang="it-IT" sz="1400" b="1" dirty="0">
                <a:latin typeface="Tw Cen MT" panose="020B0602020104020603" pitchFamily="34" charset="0"/>
              </a:rPr>
              <a:t>compensazione</a:t>
            </a:r>
            <a:r>
              <a:rPr lang="it-IT" sz="1400" dirty="0">
                <a:latin typeface="Tw Cen MT" panose="020B0602020104020603" pitchFamily="34" charset="0"/>
              </a:rPr>
              <a:t> alle relative minusvalenze;</a:t>
            </a:r>
          </a:p>
          <a:p>
            <a:pPr marL="285750" indent="-285750" algn="just">
              <a:buFont typeface="Arial" panose="020B0604020202020204" pitchFamily="34" charset="0"/>
              <a:buChar char="•"/>
            </a:pPr>
            <a:r>
              <a:rPr lang="it-IT" sz="1400" dirty="0">
                <a:latin typeface="Tw Cen MT" panose="020B0602020104020603" pitchFamily="34" charset="0"/>
              </a:rPr>
              <a:t>qualora le </a:t>
            </a:r>
            <a:r>
              <a:rPr lang="it-IT" sz="1400" b="1" dirty="0">
                <a:latin typeface="Tw Cen MT" panose="020B0602020104020603" pitchFamily="34" charset="0"/>
              </a:rPr>
              <a:t>minusvalenze siano superiori alle plusvalenze</a:t>
            </a:r>
            <a:r>
              <a:rPr lang="it-IT" sz="1400" dirty="0">
                <a:latin typeface="Tw Cen MT" panose="020B0602020104020603" pitchFamily="34" charset="0"/>
              </a:rPr>
              <a:t>, per un importo maggiore 2.000 euro, l’eccedenza può essere dedotta dalle plusvalenze non oltre il quarto periodo successivo;</a:t>
            </a:r>
          </a:p>
          <a:p>
            <a:pPr marL="0" indent="0" algn="just">
              <a:buNone/>
            </a:pPr>
            <a:r>
              <a:rPr lang="it-IT" sz="1400" b="1" dirty="0">
                <a:solidFill>
                  <a:srgbClr val="4B4B4B"/>
                </a:solidFill>
                <a:latin typeface="Tw Cen MT" panose="020B0602020104020603" pitchFamily="34" charset="0"/>
              </a:rPr>
              <a:t> </a:t>
            </a:r>
          </a:p>
          <a:p>
            <a:endParaRPr lang="it-IT" dirty="0"/>
          </a:p>
        </p:txBody>
      </p:sp>
      <p:sp>
        <p:nvSpPr>
          <p:cNvPr id="3" name="Titolo 2">
            <a:extLst>
              <a:ext uri="{FF2B5EF4-FFF2-40B4-BE49-F238E27FC236}">
                <a16:creationId xmlns:a16="http://schemas.microsoft.com/office/drawing/2014/main" id="{094FD11E-59B7-496F-02A0-68C6F390319C}"/>
              </a:ext>
            </a:extLst>
          </p:cNvPr>
          <p:cNvSpPr>
            <a:spLocks noGrp="1"/>
          </p:cNvSpPr>
          <p:nvPr>
            <p:ph type="title"/>
          </p:nvPr>
        </p:nvSpPr>
        <p:spPr>
          <a:xfrm>
            <a:off x="842857" y="476672"/>
            <a:ext cx="8053200" cy="270666"/>
          </a:xfrm>
        </p:spPr>
        <p:txBody>
          <a:bodyPr/>
          <a:lstStyle/>
          <a:p>
            <a:r>
              <a:rPr lang="it-IT" sz="3000" baseline="30000" dirty="0">
                <a:latin typeface="Tw Cen MT" panose="020B0602020104020603" pitchFamily="34" charset="0"/>
                <a:cs typeface="Calibri" panose="020F0502020204030204" pitchFamily="34" charset="0"/>
              </a:rPr>
              <a:t>3. Breve panoramica generale sulle disposizioni relative alle operazioni effettuate da persone fisiche</a:t>
            </a:r>
            <a:br>
              <a:rPr lang="it-IT" b="1" dirty="0"/>
            </a:br>
            <a:endParaRPr lang="it-IT" b="1" dirty="0"/>
          </a:p>
        </p:txBody>
      </p:sp>
      <p:sp>
        <p:nvSpPr>
          <p:cNvPr id="4" name="Segnaposto numero diapositiva 3">
            <a:extLst>
              <a:ext uri="{FF2B5EF4-FFF2-40B4-BE49-F238E27FC236}">
                <a16:creationId xmlns:a16="http://schemas.microsoft.com/office/drawing/2014/main" id="{4A9F1DEA-FFC6-E93B-B0B2-B23D0F0F4F23}"/>
              </a:ext>
            </a:extLst>
          </p:cNvPr>
          <p:cNvSpPr>
            <a:spLocks noGrp="1"/>
          </p:cNvSpPr>
          <p:nvPr>
            <p:ph type="sldNum" sz="quarter" idx="10"/>
          </p:nvPr>
        </p:nvSpPr>
        <p:spPr/>
        <p:txBody>
          <a:bodyPr/>
          <a:lstStyle/>
          <a:p>
            <a:pPr>
              <a:defRPr/>
            </a:pPr>
            <a:fld id="{4E252461-6552-4EA5-9E8C-BFC3DF1D546B}" type="slidenum">
              <a:rPr lang="it-IT" smtClean="0"/>
              <a:pPr>
                <a:defRPr/>
              </a:pPr>
              <a:t>6</a:t>
            </a:fld>
            <a:endParaRPr lang="it-IT" dirty="0"/>
          </a:p>
        </p:txBody>
      </p:sp>
    </p:spTree>
    <p:extLst>
      <p:ext uri="{BB962C8B-B14F-4D97-AF65-F5344CB8AC3E}">
        <p14:creationId xmlns:p14="http://schemas.microsoft.com/office/powerpoint/2010/main" val="4172317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1F268E38-745B-369F-F624-96C76FE7CFE9}"/>
              </a:ext>
            </a:extLst>
          </p:cNvPr>
          <p:cNvSpPr>
            <a:spLocks noGrp="1"/>
          </p:cNvSpPr>
          <p:nvPr>
            <p:ph idx="1"/>
          </p:nvPr>
        </p:nvSpPr>
        <p:spPr>
          <a:xfrm>
            <a:off x="827088" y="1124744"/>
            <a:ext cx="8066087" cy="5638794"/>
          </a:xfrm>
        </p:spPr>
        <p:txBody>
          <a:bodyPr/>
          <a:lstStyle/>
          <a:p>
            <a:r>
              <a:rPr lang="it-IT" sz="1600" dirty="0">
                <a:latin typeface="Tw Cen MT" panose="020B0602020104020603" pitchFamily="34" charset="0"/>
              </a:rPr>
              <a:t>Prima della Legge di Bilancio 2023, un primo tentativo di regolamentazione delle cripto-attività, recante anche l’ipotesi di un «</a:t>
            </a:r>
            <a:r>
              <a:rPr lang="it-IT" sz="1600" i="1" dirty="0">
                <a:latin typeface="Tw Cen MT" panose="020B0602020104020603" pitchFamily="34" charset="0"/>
              </a:rPr>
              <a:t>cripto-condono»</a:t>
            </a:r>
            <a:r>
              <a:rPr lang="it-IT" sz="1600" dirty="0">
                <a:latin typeface="Tw Cen MT" panose="020B0602020104020603" pitchFamily="34" charset="0"/>
              </a:rPr>
              <a:t>, era stato avanzato con il DDL. 2572 del  30/03/2022. Le soluzioni proposte erano condensate in due articoli essenziali, che in buona parte richiamavano gli orientamenti emersi nei documenti di prassi resi in materia dall’Amministrazione finanziaria. La proposta ha avuto il merito di accendere l’attenzione su una inspiegabile lacuna del nostro ordinamento, costituendo, dunque, una buona base di partenza. </a:t>
            </a:r>
          </a:p>
          <a:p>
            <a:r>
              <a:rPr lang="it-IT" sz="1600" dirty="0">
                <a:latin typeface="Tw Cen MT" panose="020B0602020104020603" pitchFamily="34" charset="0"/>
              </a:rPr>
              <a:t>In tale proposta di legge, viene riconosciuta un’apposita sanatoria di natura “</a:t>
            </a:r>
            <a:r>
              <a:rPr lang="it-IT" sz="1600" i="1" dirty="0">
                <a:latin typeface="Tw Cen MT" panose="020B0602020104020603" pitchFamily="34" charset="0"/>
              </a:rPr>
              <a:t>premiale</a:t>
            </a:r>
            <a:r>
              <a:rPr lang="it-IT" sz="1600" dirty="0">
                <a:latin typeface="Tw Cen MT" panose="020B0602020104020603" pitchFamily="34" charset="0"/>
              </a:rPr>
              <a:t>” (i.e. l’azzeramento delle sanzioni dovute ex art. 5, comma 2 del D.L. 167/1990 per tutti i periodi d’imposta precedenti a quello della rivalutazione) per le violazioni in materia di monitoraggio fiscale, a condizione che: </a:t>
            </a:r>
          </a:p>
          <a:p>
            <a:pPr marL="514350" indent="-514350">
              <a:buFont typeface="+mj-lt"/>
              <a:buAutoNum type="alphaLcParenR"/>
            </a:pPr>
            <a:r>
              <a:rPr lang="it-IT" sz="1600" dirty="0">
                <a:latin typeface="Tw Cen MT" panose="020B0602020104020603" pitchFamily="34" charset="0"/>
              </a:rPr>
              <a:t> le criptovalute vengano fatte “</a:t>
            </a:r>
            <a:r>
              <a:rPr lang="it-IT" sz="1600" i="1" dirty="0">
                <a:latin typeface="Tw Cen MT" panose="020B0602020104020603" pitchFamily="34" charset="0"/>
              </a:rPr>
              <a:t>emergere</a:t>
            </a:r>
            <a:r>
              <a:rPr lang="it-IT" sz="1600" dirty="0">
                <a:latin typeface="Tw Cen MT" panose="020B0602020104020603" pitchFamily="34" charset="0"/>
              </a:rPr>
              <a:t>” già nella dichiarazione relativa al periodo d’imposta 2021; e </a:t>
            </a:r>
          </a:p>
          <a:p>
            <a:pPr marL="514350" indent="-514350">
              <a:buFont typeface="+mj-lt"/>
              <a:buAutoNum type="alphaLcParenR"/>
            </a:pPr>
            <a:r>
              <a:rPr lang="it-IT" sz="1600" dirty="0">
                <a:latin typeface="Tw Cen MT" panose="020B0602020104020603" pitchFamily="34" charset="0"/>
              </a:rPr>
              <a:t>il contribuente si avvalga di un’apposita perizia di stima (redatta da soggetti iscritti all’albo dei dottori commercialisti, dei ragionieri e periti commerciali, nonché nel registro dei revisori legali) per determinare il valore dell’asset, assumendo, quindi, il valore periziato in luogo del costo di acquisto;</a:t>
            </a:r>
          </a:p>
          <a:p>
            <a:pPr marL="514350" indent="-514350">
              <a:buFont typeface="+mj-lt"/>
              <a:buAutoNum type="alphaLcParenR"/>
            </a:pPr>
            <a:r>
              <a:rPr lang="it-IT" sz="1600" dirty="0">
                <a:latin typeface="Tw Cen MT" panose="020B0602020104020603" pitchFamily="34" charset="0"/>
              </a:rPr>
              <a:t>versi, dunque, l’imposta sostitutiva dovuta.</a:t>
            </a:r>
          </a:p>
        </p:txBody>
      </p:sp>
      <p:sp>
        <p:nvSpPr>
          <p:cNvPr id="3" name="Titolo 2">
            <a:extLst>
              <a:ext uri="{FF2B5EF4-FFF2-40B4-BE49-F238E27FC236}">
                <a16:creationId xmlns:a16="http://schemas.microsoft.com/office/drawing/2014/main" id="{6EE50BBA-63A8-9EB8-F85A-4C4518B0F4F5}"/>
              </a:ext>
            </a:extLst>
          </p:cNvPr>
          <p:cNvSpPr>
            <a:spLocks noGrp="1"/>
          </p:cNvSpPr>
          <p:nvPr>
            <p:ph type="title"/>
          </p:nvPr>
        </p:nvSpPr>
        <p:spPr>
          <a:xfrm>
            <a:off x="839975" y="399231"/>
            <a:ext cx="8053200" cy="532800"/>
          </a:xfrm>
        </p:spPr>
        <p:txBody>
          <a:bodyPr/>
          <a:lstStyle/>
          <a:p>
            <a:r>
              <a:rPr lang="it-IT" sz="3000" baseline="30000" dirty="0">
                <a:latin typeface="Tw Cen MT" panose="020B0602020104020603" pitchFamily="34" charset="0"/>
                <a:cs typeface="Calibri" panose="020F0502020204030204" pitchFamily="34" charset="0"/>
              </a:rPr>
              <a:t>4. Antecedenti della regolarizzazione delle cripto-attività detenute all’estero: il DDL 2572</a:t>
            </a:r>
            <a:br>
              <a:rPr lang="it-IT" sz="2000" baseline="30000" dirty="0">
                <a:latin typeface="Tw Cen MT" panose="020B0602020104020603" pitchFamily="34" charset="0"/>
                <a:cs typeface="Calibri" panose="020F0502020204030204" pitchFamily="34" charset="0"/>
              </a:rPr>
            </a:br>
            <a:endParaRPr lang="it-IT" dirty="0"/>
          </a:p>
        </p:txBody>
      </p:sp>
      <p:sp>
        <p:nvSpPr>
          <p:cNvPr id="4" name="Segnaposto numero diapositiva 3">
            <a:extLst>
              <a:ext uri="{FF2B5EF4-FFF2-40B4-BE49-F238E27FC236}">
                <a16:creationId xmlns:a16="http://schemas.microsoft.com/office/drawing/2014/main" id="{38C9DF4B-7358-C19B-2C82-782F8D7E2ADB}"/>
              </a:ext>
            </a:extLst>
          </p:cNvPr>
          <p:cNvSpPr>
            <a:spLocks noGrp="1"/>
          </p:cNvSpPr>
          <p:nvPr>
            <p:ph type="sldNum" sz="quarter" idx="10"/>
          </p:nvPr>
        </p:nvSpPr>
        <p:spPr/>
        <p:txBody>
          <a:bodyPr/>
          <a:lstStyle/>
          <a:p>
            <a:pPr>
              <a:defRPr/>
            </a:pPr>
            <a:fld id="{4E252461-6552-4EA5-9E8C-BFC3DF1D546B}" type="slidenum">
              <a:rPr lang="it-IT" smtClean="0"/>
              <a:pPr>
                <a:defRPr/>
              </a:pPr>
              <a:t>7</a:t>
            </a:fld>
            <a:endParaRPr lang="it-IT" dirty="0"/>
          </a:p>
        </p:txBody>
      </p:sp>
    </p:spTree>
    <p:extLst>
      <p:ext uri="{BB962C8B-B14F-4D97-AF65-F5344CB8AC3E}">
        <p14:creationId xmlns:p14="http://schemas.microsoft.com/office/powerpoint/2010/main" val="40376950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0E50E1B7-944F-557A-51D2-342C799DFCB5}"/>
              </a:ext>
            </a:extLst>
          </p:cNvPr>
          <p:cNvSpPr>
            <a:spLocks noGrp="1"/>
          </p:cNvSpPr>
          <p:nvPr>
            <p:ph idx="1"/>
          </p:nvPr>
        </p:nvSpPr>
        <p:spPr>
          <a:xfrm>
            <a:off x="850466" y="805392"/>
            <a:ext cx="8066087" cy="5958146"/>
          </a:xfrm>
        </p:spPr>
        <p:txBody>
          <a:bodyPr/>
          <a:lstStyle/>
          <a:p>
            <a:pPr algn="just">
              <a:buFont typeface="Wingdings" panose="05000000000000000000" pitchFamily="2" charset="2"/>
              <a:buChar char="q"/>
            </a:pPr>
            <a:r>
              <a:rPr lang="it-IT" sz="1800" b="1" dirty="0">
                <a:latin typeface="Tw Cen MT" panose="020B0602020104020603" pitchFamily="34" charset="0"/>
              </a:rPr>
              <a:t>Regolarizzazione delle cripto-attività («</a:t>
            </a:r>
            <a:r>
              <a:rPr lang="it-IT" sz="1800" b="1" i="1" dirty="0" err="1">
                <a:latin typeface="Tw Cen MT" panose="020B0602020104020603" pitchFamily="34" charset="0"/>
              </a:rPr>
              <a:t>voluntary</a:t>
            </a:r>
            <a:r>
              <a:rPr lang="it-IT" sz="1800" b="1" i="1" dirty="0">
                <a:latin typeface="Tw Cen MT" panose="020B0602020104020603" pitchFamily="34" charset="0"/>
              </a:rPr>
              <a:t> </a:t>
            </a:r>
            <a:r>
              <a:rPr lang="it-IT" sz="1800" b="1" i="1" dirty="0" err="1">
                <a:latin typeface="Tw Cen MT" panose="020B0602020104020603" pitchFamily="34" charset="0"/>
              </a:rPr>
              <a:t>disclosure</a:t>
            </a:r>
            <a:r>
              <a:rPr lang="it-IT" sz="1800" b="1" i="1" dirty="0">
                <a:latin typeface="Tw Cen MT" panose="020B0602020104020603" pitchFamily="34" charset="0"/>
              </a:rPr>
              <a:t>»</a:t>
            </a:r>
            <a:r>
              <a:rPr lang="it-IT" sz="1800" b="1" dirty="0">
                <a:latin typeface="Tw Cen MT" panose="020B0602020104020603" pitchFamily="34" charset="0"/>
              </a:rPr>
              <a:t>):</a:t>
            </a:r>
            <a:endParaRPr lang="it-IT" sz="1800" dirty="0">
              <a:latin typeface="Tw Cen MT" panose="020B0602020104020603" pitchFamily="34" charset="0"/>
            </a:endParaRPr>
          </a:p>
          <a:p>
            <a:pPr algn="just"/>
            <a:r>
              <a:rPr lang="it-IT" sz="1800" dirty="0">
                <a:latin typeface="Tw Cen MT" panose="020B0602020104020603" pitchFamily="34" charset="0"/>
              </a:rPr>
              <a:t>In merito alla regolarizzazione delle cripto-attività, la Legge di Bilancio 2023 consente alle persone fisiche, agli enti non commerciali e alle società semplici ed equiparate ai sensi dell'articolo 5 TUIR residenti in Italia di presentare un’apposita istanza di emersione (</a:t>
            </a:r>
            <a:r>
              <a:rPr lang="it-IT" sz="1800" b="1" u="sng" dirty="0">
                <a:latin typeface="Tw Cen MT" panose="020B0602020104020603" pitchFamily="34" charset="0"/>
              </a:rPr>
              <a:t>le cui modalità e termini saranno oggetto di un Provvedimento dell’Agenzia delle Entrate che non è ancora stato approvato</a:t>
            </a:r>
            <a:r>
              <a:rPr lang="it-IT" sz="1800" dirty="0">
                <a:latin typeface="Tw Cen MT" panose="020B0602020104020603" pitchFamily="34" charset="0"/>
              </a:rPr>
              <a:t>), nel caso in cui non abbiano indicato nella propria dichiarazione annuale dei redditi le cripto-attività detenute entro la data del 31 dicembre 2021, nonché i redditi sulle stesse realizzati. </a:t>
            </a:r>
          </a:p>
          <a:p>
            <a:pPr algn="just"/>
            <a:r>
              <a:rPr lang="it-IT" sz="1800" dirty="0">
                <a:latin typeface="Tw Cen MT" panose="020B0602020104020603" pitchFamily="34" charset="0"/>
              </a:rPr>
              <a:t>In particolare, viene previsto nel caso in cui i soggetti sopra menzionati abbiano realizzato redditi, il pagamento:</a:t>
            </a:r>
          </a:p>
          <a:p>
            <a:pPr lvl="4">
              <a:buFont typeface="Wingdings" panose="05000000000000000000" pitchFamily="2" charset="2"/>
              <a:buChar char="v"/>
            </a:pPr>
            <a:r>
              <a:rPr lang="it-IT" sz="1800" dirty="0">
                <a:latin typeface="Tw Cen MT" panose="020B0602020104020603" pitchFamily="34" charset="0"/>
              </a:rPr>
              <a:t>di un’imposta sostitutiva con aliquota del 3,5% del valore delle medesime attività detenute al termine di ogni anno o al momento del realizzo; e </a:t>
            </a:r>
          </a:p>
          <a:p>
            <a:pPr lvl="4">
              <a:buFont typeface="Wingdings" panose="05000000000000000000" pitchFamily="2" charset="2"/>
              <a:buChar char="v"/>
            </a:pPr>
            <a:r>
              <a:rPr lang="it-IT" sz="1800" dirty="0">
                <a:latin typeface="Tw Cen MT" panose="020B0602020104020603" pitchFamily="34" charset="0"/>
              </a:rPr>
              <a:t>di un’ulteriore somma pari allo 0,5% del predetto valore a titolo di sanzioni e interessa per l’omessa dichiarazione delle attività.</a:t>
            </a:r>
          </a:p>
          <a:p>
            <a:pPr marL="342900" lvl="1" indent="-342900" algn="just"/>
            <a:r>
              <a:rPr lang="it-IT" sz="1800" dirty="0">
                <a:latin typeface="Tw Cen MT" panose="020B0602020104020603" pitchFamily="34" charset="0"/>
              </a:rPr>
              <a:t>Diversamente, nei casi in cui i soggetti sopra menzionati non abbiano realizzato redditi, viene previsto il pagamento di una sanzione per omessa indicazione dello 0,5% per ciascun anno sul valore delle attività non dichiarate.</a:t>
            </a:r>
          </a:p>
          <a:p>
            <a:endParaRPr lang="it-IT" dirty="0"/>
          </a:p>
        </p:txBody>
      </p:sp>
      <p:sp>
        <p:nvSpPr>
          <p:cNvPr id="3" name="Titolo 2">
            <a:extLst>
              <a:ext uri="{FF2B5EF4-FFF2-40B4-BE49-F238E27FC236}">
                <a16:creationId xmlns:a16="http://schemas.microsoft.com/office/drawing/2014/main" id="{4AFE13DA-726D-D74F-1C6E-826758E7876C}"/>
              </a:ext>
            </a:extLst>
          </p:cNvPr>
          <p:cNvSpPr>
            <a:spLocks noGrp="1"/>
          </p:cNvSpPr>
          <p:nvPr>
            <p:ph type="title"/>
          </p:nvPr>
        </p:nvSpPr>
        <p:spPr>
          <a:xfrm>
            <a:off x="827088" y="232375"/>
            <a:ext cx="8053200" cy="532800"/>
          </a:xfrm>
        </p:spPr>
        <p:txBody>
          <a:bodyPr/>
          <a:lstStyle/>
          <a:p>
            <a:r>
              <a:rPr lang="it-IT" sz="3000" baseline="30000" dirty="0">
                <a:latin typeface="Tw Cen MT" panose="020B0602020104020603" pitchFamily="34" charset="0"/>
                <a:cs typeface="Calibri" panose="020F0502020204030204" pitchFamily="34" charset="0"/>
              </a:rPr>
              <a:t>5. La regolarizzazione delle cripto-attività detenute all’estero</a:t>
            </a:r>
          </a:p>
        </p:txBody>
      </p:sp>
      <p:sp>
        <p:nvSpPr>
          <p:cNvPr id="4" name="Segnaposto numero diapositiva 3">
            <a:extLst>
              <a:ext uri="{FF2B5EF4-FFF2-40B4-BE49-F238E27FC236}">
                <a16:creationId xmlns:a16="http://schemas.microsoft.com/office/drawing/2014/main" id="{52B981BA-3530-B55E-6B84-A8E1CF12FE03}"/>
              </a:ext>
            </a:extLst>
          </p:cNvPr>
          <p:cNvSpPr>
            <a:spLocks noGrp="1"/>
          </p:cNvSpPr>
          <p:nvPr>
            <p:ph type="sldNum" sz="quarter" idx="10"/>
          </p:nvPr>
        </p:nvSpPr>
        <p:spPr/>
        <p:txBody>
          <a:bodyPr/>
          <a:lstStyle/>
          <a:p>
            <a:pPr>
              <a:defRPr/>
            </a:pPr>
            <a:fld id="{4E252461-6552-4EA5-9E8C-BFC3DF1D546B}" type="slidenum">
              <a:rPr lang="it-IT" smtClean="0"/>
              <a:pPr>
                <a:defRPr/>
              </a:pPr>
              <a:t>8</a:t>
            </a:fld>
            <a:endParaRPr lang="it-IT" dirty="0"/>
          </a:p>
        </p:txBody>
      </p:sp>
    </p:spTree>
    <p:extLst>
      <p:ext uri="{BB962C8B-B14F-4D97-AF65-F5344CB8AC3E}">
        <p14:creationId xmlns:p14="http://schemas.microsoft.com/office/powerpoint/2010/main" val="23887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06D1C871-D5AB-859E-E10A-F369D9519A3E}"/>
              </a:ext>
            </a:extLst>
          </p:cNvPr>
          <p:cNvSpPr>
            <a:spLocks noGrp="1"/>
          </p:cNvSpPr>
          <p:nvPr>
            <p:ph idx="1"/>
          </p:nvPr>
        </p:nvSpPr>
        <p:spPr>
          <a:xfrm>
            <a:off x="827088" y="765175"/>
            <a:ext cx="8209408" cy="5472113"/>
          </a:xfrm>
        </p:spPr>
        <p:txBody>
          <a:bodyPr/>
          <a:lstStyle/>
          <a:p>
            <a:pPr marL="342900" lvl="1" indent="-342900" algn="just"/>
            <a:r>
              <a:rPr lang="it-IT" sz="1800" dirty="0">
                <a:latin typeface="Tw Cen MT" panose="020B0602020104020603" pitchFamily="34" charset="0"/>
              </a:rPr>
              <a:t>Esistono tre potenziali ostacoli a tale forma di regolarizzazione:</a:t>
            </a:r>
          </a:p>
          <a:p>
            <a:pPr marL="0" lvl="1" indent="0" algn="just">
              <a:buNone/>
            </a:pPr>
            <a:r>
              <a:rPr lang="it-IT" sz="1800" dirty="0">
                <a:latin typeface="Tw Cen MT" panose="020B0602020104020603" pitchFamily="34" charset="0"/>
              </a:rPr>
              <a:t>	(i) dimostrazione della liceità della provenienza delle somme investite (operazione che potrebbe essere 	complessa per redditi 	derivanti da investimenti condotti anni addietro);</a:t>
            </a:r>
          </a:p>
          <a:p>
            <a:pPr marL="0" lvl="1" indent="0" algn="just">
              <a:buNone/>
            </a:pPr>
            <a:r>
              <a:rPr lang="it-IT" sz="1800" dirty="0">
                <a:latin typeface="Tw Cen MT" panose="020B0602020104020603" pitchFamily="34" charset="0"/>
              </a:rPr>
              <a:t>	(ii)  la regolarizzazione produce effetti esclusivamente in merito ai redditi e alle sanzioni di cui al D.L. 167/1990 </a:t>
            </a:r>
            <a:r>
              <a:rPr lang="it-IT" sz="1800" dirty="0">
                <a:latin typeface="Tw Cen MT" panose="020B0602020104020603" pitchFamily="34" charset="0"/>
                <a:sym typeface="Wingdings" panose="05000000000000000000" pitchFamily="2" charset="2"/>
              </a:rPr>
              <a:t> non vi è 	alcun tipo di scudo sul versante penale (es. Autoriciclaggio);</a:t>
            </a:r>
          </a:p>
          <a:p>
            <a:pPr marL="0" lvl="1" indent="0" algn="just">
              <a:buNone/>
            </a:pPr>
            <a:r>
              <a:rPr lang="it-IT" sz="1800" dirty="0">
                <a:latin typeface="Tw Cen MT" panose="020B0602020104020603" pitchFamily="34" charset="0"/>
                <a:sym typeface="Wingdings" panose="05000000000000000000" pitchFamily="2" charset="2"/>
              </a:rPr>
              <a:t>	(iii) Il costo o valore d’acquisto è documentato con elementi certi e precisi a cura del contribuente, in mancanza è il costo è assunto pari a zero.</a:t>
            </a:r>
            <a:endParaRPr lang="it-IT" sz="1800" dirty="0">
              <a:latin typeface="Tw Cen MT" panose="020B0602020104020603" pitchFamily="34" charset="0"/>
            </a:endParaRPr>
          </a:p>
          <a:p>
            <a:pPr marL="342900" lvl="1" indent="-342900" algn="just"/>
            <a:r>
              <a:rPr lang="it-IT" sz="1800" dirty="0">
                <a:latin typeface="Tw Cen MT" panose="020B0602020104020603" pitchFamily="34" charset="0"/>
              </a:rPr>
              <a:t>Occorre valutare la convenienza di questa forma di regolarizzazione rispetto al ravvedimento operoso, considerato che le nuove norme tributarie in materia di qualificazione reddituale </a:t>
            </a:r>
            <a:r>
              <a:rPr lang="it-IT" sz="1800" u="sng" dirty="0">
                <a:latin typeface="Tw Cen MT" panose="020B0602020104020603" pitchFamily="34" charset="0"/>
              </a:rPr>
              <a:t>potrebbero</a:t>
            </a:r>
            <a:r>
              <a:rPr lang="it-IT" sz="1800" dirty="0">
                <a:latin typeface="Tw Cen MT" panose="020B0602020104020603" pitchFamily="34" charset="0"/>
              </a:rPr>
              <a:t> operare solo </a:t>
            </a:r>
            <a:r>
              <a:rPr lang="it-IT" sz="1800" i="1" dirty="0">
                <a:latin typeface="Tw Cen MT" panose="020B0602020104020603" pitchFamily="34" charset="0"/>
              </a:rPr>
              <a:t>pro futuro</a:t>
            </a:r>
            <a:r>
              <a:rPr lang="it-IT" sz="1800" dirty="0">
                <a:latin typeface="Tw Cen MT" panose="020B0602020104020603" pitchFamily="34" charset="0"/>
              </a:rPr>
              <a:t>: di conseguenza per le operazione condotte nel passato, quando ancora era valida la qualificazione a titolo di valute, può operare il ravvedimento operoso (anche considerata l’eliminazione della Svizzera dalla </a:t>
            </a:r>
            <a:r>
              <a:rPr lang="it-IT" sz="1800" i="1" dirty="0" err="1">
                <a:latin typeface="Tw Cen MT" panose="020B0602020104020603" pitchFamily="34" charset="0"/>
              </a:rPr>
              <a:t>Blck</a:t>
            </a:r>
            <a:r>
              <a:rPr lang="it-IT" sz="1800" i="1" dirty="0">
                <a:latin typeface="Tw Cen MT" panose="020B0602020104020603" pitchFamily="34" charset="0"/>
              </a:rPr>
              <a:t> List</a:t>
            </a:r>
            <a:r>
              <a:rPr lang="it-IT" sz="1800" dirty="0">
                <a:latin typeface="Tw Cen MT" panose="020B0602020104020603" pitchFamily="34" charset="0"/>
              </a:rPr>
              <a:t>).</a:t>
            </a:r>
          </a:p>
          <a:p>
            <a:endParaRPr lang="it-IT" dirty="0"/>
          </a:p>
        </p:txBody>
      </p:sp>
      <p:sp>
        <p:nvSpPr>
          <p:cNvPr id="3" name="Titolo 2">
            <a:extLst>
              <a:ext uri="{FF2B5EF4-FFF2-40B4-BE49-F238E27FC236}">
                <a16:creationId xmlns:a16="http://schemas.microsoft.com/office/drawing/2014/main" id="{2674104D-52FD-3E0A-B89E-DBA89948E391}"/>
              </a:ext>
            </a:extLst>
          </p:cNvPr>
          <p:cNvSpPr>
            <a:spLocks noGrp="1"/>
          </p:cNvSpPr>
          <p:nvPr>
            <p:ph type="title"/>
          </p:nvPr>
        </p:nvSpPr>
        <p:spPr>
          <a:xfrm>
            <a:off x="848605" y="199789"/>
            <a:ext cx="8053200" cy="532800"/>
          </a:xfrm>
        </p:spPr>
        <p:txBody>
          <a:bodyPr/>
          <a:lstStyle/>
          <a:p>
            <a:r>
              <a:rPr lang="it-IT" sz="3000" baseline="30000" dirty="0">
                <a:latin typeface="Tw Cen MT" panose="020B0602020104020603" pitchFamily="34" charset="0"/>
                <a:cs typeface="Calibri" panose="020F0502020204030204" pitchFamily="34" charset="0"/>
              </a:rPr>
              <a:t>5….Segue…La regolarizzazione delle cripto-attività detenute all’estero: dubbi interpretativi</a:t>
            </a:r>
          </a:p>
        </p:txBody>
      </p:sp>
      <p:sp>
        <p:nvSpPr>
          <p:cNvPr id="4" name="Segnaposto numero diapositiva 3">
            <a:extLst>
              <a:ext uri="{FF2B5EF4-FFF2-40B4-BE49-F238E27FC236}">
                <a16:creationId xmlns:a16="http://schemas.microsoft.com/office/drawing/2014/main" id="{FE04C3B7-7094-A617-A906-834BCC6DCE1C}"/>
              </a:ext>
            </a:extLst>
          </p:cNvPr>
          <p:cNvSpPr>
            <a:spLocks noGrp="1"/>
          </p:cNvSpPr>
          <p:nvPr>
            <p:ph type="sldNum" sz="quarter" idx="10"/>
          </p:nvPr>
        </p:nvSpPr>
        <p:spPr/>
        <p:txBody>
          <a:bodyPr/>
          <a:lstStyle/>
          <a:p>
            <a:pPr>
              <a:defRPr/>
            </a:pPr>
            <a:fld id="{4E252461-6552-4EA5-9E8C-BFC3DF1D546B}" type="slidenum">
              <a:rPr lang="it-IT" smtClean="0"/>
              <a:pPr>
                <a:defRPr/>
              </a:pPr>
              <a:t>9</a:t>
            </a:fld>
            <a:endParaRPr lang="it-IT" dirty="0"/>
          </a:p>
        </p:txBody>
      </p:sp>
    </p:spTree>
    <p:extLst>
      <p:ext uri="{BB962C8B-B14F-4D97-AF65-F5344CB8AC3E}">
        <p14:creationId xmlns:p14="http://schemas.microsoft.com/office/powerpoint/2010/main" val="3154726070"/>
      </p:ext>
    </p:extLst>
  </p:cSld>
  <p:clrMapOvr>
    <a:masterClrMapping/>
  </p:clrMapOvr>
</p:sld>
</file>

<file path=ppt/theme/theme1.xml><?xml version="1.0" encoding="utf-8"?>
<a:theme xmlns:a="http://schemas.openxmlformats.org/drawingml/2006/main" name="Definitiva 2013">
  <a:themeElements>
    <a:clrScheme name="SP-Barca0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P-Barca0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5400" cap="flat" cmpd="sng" algn="ctr">
          <a:solidFill>
            <a:srgbClr val="172F4D"/>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sz="1400" b="1" i="0" u="none" strike="noStrike" cap="none" normalizeH="0" baseline="0" smtClean="0">
            <a:ln>
              <a:noFill/>
            </a:ln>
            <a:solidFill>
              <a:schemeClr val="bg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400" b="1" i="0" u="none" strike="noStrike" cap="none" normalizeH="0" baseline="0" smtClean="0">
            <a:ln>
              <a:noFill/>
            </a:ln>
            <a:solidFill>
              <a:schemeClr val="bg1"/>
            </a:solidFill>
            <a:effectLst/>
            <a:latin typeface="Times New Roman" pitchFamily="18" charset="0"/>
          </a:defRPr>
        </a:defPPr>
      </a:lstStyle>
    </a:lnDef>
  </a:objectDefaults>
  <a:extraClrSchemeLst>
    <a:extraClrScheme>
      <a:clrScheme name="SP-Barca0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P-Barca0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P-Barca0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P-Barca0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P-Barca0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P-Barca0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P-Barca0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P-Barca0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P-Barca0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P-Barca0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P-Barca0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P-Barca0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AF904D464578FC48B917B162E52A1577" ma:contentTypeVersion="3" ma:contentTypeDescription="Documento" ma:contentTypeScope="" ma:versionID="c1acddd82ff7fb6679b4bd52bafbe03c">
  <xsd:schema xmlns:xsd="http://www.w3.org/2001/XMLSchema" xmlns:xs="http://www.w3.org/2001/XMLSchema" xmlns:p="http://schemas.microsoft.com/office/2006/metadata/properties" xmlns:ns1="http://schemas.microsoft.com/sharepoint/v3" targetNamespace="http://schemas.microsoft.com/office/2006/metadata/properties" ma:root="true" ma:fieldsID="71fb4575366ccd611dccb00e9b04282a"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Data inizio pianificazione" ma:description="" ma:hidden="true" ma:internalName="PublishingStartDate">
      <xsd:simpleType>
        <xsd:restriction base="dms:Unknown"/>
      </xsd:simpleType>
    </xsd:element>
    <xsd:element name="PublishingExpirationDate" ma:index="9" nillable="true" ma:displayName="Data fine pianificazion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F0CF1BBC-DB5D-4A45-8788-C0DDCC9244FB}">
  <ds:schemaRefs>
    <ds:schemaRef ds:uri="http://schemas.microsoft.com/office/2006/metadata/longProperties"/>
  </ds:schemaRefs>
</ds:datastoreItem>
</file>

<file path=customXml/itemProps2.xml><?xml version="1.0" encoding="utf-8"?>
<ds:datastoreItem xmlns:ds="http://schemas.openxmlformats.org/officeDocument/2006/customXml" ds:itemID="{72442861-C571-4703-943F-9D23249982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118A42A-796F-4A06-916C-1CBB1A209B9D}">
  <ds:schemaRefs>
    <ds:schemaRef ds:uri="http://schemas.microsoft.com/sharepoint/v3/contenttype/forms"/>
  </ds:schemaRefs>
</ds:datastoreItem>
</file>

<file path=customXml/itemProps4.xml><?xml version="1.0" encoding="utf-8"?>
<ds:datastoreItem xmlns:ds="http://schemas.openxmlformats.org/officeDocument/2006/customXml" ds:itemID="{41B691EE-7482-486F-8B8A-B1C9E5A282AB}">
  <ds:schemaRefs>
    <ds:schemaRef ds:uri="http://purl.org/dc/terms/"/>
    <ds:schemaRef ds:uri="http://schemas.microsoft.com/sharepoint/v3"/>
    <ds:schemaRef ds:uri="http://www.w3.org/XML/1998/namespace"/>
    <ds:schemaRef ds:uri="http://purl.org/dc/dcmitype/"/>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0</TotalTime>
  <Words>2301</Words>
  <Application>Microsoft Office PowerPoint</Application>
  <PresentationFormat>Presentazione su schermo (4:3)</PresentationFormat>
  <Paragraphs>118</Paragraphs>
  <Slides>14</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14</vt:i4>
      </vt:variant>
    </vt:vector>
  </HeadingPairs>
  <TitlesOfParts>
    <vt:vector size="21" baseType="lpstr">
      <vt:lpstr>Arial</vt:lpstr>
      <vt:lpstr>Calibri</vt:lpstr>
      <vt:lpstr>Courier New</vt:lpstr>
      <vt:lpstr>Times New Roman</vt:lpstr>
      <vt:lpstr>Tw Cen MT</vt:lpstr>
      <vt:lpstr>Wingdings</vt:lpstr>
      <vt:lpstr>Definitiva 2013</vt:lpstr>
      <vt:lpstr>Presentazione standard di PowerPoint</vt:lpstr>
      <vt:lpstr>Presentazione standard di PowerPoint</vt:lpstr>
      <vt:lpstr>1. La regolamentazione di tipo sovranazionale in tema di cripto-attività </vt:lpstr>
      <vt:lpstr>2. Brevi note sulla regolamentazione delle cripto-attività</vt:lpstr>
      <vt:lpstr>2.…Segue…La regolamentazione ante Legge di Bilancio 2023</vt:lpstr>
      <vt:lpstr>3. Breve panoramica generale sulle disposizioni relative alle operazioni effettuate da persone fisiche </vt:lpstr>
      <vt:lpstr>4. Antecedenti della regolarizzazione delle cripto-attività detenute all’estero: il DDL 2572 </vt:lpstr>
      <vt:lpstr>5. La regolarizzazione delle cripto-attività detenute all’estero</vt:lpstr>
      <vt:lpstr>5….Segue…La regolarizzazione delle cripto-attività detenute all’estero: dubbi interpretativi</vt:lpstr>
      <vt:lpstr>6. I termini per la regolarizzazione delle cripto-attività</vt:lpstr>
      <vt:lpstr>7. L’affrancamento di azioni e quote OICR: una panoramica generale</vt:lpstr>
      <vt:lpstr>8. L’affrancamento di azioni e quote OICR: note operative</vt:lpstr>
      <vt:lpstr>8…Segue…L’affrancamento di azioni e quote OICR: note operative</vt:lpstr>
      <vt:lpstr>Presentazione standard di PowerPoint</vt:lpstr>
    </vt:vector>
  </TitlesOfParts>
  <Company>Pirola Pennuto Zei &amp; Associati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master - Studio</dc:title>
  <dc:creator>FPG</dc:creator>
  <cp:lastModifiedBy>Fabrizio Vedana</cp:lastModifiedBy>
  <cp:revision>1999</cp:revision>
  <cp:lastPrinted>2023-05-11T10:00:38Z</cp:lastPrinted>
  <dcterms:created xsi:type="dcterms:W3CDTF">2013-01-15T09:28:32Z</dcterms:created>
  <dcterms:modified xsi:type="dcterms:W3CDTF">2023-05-11T10:00:39Z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Documento</vt:lpwstr>
  </property>
</Properties>
</file>