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56" r:id="rId2"/>
    <p:sldId id="278" r:id="rId3"/>
    <p:sldId id="341" r:id="rId4"/>
    <p:sldId id="342" r:id="rId5"/>
    <p:sldId id="344" r:id="rId6"/>
    <p:sldId id="343" r:id="rId7"/>
    <p:sldId id="346" r:id="rId8"/>
    <p:sldId id="371" r:id="rId9"/>
    <p:sldId id="345" r:id="rId10"/>
    <p:sldId id="347" r:id="rId11"/>
    <p:sldId id="351" r:id="rId12"/>
    <p:sldId id="374" r:id="rId13"/>
    <p:sldId id="375" r:id="rId14"/>
    <p:sldId id="377" r:id="rId15"/>
    <p:sldId id="376" r:id="rId16"/>
    <p:sldId id="349" r:id="rId17"/>
    <p:sldId id="350" r:id="rId18"/>
    <p:sldId id="353" r:id="rId19"/>
    <p:sldId id="355" r:id="rId20"/>
    <p:sldId id="356" r:id="rId21"/>
    <p:sldId id="357" r:id="rId22"/>
    <p:sldId id="358" r:id="rId23"/>
    <p:sldId id="361" r:id="rId24"/>
    <p:sldId id="265" r:id="rId25"/>
  </p:sldIdLst>
  <p:sldSz cx="12192000" cy="6858000"/>
  <p:notesSz cx="6792913" cy="992505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7446" userDrawn="1">
          <p15:clr>
            <a:srgbClr val="A4A3A4"/>
          </p15:clr>
        </p15:guide>
        <p15:guide id="5" pos="234" userDrawn="1">
          <p15:clr>
            <a:srgbClr val="A4A3A4"/>
          </p15:clr>
        </p15:guide>
        <p15:guide id="9" orient="horz" pos="1344" userDrawn="1">
          <p15:clr>
            <a:srgbClr val="A4A3A4"/>
          </p15:clr>
        </p15:guide>
        <p15:guide id="10" pos="3840" userDrawn="1">
          <p15:clr>
            <a:srgbClr val="A4A3A4"/>
          </p15:clr>
        </p15:guide>
        <p15:guide id="11" orient="horz" pos="3974" userDrawn="1">
          <p15:clr>
            <a:srgbClr val="A4A3A4"/>
          </p15:clr>
        </p15:guide>
        <p15:guide id="12" pos="5654" userDrawn="1">
          <p15:clr>
            <a:srgbClr val="A4A3A4"/>
          </p15:clr>
        </p15:guide>
        <p15:guide id="13" orient="horz" pos="152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9"/>
    <p:restoredTop sz="96405"/>
  </p:normalViewPr>
  <p:slideViewPr>
    <p:cSldViewPr snapToGrid="0" snapToObjects="1" showGuides="1">
      <p:cViewPr varScale="1">
        <p:scale>
          <a:sx n="111" d="100"/>
          <a:sy n="111" d="100"/>
        </p:scale>
        <p:origin x="828" y="96"/>
      </p:cViewPr>
      <p:guideLst>
        <p:guide pos="7446"/>
        <p:guide pos="234"/>
        <p:guide orient="horz" pos="1344"/>
        <p:guide pos="3840"/>
        <p:guide orient="horz" pos="3974"/>
        <p:guide pos="5654"/>
        <p:guide orient="horz" pos="152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C298B0-D448-A2D3-121F-7A8330C67A68}"/>
              </a:ext>
            </a:extLst>
          </p:cNvPr>
          <p:cNvSpPr>
            <a:spLocks noGrp="1"/>
          </p:cNvSpPr>
          <p:nvPr>
            <p:ph type="hdr" sz="quarter"/>
          </p:nvPr>
        </p:nvSpPr>
        <p:spPr>
          <a:xfrm>
            <a:off x="0" y="1"/>
            <a:ext cx="2943596" cy="497976"/>
          </a:xfrm>
          <a:prstGeom prst="rect">
            <a:avLst/>
          </a:prstGeom>
        </p:spPr>
        <p:txBody>
          <a:bodyPr vert="horz" lIns="91266" tIns="45633" rIns="91266" bIns="45633" rtlCol="0"/>
          <a:lstStyle>
            <a:lvl1pPr algn="l">
              <a:defRPr sz="1200"/>
            </a:lvl1pPr>
          </a:lstStyle>
          <a:p>
            <a:pPr algn="ctr"/>
            <a:endParaRPr lang="en-US">
              <a:solidFill>
                <a:srgbClr val="FF7E00"/>
              </a:solidFill>
              <a:latin typeface="Times New Roman" panose="02020603050405020304" pitchFamily="18" charset="0"/>
            </a:endParaRPr>
          </a:p>
        </p:txBody>
      </p:sp>
      <p:sp>
        <p:nvSpPr>
          <p:cNvPr id="3" name="Date Placeholder 2">
            <a:extLst>
              <a:ext uri="{FF2B5EF4-FFF2-40B4-BE49-F238E27FC236}">
                <a16:creationId xmlns:a16="http://schemas.microsoft.com/office/drawing/2014/main" id="{44F7AA4E-159B-F92C-1835-AF5E6DB0C605}"/>
              </a:ext>
            </a:extLst>
          </p:cNvPr>
          <p:cNvSpPr>
            <a:spLocks noGrp="1"/>
          </p:cNvSpPr>
          <p:nvPr>
            <p:ph type="dt" sz="quarter" idx="1"/>
          </p:nvPr>
        </p:nvSpPr>
        <p:spPr>
          <a:xfrm>
            <a:off x="3847745" y="1"/>
            <a:ext cx="2943596" cy="497976"/>
          </a:xfrm>
          <a:prstGeom prst="rect">
            <a:avLst/>
          </a:prstGeom>
        </p:spPr>
        <p:txBody>
          <a:bodyPr vert="horz" lIns="91266" tIns="45633" rIns="91266" bIns="45633" rtlCol="0"/>
          <a:lstStyle>
            <a:lvl1pPr algn="r">
              <a:defRPr sz="1200"/>
            </a:lvl1pPr>
          </a:lstStyle>
          <a:p>
            <a:fld id="{24B276A5-24AC-4AC8-8EFB-265205AFDD5C}" type="datetimeFigureOut">
              <a:rPr lang="en-US" smtClean="0"/>
              <a:t>5/29/2023</a:t>
            </a:fld>
            <a:endParaRPr lang="en-US"/>
          </a:p>
        </p:txBody>
      </p:sp>
      <p:sp>
        <p:nvSpPr>
          <p:cNvPr id="4" name="Footer Placeholder 3">
            <a:extLst>
              <a:ext uri="{FF2B5EF4-FFF2-40B4-BE49-F238E27FC236}">
                <a16:creationId xmlns:a16="http://schemas.microsoft.com/office/drawing/2014/main" id="{D1530B96-CB2A-7C78-A69A-5514E11A1447}"/>
              </a:ext>
            </a:extLst>
          </p:cNvPr>
          <p:cNvSpPr>
            <a:spLocks noGrp="1"/>
          </p:cNvSpPr>
          <p:nvPr>
            <p:ph type="ftr" sz="quarter" idx="2"/>
          </p:nvPr>
        </p:nvSpPr>
        <p:spPr>
          <a:xfrm>
            <a:off x="0" y="9427076"/>
            <a:ext cx="2943596" cy="497975"/>
          </a:xfrm>
          <a:prstGeom prst="rect">
            <a:avLst/>
          </a:prstGeom>
        </p:spPr>
        <p:txBody>
          <a:bodyPr vert="horz" lIns="91266" tIns="45633" rIns="91266" bIns="45633" rtlCol="0" anchor="b"/>
          <a:lstStyle>
            <a:lvl1pPr algn="l">
              <a:defRPr sz="1200"/>
            </a:lvl1pPr>
          </a:lstStyle>
          <a:p>
            <a:pPr algn="ctr"/>
            <a:endParaRPr lang="en-US">
              <a:solidFill>
                <a:srgbClr val="FF7E00"/>
              </a:solidFill>
              <a:latin typeface="Times New Roman" panose="02020603050405020304" pitchFamily="18" charset="0"/>
            </a:endParaRPr>
          </a:p>
        </p:txBody>
      </p:sp>
      <p:sp>
        <p:nvSpPr>
          <p:cNvPr id="5" name="Slide Number Placeholder 4">
            <a:extLst>
              <a:ext uri="{FF2B5EF4-FFF2-40B4-BE49-F238E27FC236}">
                <a16:creationId xmlns:a16="http://schemas.microsoft.com/office/drawing/2014/main" id="{97BD7428-8ED3-E390-8EF6-5025C4DDCCAD}"/>
              </a:ext>
            </a:extLst>
          </p:cNvPr>
          <p:cNvSpPr>
            <a:spLocks noGrp="1"/>
          </p:cNvSpPr>
          <p:nvPr>
            <p:ph type="sldNum" sz="quarter" idx="3"/>
          </p:nvPr>
        </p:nvSpPr>
        <p:spPr>
          <a:xfrm>
            <a:off x="3847745" y="9427076"/>
            <a:ext cx="2943596" cy="497975"/>
          </a:xfrm>
          <a:prstGeom prst="rect">
            <a:avLst/>
          </a:prstGeom>
        </p:spPr>
        <p:txBody>
          <a:bodyPr vert="horz" lIns="91266" tIns="45633" rIns="91266" bIns="45633" rtlCol="0" anchor="b"/>
          <a:lstStyle>
            <a:lvl1pPr algn="r">
              <a:defRPr sz="1200"/>
            </a:lvl1pPr>
          </a:lstStyle>
          <a:p>
            <a:fld id="{DC66DA7F-228D-4203-8ACD-D521CDF95EAE}" type="slidenum">
              <a:rPr lang="en-US" smtClean="0"/>
              <a:t>‹N›</a:t>
            </a:fld>
            <a:endParaRPr lang="en-US"/>
          </a:p>
        </p:txBody>
      </p:sp>
    </p:spTree>
    <p:extLst>
      <p:ext uri="{BB962C8B-B14F-4D97-AF65-F5344CB8AC3E}">
        <p14:creationId xmlns:p14="http://schemas.microsoft.com/office/powerpoint/2010/main" val="23819536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3596" cy="497976"/>
          </a:xfrm>
          <a:prstGeom prst="rect">
            <a:avLst/>
          </a:prstGeom>
        </p:spPr>
        <p:txBody>
          <a:bodyPr vert="horz" lIns="91266" tIns="45633" rIns="91266" bIns="45633" rtlCol="0"/>
          <a:lstStyle>
            <a:lvl1pPr algn="ctr">
              <a:defRPr sz="1200" b="0" i="0" u="none">
                <a:solidFill>
                  <a:srgbClr val="FF7E00"/>
                </a:solidFill>
                <a:latin typeface="Times New Roman" panose="02020603050405020304" pitchFamily="18" charset="0"/>
              </a:defRPr>
            </a:lvl1pPr>
          </a:lstStyle>
          <a:p>
            <a:endParaRPr lang="it-IT"/>
          </a:p>
        </p:txBody>
      </p:sp>
      <p:sp>
        <p:nvSpPr>
          <p:cNvPr id="3" name="Segnaposto data 2"/>
          <p:cNvSpPr>
            <a:spLocks noGrp="1"/>
          </p:cNvSpPr>
          <p:nvPr>
            <p:ph type="dt" idx="1"/>
          </p:nvPr>
        </p:nvSpPr>
        <p:spPr>
          <a:xfrm>
            <a:off x="3847745" y="1"/>
            <a:ext cx="2943596" cy="497976"/>
          </a:xfrm>
          <a:prstGeom prst="rect">
            <a:avLst/>
          </a:prstGeom>
        </p:spPr>
        <p:txBody>
          <a:bodyPr vert="horz" lIns="91266" tIns="45633" rIns="91266" bIns="45633" rtlCol="0"/>
          <a:lstStyle>
            <a:lvl1pPr algn="r">
              <a:defRPr sz="1200"/>
            </a:lvl1pPr>
          </a:lstStyle>
          <a:p>
            <a:fld id="{A71B9CFA-F3B8-F340-AA7D-5DE5FCE42EF6}" type="datetimeFigureOut">
              <a:rPr lang="it-IT" smtClean="0"/>
              <a:t>29/05/2023</a:t>
            </a:fld>
            <a:endParaRPr lang="it-IT"/>
          </a:p>
        </p:txBody>
      </p:sp>
      <p:sp>
        <p:nvSpPr>
          <p:cNvPr id="4" name="Segnaposto immagine diapositiva 3"/>
          <p:cNvSpPr>
            <a:spLocks noGrp="1" noRot="1" noChangeAspect="1"/>
          </p:cNvSpPr>
          <p:nvPr>
            <p:ph type="sldImg" idx="2"/>
          </p:nvPr>
        </p:nvSpPr>
        <p:spPr>
          <a:xfrm>
            <a:off x="420688" y="1241425"/>
            <a:ext cx="5951537" cy="3348038"/>
          </a:xfrm>
          <a:prstGeom prst="rect">
            <a:avLst/>
          </a:prstGeom>
          <a:noFill/>
          <a:ln w="12700">
            <a:solidFill>
              <a:prstClr val="black"/>
            </a:solidFill>
          </a:ln>
        </p:spPr>
        <p:txBody>
          <a:bodyPr vert="horz" lIns="91266" tIns="45633" rIns="91266" bIns="45633" rtlCol="0" anchor="ctr"/>
          <a:lstStyle/>
          <a:p>
            <a:endParaRPr lang="it-IT"/>
          </a:p>
        </p:txBody>
      </p:sp>
      <p:sp>
        <p:nvSpPr>
          <p:cNvPr id="5" name="Segnaposto note 4"/>
          <p:cNvSpPr>
            <a:spLocks noGrp="1"/>
          </p:cNvSpPr>
          <p:nvPr>
            <p:ph type="body" sz="quarter" idx="3"/>
          </p:nvPr>
        </p:nvSpPr>
        <p:spPr>
          <a:xfrm>
            <a:off x="679292" y="4776431"/>
            <a:ext cx="5434330" cy="3907988"/>
          </a:xfrm>
          <a:prstGeom prst="rect">
            <a:avLst/>
          </a:prstGeom>
        </p:spPr>
        <p:txBody>
          <a:bodyPr vert="horz" lIns="91266" tIns="45633" rIns="91266" bIns="45633"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9427076"/>
            <a:ext cx="2943596" cy="497975"/>
          </a:xfrm>
          <a:prstGeom prst="rect">
            <a:avLst/>
          </a:prstGeom>
        </p:spPr>
        <p:txBody>
          <a:bodyPr vert="horz" lIns="91266" tIns="45633" rIns="91266" bIns="45633" rtlCol="0" anchor="b"/>
          <a:lstStyle>
            <a:lvl1pPr algn="ctr">
              <a:defRPr sz="1200" b="0" i="0" u="none">
                <a:solidFill>
                  <a:srgbClr val="FF7E00"/>
                </a:solidFill>
                <a:latin typeface="Times New Roman" panose="02020603050405020304" pitchFamily="18" charset="0"/>
              </a:defRPr>
            </a:lvl1pPr>
          </a:lstStyle>
          <a:p>
            <a:endParaRPr lang="it-IT"/>
          </a:p>
        </p:txBody>
      </p:sp>
      <p:sp>
        <p:nvSpPr>
          <p:cNvPr id="7" name="Segnaposto numero diapositiva 6"/>
          <p:cNvSpPr>
            <a:spLocks noGrp="1"/>
          </p:cNvSpPr>
          <p:nvPr>
            <p:ph type="sldNum" sz="quarter" idx="5"/>
          </p:nvPr>
        </p:nvSpPr>
        <p:spPr>
          <a:xfrm>
            <a:off x="3847745" y="9427076"/>
            <a:ext cx="2943596" cy="497975"/>
          </a:xfrm>
          <a:prstGeom prst="rect">
            <a:avLst/>
          </a:prstGeom>
        </p:spPr>
        <p:txBody>
          <a:bodyPr vert="horz" lIns="91266" tIns="45633" rIns="91266" bIns="45633" rtlCol="0" anchor="b"/>
          <a:lstStyle>
            <a:lvl1pPr algn="r">
              <a:defRPr sz="1200"/>
            </a:lvl1pPr>
          </a:lstStyle>
          <a:p>
            <a:fld id="{7E66F4AD-3BE3-5E4B-9F7F-9C33C7363856}" type="slidenum">
              <a:rPr lang="it-IT" smtClean="0"/>
              <a:t>‹N›</a:t>
            </a:fld>
            <a:endParaRPr lang="it-IT"/>
          </a:p>
        </p:txBody>
      </p:sp>
    </p:spTree>
    <p:extLst>
      <p:ext uri="{BB962C8B-B14F-4D97-AF65-F5344CB8AC3E}">
        <p14:creationId xmlns:p14="http://schemas.microsoft.com/office/powerpoint/2010/main" val="381606707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a:t>
            </a:fld>
            <a:endParaRPr lang="it-IT"/>
          </a:p>
        </p:txBody>
      </p:sp>
      <p:sp>
        <p:nvSpPr>
          <p:cNvPr id="5" name="Footer Placeholder 4">
            <a:extLst>
              <a:ext uri="{FF2B5EF4-FFF2-40B4-BE49-F238E27FC236}">
                <a16:creationId xmlns:a16="http://schemas.microsoft.com/office/drawing/2014/main" id="{015BD057-265C-3005-556D-BA485EE5B9F7}"/>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5FA7FBB3-492F-EA7A-6E6E-A555A0C4B5F6}"/>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1325857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10</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60337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11</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1147784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12</a:t>
            </a:fld>
            <a:endParaRPr lang="it-IT"/>
          </a:p>
        </p:txBody>
      </p:sp>
      <p:sp>
        <p:nvSpPr>
          <p:cNvPr id="5" name="Footer Placeholder 4">
            <a:extLst>
              <a:ext uri="{FF2B5EF4-FFF2-40B4-BE49-F238E27FC236}">
                <a16:creationId xmlns:a16="http://schemas.microsoft.com/office/drawing/2014/main" id="{E6DD7596-2339-AC34-326D-DEA2476A0BCB}"/>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7F2BC690-713A-B005-7E12-BF988B230EA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340087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13</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440123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14</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18865398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15</a:t>
            </a:fld>
            <a:endParaRPr lang="it-IT"/>
          </a:p>
        </p:txBody>
      </p:sp>
      <p:sp>
        <p:nvSpPr>
          <p:cNvPr id="5" name="Footer Placeholder 4">
            <a:extLst>
              <a:ext uri="{FF2B5EF4-FFF2-40B4-BE49-F238E27FC236}">
                <a16:creationId xmlns:a16="http://schemas.microsoft.com/office/drawing/2014/main" id="{E6DD7596-2339-AC34-326D-DEA2476A0BCB}"/>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7F2BC690-713A-B005-7E12-BF988B230EA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999975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16</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37010312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17</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3402498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18</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0312638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19</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4184601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2</a:t>
            </a:fld>
            <a:endParaRPr lang="it-IT"/>
          </a:p>
        </p:txBody>
      </p:sp>
      <p:sp>
        <p:nvSpPr>
          <p:cNvPr id="5" name="Footer Placeholder 4">
            <a:extLst>
              <a:ext uri="{FF2B5EF4-FFF2-40B4-BE49-F238E27FC236}">
                <a16:creationId xmlns:a16="http://schemas.microsoft.com/office/drawing/2014/main" id="{E6DD7596-2339-AC34-326D-DEA2476A0BCB}"/>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7F2BC690-713A-B005-7E12-BF988B230EA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3891713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20</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18313128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21</a:t>
            </a:fld>
            <a:endParaRPr lang="it-IT"/>
          </a:p>
        </p:txBody>
      </p:sp>
      <p:sp>
        <p:nvSpPr>
          <p:cNvPr id="5" name="Footer Placeholder 4">
            <a:extLst>
              <a:ext uri="{FF2B5EF4-FFF2-40B4-BE49-F238E27FC236}">
                <a16:creationId xmlns:a16="http://schemas.microsoft.com/office/drawing/2014/main" id="{E6DD7596-2339-AC34-326D-DEA2476A0BCB}"/>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7F2BC690-713A-B005-7E12-BF988B230EA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632390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22</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1862361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23</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0131712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24</a:t>
            </a:fld>
            <a:endParaRPr lang="it-IT"/>
          </a:p>
        </p:txBody>
      </p:sp>
      <p:sp>
        <p:nvSpPr>
          <p:cNvPr id="5" name="Footer Placeholder 4">
            <a:extLst>
              <a:ext uri="{FF2B5EF4-FFF2-40B4-BE49-F238E27FC236}">
                <a16:creationId xmlns:a16="http://schemas.microsoft.com/office/drawing/2014/main" id="{0AC94DFD-96FA-44D4-46AE-515EB83225EA}"/>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6ABB900B-D133-660B-20A8-4F2CEE96FB4B}"/>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1802813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3</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638895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4</a:t>
            </a:fld>
            <a:endParaRPr lang="it-IT"/>
          </a:p>
        </p:txBody>
      </p:sp>
      <p:sp>
        <p:nvSpPr>
          <p:cNvPr id="5" name="Footer Placeholder 4">
            <a:extLst>
              <a:ext uri="{FF2B5EF4-FFF2-40B4-BE49-F238E27FC236}">
                <a16:creationId xmlns:a16="http://schemas.microsoft.com/office/drawing/2014/main" id="{0ED74A84-A9BB-D643-EA5A-32F4FE381231}"/>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6DEFC2AF-00E1-4D76-3FE2-7EB4DA894D2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779820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5</a:t>
            </a:fld>
            <a:endParaRPr lang="it-IT"/>
          </a:p>
        </p:txBody>
      </p:sp>
      <p:sp>
        <p:nvSpPr>
          <p:cNvPr id="5" name="Footer Placeholder 4">
            <a:extLst>
              <a:ext uri="{FF2B5EF4-FFF2-40B4-BE49-F238E27FC236}">
                <a16:creationId xmlns:a16="http://schemas.microsoft.com/office/drawing/2014/main" id="{091E8977-780D-6C5A-BB0F-B09CC86D1A87}"/>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F0CEE51F-5B85-8BDB-DF81-F32FDAFB4F0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157764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6</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901161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7</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1944333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8</a:t>
            </a:fld>
            <a:endParaRPr lang="it-IT"/>
          </a:p>
        </p:txBody>
      </p:sp>
      <p:sp>
        <p:nvSpPr>
          <p:cNvPr id="5" name="Footer Placeholder 4">
            <a:extLst>
              <a:ext uri="{FF2B5EF4-FFF2-40B4-BE49-F238E27FC236}">
                <a16:creationId xmlns:a16="http://schemas.microsoft.com/office/drawing/2014/main" id="{E6DD7596-2339-AC34-326D-DEA2476A0BCB}"/>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7F2BC690-713A-B005-7E12-BF988B230EA1}"/>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2868708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6F4AD-3BE3-5E4B-9F7F-9C33C7363856}" type="slidenum">
              <a:rPr lang="it-IT" smtClean="0"/>
              <a:t>9</a:t>
            </a:fld>
            <a:endParaRPr lang="it-IT"/>
          </a:p>
        </p:txBody>
      </p:sp>
      <p:sp>
        <p:nvSpPr>
          <p:cNvPr id="5" name="Footer Placeholder 4">
            <a:extLst>
              <a:ext uri="{FF2B5EF4-FFF2-40B4-BE49-F238E27FC236}">
                <a16:creationId xmlns:a16="http://schemas.microsoft.com/office/drawing/2014/main" id="{ACA0C4EC-33CD-0E62-C361-5BCBDFE225FC}"/>
              </a:ext>
            </a:extLst>
          </p:cNvPr>
          <p:cNvSpPr>
            <a:spLocks noGrp="1"/>
          </p:cNvSpPr>
          <p:nvPr>
            <p:ph type="ftr" sz="quarter" idx="4"/>
          </p:nvPr>
        </p:nvSpPr>
        <p:spPr>
          <a:xfrm>
            <a:off x="0" y="9427076"/>
            <a:ext cx="2943596" cy="497975"/>
          </a:xfrm>
        </p:spPr>
        <p:txBody>
          <a:bodyPr/>
          <a:lstStyle/>
          <a:p>
            <a:endParaRPr lang="en-US"/>
          </a:p>
        </p:txBody>
      </p:sp>
      <p:sp>
        <p:nvSpPr>
          <p:cNvPr id="6" name="Header Placeholder 5">
            <a:extLst>
              <a:ext uri="{FF2B5EF4-FFF2-40B4-BE49-F238E27FC236}">
                <a16:creationId xmlns:a16="http://schemas.microsoft.com/office/drawing/2014/main" id="{EADA91A8-07CB-EA53-AEE8-FA7F2CD59AFE}"/>
              </a:ext>
            </a:extLst>
          </p:cNvPr>
          <p:cNvSpPr>
            <a:spLocks noGrp="1"/>
          </p:cNvSpPr>
          <p:nvPr>
            <p:ph type="hdr" sz="quarter"/>
          </p:nvPr>
        </p:nvSpPr>
        <p:spPr>
          <a:xfrm>
            <a:off x="0" y="1"/>
            <a:ext cx="2943596" cy="497976"/>
          </a:xfrm>
        </p:spPr>
        <p:txBody>
          <a:bodyPr/>
          <a:lstStyle/>
          <a:p>
            <a:endParaRPr lang="en-US"/>
          </a:p>
        </p:txBody>
      </p:sp>
    </p:spTree>
    <p:extLst>
      <p:ext uri="{BB962C8B-B14F-4D97-AF65-F5344CB8AC3E}">
        <p14:creationId xmlns:p14="http://schemas.microsoft.com/office/powerpoint/2010/main" val="613126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C6B91C-348A-0E4D-8040-E2FD40ADBF2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7CF5CC4-F9AA-544A-81E3-71B3797EE3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6219A-5AD8-584B-8DAA-F8CC0998A739}"/>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5" name="Segnaposto piè di pagina 4">
            <a:extLst>
              <a:ext uri="{FF2B5EF4-FFF2-40B4-BE49-F238E27FC236}">
                <a16:creationId xmlns:a16="http://schemas.microsoft.com/office/drawing/2014/main" id="{8264A49E-7FC4-9F45-98BC-408139AEB367}"/>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954A8ED5-FDF0-F24C-90CE-BBE211C4F761}"/>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85111587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B0D43-1B2C-1446-A330-524F644B083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B429496-2C87-E542-BF00-E7B7C982C5EE}"/>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F9F91EF6-6121-1C4C-B96C-EEAEDB09D959}"/>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5" name="Segnaposto piè di pagina 4">
            <a:extLst>
              <a:ext uri="{FF2B5EF4-FFF2-40B4-BE49-F238E27FC236}">
                <a16:creationId xmlns:a16="http://schemas.microsoft.com/office/drawing/2014/main" id="{F339A066-5F29-9B43-B905-E4318AE1C6E6}"/>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C743E728-0202-7E4D-BF9C-7A7E957743FB}"/>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313907973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04F7B98-7D69-ED43-B7BB-716A1BD1145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1FC4B68-7DA8-4B41-A93F-85A1FB8D7642}"/>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E5F45CDE-8413-5844-B29D-676496C06710}"/>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5" name="Segnaposto piè di pagina 4">
            <a:extLst>
              <a:ext uri="{FF2B5EF4-FFF2-40B4-BE49-F238E27FC236}">
                <a16:creationId xmlns:a16="http://schemas.microsoft.com/office/drawing/2014/main" id="{71CED66E-461C-6D41-8D1B-F4DA5D373AEE}"/>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2E8E5C69-1B8E-F343-B45C-AD23CF36D1FC}"/>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31831618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588F94-44E1-474E-9DCE-F3B1DCE134D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B7C75C7-5451-3943-9134-C97211451D68}"/>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E495415A-7AB7-DB41-90AF-EB6CE1F7E6A2}"/>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5" name="Segnaposto piè di pagina 4">
            <a:extLst>
              <a:ext uri="{FF2B5EF4-FFF2-40B4-BE49-F238E27FC236}">
                <a16:creationId xmlns:a16="http://schemas.microsoft.com/office/drawing/2014/main" id="{3BFFBFB8-2C09-5141-AA75-F72E8DD8FFA4}"/>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607E4C20-E11D-F445-B048-421191065EE3}"/>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58215256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60066E-63E2-E14F-BE46-1A8B1729778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E63286E-E476-C847-9343-000DBCBDE9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91641BC-D943-3F46-A466-5A618356E4C6}"/>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5" name="Segnaposto piè di pagina 4">
            <a:extLst>
              <a:ext uri="{FF2B5EF4-FFF2-40B4-BE49-F238E27FC236}">
                <a16:creationId xmlns:a16="http://schemas.microsoft.com/office/drawing/2014/main" id="{DB7F5A47-D78D-BF41-930C-86A39831F934}"/>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2E235D05-DDDE-E048-8F36-D625D057D5EF}"/>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220428692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2A6A2F-3D63-9045-BDA7-90E66798693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D690EE6-13A5-294F-A8A7-4FC6BC446B45}"/>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EAA8B547-604F-964F-BAFB-3FD0BD6DC5C2}"/>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2AC343CE-D25D-D14B-B8C9-0473D530A149}"/>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6" name="Segnaposto piè di pagina 5">
            <a:extLst>
              <a:ext uri="{FF2B5EF4-FFF2-40B4-BE49-F238E27FC236}">
                <a16:creationId xmlns:a16="http://schemas.microsoft.com/office/drawing/2014/main" id="{D880CF92-8BA1-C840-AA93-8BDD2F8A9461}"/>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7" name="Segnaposto numero diapositiva 6">
            <a:extLst>
              <a:ext uri="{FF2B5EF4-FFF2-40B4-BE49-F238E27FC236}">
                <a16:creationId xmlns:a16="http://schemas.microsoft.com/office/drawing/2014/main" id="{817DCA72-3090-424F-AE62-72C1A767E1B1}"/>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299159101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155785-AC58-204F-BE5A-694AB784C19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A23D6BA-39F7-D84F-81F8-1BB4640A90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5C37A7F6-68B7-334E-9F30-2F2DC7BF40D8}"/>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A9C9ED7F-39C4-C44A-B94D-561B6CA7ED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34B75DDE-F325-B947-A0C9-B2739BD11CAE}"/>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368EC261-7696-F144-8470-8FFAFF4E5735}"/>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8" name="Segnaposto piè di pagina 7">
            <a:extLst>
              <a:ext uri="{FF2B5EF4-FFF2-40B4-BE49-F238E27FC236}">
                <a16:creationId xmlns:a16="http://schemas.microsoft.com/office/drawing/2014/main" id="{80EECCB6-C570-1B42-BD30-C714A0EE11A9}"/>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9" name="Segnaposto numero diapositiva 8">
            <a:extLst>
              <a:ext uri="{FF2B5EF4-FFF2-40B4-BE49-F238E27FC236}">
                <a16:creationId xmlns:a16="http://schemas.microsoft.com/office/drawing/2014/main" id="{15E8CD84-0062-8249-B669-B6CA8B22EA45}"/>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10208630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5F4F5D-3A76-874D-8E03-B261A468148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0D0EEA3-2F20-754E-8C40-A55B697319B2}"/>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4" name="Segnaposto piè di pagina 3">
            <a:extLst>
              <a:ext uri="{FF2B5EF4-FFF2-40B4-BE49-F238E27FC236}">
                <a16:creationId xmlns:a16="http://schemas.microsoft.com/office/drawing/2014/main" id="{D2E5F5E5-FD34-2A4A-984B-BE3718CA700F}"/>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5" name="Segnaposto numero diapositiva 4">
            <a:extLst>
              <a:ext uri="{FF2B5EF4-FFF2-40B4-BE49-F238E27FC236}">
                <a16:creationId xmlns:a16="http://schemas.microsoft.com/office/drawing/2014/main" id="{187D03AD-2636-894C-AF02-75A74EAE066E}"/>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36243970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A4F96BC-0627-5347-8906-7219CB576D07}"/>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3" name="Segnaposto piè di pagina 2">
            <a:extLst>
              <a:ext uri="{FF2B5EF4-FFF2-40B4-BE49-F238E27FC236}">
                <a16:creationId xmlns:a16="http://schemas.microsoft.com/office/drawing/2014/main" id="{F761228F-09A6-8741-8DCA-8A2BBDB5F6EC}"/>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4" name="Segnaposto numero diapositiva 3">
            <a:extLst>
              <a:ext uri="{FF2B5EF4-FFF2-40B4-BE49-F238E27FC236}">
                <a16:creationId xmlns:a16="http://schemas.microsoft.com/office/drawing/2014/main" id="{548EBD7E-8D6E-1E47-8B16-99BE48C4387A}"/>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74569447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C071C-3E90-1342-934F-7049E3FEA31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8B28EC9-F962-094A-A17C-F341F743DF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B454373A-0188-924C-82EF-265EDF290B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9E89FA9-0733-DF48-9855-D81D7707C099}"/>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6" name="Segnaposto piè di pagina 5">
            <a:extLst>
              <a:ext uri="{FF2B5EF4-FFF2-40B4-BE49-F238E27FC236}">
                <a16:creationId xmlns:a16="http://schemas.microsoft.com/office/drawing/2014/main" id="{2C7BF61A-F088-F04F-889F-68839A8DE34C}"/>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7" name="Segnaposto numero diapositiva 6">
            <a:extLst>
              <a:ext uri="{FF2B5EF4-FFF2-40B4-BE49-F238E27FC236}">
                <a16:creationId xmlns:a16="http://schemas.microsoft.com/office/drawing/2014/main" id="{81EE9054-6E95-5543-BD9F-E06378638F37}"/>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17443530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0C8A1A-AE97-1B44-800C-814C54290A5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2527E74-52DB-C04E-A2F3-4A40768EE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p>
        </p:txBody>
      </p:sp>
      <p:sp>
        <p:nvSpPr>
          <p:cNvPr id="4" name="Segnaposto testo 3">
            <a:extLst>
              <a:ext uri="{FF2B5EF4-FFF2-40B4-BE49-F238E27FC236}">
                <a16:creationId xmlns:a16="http://schemas.microsoft.com/office/drawing/2014/main" id="{3A990DB2-2FC5-A248-9304-27A3648461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C5A1BDC6-8C34-E347-A2E4-6B1C1D8AD575}"/>
              </a:ext>
            </a:extLst>
          </p:cNvPr>
          <p:cNvSpPr>
            <a:spLocks noGrp="1"/>
          </p:cNvSpPr>
          <p:nvPr>
            <p:ph type="dt" sz="half" idx="10"/>
          </p:nvPr>
        </p:nvSpPr>
        <p:spPr/>
        <p:txBody>
          <a:bodyPr/>
          <a:lstStyle/>
          <a:p>
            <a:fld id="{25FB1B6C-B81D-DE4A-9927-D662A5B0135A}" type="datetimeFigureOut">
              <a:rPr lang="it-IT" smtClean="0"/>
              <a:t>29/05/2023</a:t>
            </a:fld>
            <a:endParaRPr lang="it-IT"/>
          </a:p>
        </p:txBody>
      </p:sp>
      <p:sp>
        <p:nvSpPr>
          <p:cNvPr id="6" name="Segnaposto piè di pagina 5">
            <a:extLst>
              <a:ext uri="{FF2B5EF4-FFF2-40B4-BE49-F238E27FC236}">
                <a16:creationId xmlns:a16="http://schemas.microsoft.com/office/drawing/2014/main" id="{D6FBD685-1573-604F-81DA-B61D463F0969}"/>
              </a:ext>
            </a:extLst>
          </p:cNvPr>
          <p:cNvSpPr>
            <a:spLocks noGrp="1"/>
          </p:cNvSpPr>
          <p:nvPr>
            <p:ph type="ftr" sz="quarter" idx="11"/>
          </p:nvPr>
        </p:nvSpPr>
        <p:spPr/>
        <p:txBody>
          <a:bodyPr/>
          <a:lstStyle>
            <a:lvl1pPr algn="ctr">
              <a:defRPr sz="1200" b="0" i="0" u="none">
                <a:solidFill>
                  <a:srgbClr val="FF7E00"/>
                </a:solidFill>
                <a:latin typeface="Times New Roman" panose="02020603050405020304" pitchFamily="18" charset="0"/>
              </a:defRPr>
            </a:lvl1pPr>
          </a:lstStyle>
          <a:p>
            <a:endParaRPr lang="it-IT"/>
          </a:p>
        </p:txBody>
      </p:sp>
      <p:sp>
        <p:nvSpPr>
          <p:cNvPr id="7" name="Segnaposto numero diapositiva 6">
            <a:extLst>
              <a:ext uri="{FF2B5EF4-FFF2-40B4-BE49-F238E27FC236}">
                <a16:creationId xmlns:a16="http://schemas.microsoft.com/office/drawing/2014/main" id="{88788038-5C0C-324B-8CF1-FD827C78C75D}"/>
              </a:ext>
            </a:extLst>
          </p:cNvPr>
          <p:cNvSpPr>
            <a:spLocks noGrp="1"/>
          </p:cNvSpPr>
          <p:nvPr>
            <p:ph type="sldNum" sz="quarter" idx="12"/>
          </p:nvPr>
        </p:nvSpPr>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31938765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1242FB2-B116-124B-BF91-951AECBC42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F32B6D0-8114-C140-B3D4-977D86E8E1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EE101796-E6CF-AE48-981C-19F7B5DBE1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FB1B6C-B81D-DE4A-9927-D662A5B0135A}" type="datetimeFigureOut">
              <a:rPr lang="it-IT" smtClean="0"/>
              <a:t>29/05/2023</a:t>
            </a:fld>
            <a:endParaRPr lang="it-IT"/>
          </a:p>
        </p:txBody>
      </p:sp>
      <p:sp>
        <p:nvSpPr>
          <p:cNvPr id="5" name="Segnaposto piè di pagina 4">
            <a:extLst>
              <a:ext uri="{FF2B5EF4-FFF2-40B4-BE49-F238E27FC236}">
                <a16:creationId xmlns:a16="http://schemas.microsoft.com/office/drawing/2014/main" id="{A58F9010-C792-7546-8C08-2783859FA0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u="none">
                <a:solidFill>
                  <a:srgbClr val="FF7E00"/>
                </a:solidFill>
                <a:latin typeface="Times New Roman"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BBB8459C-B7F6-1244-B4E6-DB9F4ACB1C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F3CCD-49C5-1943-858D-C43F8813D6D2}" type="slidenum">
              <a:rPr lang="it-IT" smtClean="0"/>
              <a:t>‹N›</a:t>
            </a:fld>
            <a:endParaRPr lang="it-IT"/>
          </a:p>
        </p:txBody>
      </p:sp>
      <p:sp>
        <p:nvSpPr>
          <p:cNvPr id="7" name="JS SlideHeader">
            <a:extLst>
              <a:ext uri="{FF2B5EF4-FFF2-40B4-BE49-F238E27FC236}">
                <a16:creationId xmlns:a16="http://schemas.microsoft.com/office/drawing/2014/main" id="{200B5830-5730-8CB8-5617-DA642DB95DF1}"/>
              </a:ext>
            </a:extLst>
          </p:cNvPr>
          <p:cNvSpPr txBox="1"/>
          <p:nvPr userDrawn="1"/>
        </p:nvSpPr>
        <p:spPr>
          <a:xfrm>
            <a:off x="1219200" y="63500"/>
            <a:ext cx="9753600" cy="276999"/>
          </a:xfrm>
          <a:prstGeom prst="rect">
            <a:avLst/>
          </a:prstGeom>
          <a:noFill/>
        </p:spPr>
        <p:txBody>
          <a:bodyPr vert="horz" rtlCol="0">
            <a:spAutoFit/>
          </a:bodyPr>
          <a:lstStyle/>
          <a:p>
            <a:pPr algn="ctr"/>
            <a:endParaRPr lang="en-US" sz="1200" b="0" i="0" u="none">
              <a:solidFill>
                <a:srgbClr val="FF7E00"/>
              </a:solidFill>
              <a:latin typeface="Times New Roman" panose="02020603050405020304" pitchFamily="18" charset="0"/>
            </a:endParaRPr>
          </a:p>
        </p:txBody>
      </p:sp>
    </p:spTree>
    <p:extLst>
      <p:ext uri="{BB962C8B-B14F-4D97-AF65-F5344CB8AC3E}">
        <p14:creationId xmlns:p14="http://schemas.microsoft.com/office/powerpoint/2010/main" val="4203964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7" Type="http://schemas.microsoft.com/office/2007/relationships/hdphoto" Target="../media/hdphoto1.wdp"/><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emf"/><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7" Type="http://schemas.microsoft.com/office/2007/relationships/hdphoto" Target="../media/hdphoto1.wdp"/><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emf"/><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18" Type="http://schemas.openxmlformats.org/officeDocument/2006/relationships/image" Target="../media/image21.svg"/><Relationship Id="rId3" Type="http://schemas.openxmlformats.org/officeDocument/2006/relationships/image" Target="../media/image8.emf"/><Relationship Id="rId7" Type="http://schemas.openxmlformats.org/officeDocument/2006/relationships/image" Target="../media/image10.svg"/><Relationship Id="rId12" Type="http://schemas.openxmlformats.org/officeDocument/2006/relationships/image" Target="../media/image15.svg"/><Relationship Id="rId17" Type="http://schemas.openxmlformats.org/officeDocument/2006/relationships/image" Target="../media/image20.png"/><Relationship Id="rId2" Type="http://schemas.openxmlformats.org/officeDocument/2006/relationships/notesSlide" Target="../notesSlides/notesSlide18.xml"/><Relationship Id="rId16" Type="http://schemas.openxmlformats.org/officeDocument/2006/relationships/image" Target="../media/image19.png"/><Relationship Id="rId20" Type="http://schemas.microsoft.com/office/2007/relationships/hdphoto" Target="../media/hdphoto1.wdp"/><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7.png"/><Relationship Id="rId15" Type="http://schemas.openxmlformats.org/officeDocument/2006/relationships/image" Target="../media/image18.svg"/><Relationship Id="rId10" Type="http://schemas.openxmlformats.org/officeDocument/2006/relationships/image" Target="../media/image13.svg"/><Relationship Id="rId19" Type="http://schemas.openxmlformats.org/officeDocument/2006/relationships/image" Target="../media/image5.png"/><Relationship Id="rId4" Type="http://schemas.openxmlformats.org/officeDocument/2006/relationships/image" Target="../media/image6.emf"/><Relationship Id="rId9" Type="http://schemas.openxmlformats.org/officeDocument/2006/relationships/image" Target="../media/image12.png"/><Relationship Id="rId1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3" Type="http://schemas.openxmlformats.org/officeDocument/2006/relationships/image" Target="../media/image6.emf"/><Relationship Id="rId7" Type="http://schemas.microsoft.com/office/2007/relationships/hdphoto" Target="../media/hdphoto1.wdp"/><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emf"/><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7" Type="http://schemas.microsoft.com/office/2007/relationships/hdphoto" Target="../media/hdphoto1.wdp"/><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emf"/><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23.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2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emf"/><Relationship Id="rId7" Type="http://schemas.openxmlformats.org/officeDocument/2006/relationships/hyperlink" Target="mailto:michele.dimonte@belex.co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www.linkedin.com/in/giuseppe-pintaudi-68b47964/" TargetMode="External"/><Relationship Id="rId5" Type="http://schemas.openxmlformats.org/officeDocument/2006/relationships/image" Target="../media/image22.png"/><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7" Type="http://schemas.microsoft.com/office/2007/relationships/hdphoto" Target="../media/hdphoto1.wdp"/><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emf"/><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7" Type="http://schemas.microsoft.com/office/2007/relationships/hdphoto" Target="../media/hdphoto1.wdp"/><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magine 16">
            <a:extLst>
              <a:ext uri="{FF2B5EF4-FFF2-40B4-BE49-F238E27FC236}">
                <a16:creationId xmlns:a16="http://schemas.microsoft.com/office/drawing/2014/main" id="{786FD9B1-8F94-644A-98D9-C71A8F32EA1D}"/>
              </a:ext>
            </a:extLst>
          </p:cNvPr>
          <p:cNvPicPr>
            <a:picLocks noChangeAspect="1"/>
          </p:cNvPicPr>
          <p:nvPr/>
        </p:nvPicPr>
        <p:blipFill>
          <a:blip r:embed="rId3"/>
          <a:stretch>
            <a:fillRect/>
          </a:stretch>
        </p:blipFill>
        <p:spPr>
          <a:xfrm>
            <a:off x="-175748" y="-20065"/>
            <a:ext cx="12458506" cy="6954819"/>
          </a:xfrm>
          <a:prstGeom prst="rect">
            <a:avLst/>
          </a:prstGeom>
        </p:spPr>
      </p:pic>
      <p:sp>
        <p:nvSpPr>
          <p:cNvPr id="23" name="CasellaDiTesto 22">
            <a:extLst>
              <a:ext uri="{FF2B5EF4-FFF2-40B4-BE49-F238E27FC236}">
                <a16:creationId xmlns:a16="http://schemas.microsoft.com/office/drawing/2014/main" id="{15DC24B6-7A6C-2C4A-8BFF-C99D0B2B2C32}"/>
              </a:ext>
            </a:extLst>
          </p:cNvPr>
          <p:cNvSpPr txBox="1"/>
          <p:nvPr/>
        </p:nvSpPr>
        <p:spPr>
          <a:xfrm>
            <a:off x="1092852" y="2493502"/>
            <a:ext cx="10016756" cy="1261884"/>
          </a:xfrm>
          <a:prstGeom prst="rect">
            <a:avLst/>
          </a:prstGeom>
          <a:noFill/>
        </p:spPr>
        <p:txBody>
          <a:bodyPr wrap="square" rtlCol="0">
            <a:spAutoFit/>
          </a:bodyPr>
          <a:lstStyle/>
          <a:p>
            <a:pPr algn="ctr"/>
            <a:r>
              <a:rPr lang="it-IT" sz="2800" b="1" dirty="0">
                <a:solidFill>
                  <a:schemeClr val="bg1"/>
                </a:solidFill>
                <a:latin typeface="CeraPRO-Medium ☞" panose="020B0600000000000000" pitchFamily="34" charset="0"/>
              </a:rPr>
              <a:t>IL TRUST COME STRUMENTO DI DETENZIONE E GESTIONE DEGLI IMMOBILI</a:t>
            </a:r>
          </a:p>
          <a:p>
            <a:pPr algn="ctr"/>
            <a:r>
              <a:rPr lang="it-IT" sz="2000" dirty="0">
                <a:solidFill>
                  <a:schemeClr val="bg1"/>
                </a:solidFill>
                <a:latin typeface="CeraPRO-Medium ☞" panose="020B0600000000000000" pitchFamily="34" charset="0"/>
              </a:rPr>
              <a:t>PROFILI RILEVANTI ALLA LUCE DELLA CIRCOLARE 34/E 2022</a:t>
            </a:r>
          </a:p>
        </p:txBody>
      </p:sp>
      <p:sp>
        <p:nvSpPr>
          <p:cNvPr id="26" name="CasellaDiTesto 25">
            <a:extLst>
              <a:ext uri="{FF2B5EF4-FFF2-40B4-BE49-F238E27FC236}">
                <a16:creationId xmlns:a16="http://schemas.microsoft.com/office/drawing/2014/main" id="{9E10AC64-5DED-C24C-B0B1-52FA54FE6138}"/>
              </a:ext>
            </a:extLst>
          </p:cNvPr>
          <p:cNvSpPr txBox="1"/>
          <p:nvPr/>
        </p:nvSpPr>
        <p:spPr>
          <a:xfrm>
            <a:off x="1092852" y="5093924"/>
            <a:ext cx="10016756" cy="461665"/>
          </a:xfrm>
          <a:prstGeom prst="rect">
            <a:avLst/>
          </a:prstGeom>
          <a:noFill/>
        </p:spPr>
        <p:txBody>
          <a:bodyPr wrap="square" rtlCol="0">
            <a:spAutoFit/>
          </a:bodyPr>
          <a:lstStyle/>
          <a:p>
            <a:pPr algn="ctr"/>
            <a:r>
              <a:rPr lang="it-IT" sz="2400" dirty="0">
                <a:solidFill>
                  <a:schemeClr val="bg1"/>
                </a:solidFill>
                <a:latin typeface="CeraPRO-Medium ☞" panose="020B0600000000000000" pitchFamily="34" charset="0"/>
              </a:rPr>
              <a:t>Giuseppe Pintaudi</a:t>
            </a:r>
          </a:p>
        </p:txBody>
      </p:sp>
      <p:sp>
        <p:nvSpPr>
          <p:cNvPr id="27" name="CasellaDiTesto 26">
            <a:extLst>
              <a:ext uri="{FF2B5EF4-FFF2-40B4-BE49-F238E27FC236}">
                <a16:creationId xmlns:a16="http://schemas.microsoft.com/office/drawing/2014/main" id="{30460C5C-932F-CB4B-B052-E3D52834EF1F}"/>
              </a:ext>
            </a:extLst>
          </p:cNvPr>
          <p:cNvSpPr txBox="1"/>
          <p:nvPr/>
        </p:nvSpPr>
        <p:spPr>
          <a:xfrm>
            <a:off x="1092852" y="5562155"/>
            <a:ext cx="10016756" cy="707886"/>
          </a:xfrm>
          <a:prstGeom prst="rect">
            <a:avLst/>
          </a:prstGeom>
          <a:noFill/>
        </p:spPr>
        <p:txBody>
          <a:bodyPr wrap="square" rtlCol="0">
            <a:spAutoFit/>
          </a:bodyPr>
          <a:lstStyle/>
          <a:p>
            <a:pPr algn="ctr"/>
            <a:r>
              <a:rPr lang="it-IT" sz="2000" dirty="0">
                <a:solidFill>
                  <a:schemeClr val="bg1"/>
                </a:solidFill>
                <a:latin typeface="CeraPRO-Light ☞" panose="020B0300000000000000" pitchFamily="34" charset="0"/>
              </a:rPr>
              <a:t>TEP – Avvocato</a:t>
            </a:r>
          </a:p>
          <a:p>
            <a:pPr algn="ctr"/>
            <a:r>
              <a:rPr lang="it-IT" sz="2000" dirty="0">
                <a:solidFill>
                  <a:srgbClr val="FF0000"/>
                </a:solidFill>
                <a:latin typeface="CeraPRO-Light ☞" panose="020B0300000000000000" pitchFamily="34" charset="0"/>
              </a:rPr>
              <a:t>BonelliErede</a:t>
            </a:r>
          </a:p>
        </p:txBody>
      </p:sp>
      <p:cxnSp>
        <p:nvCxnSpPr>
          <p:cNvPr id="3" name="Connettore 1 2">
            <a:extLst>
              <a:ext uri="{FF2B5EF4-FFF2-40B4-BE49-F238E27FC236}">
                <a16:creationId xmlns:a16="http://schemas.microsoft.com/office/drawing/2014/main" id="{8067ACCF-7E5D-6B48-AF34-75C160065836}"/>
              </a:ext>
            </a:extLst>
          </p:cNvPr>
          <p:cNvCxnSpPr/>
          <p:nvPr/>
        </p:nvCxnSpPr>
        <p:spPr>
          <a:xfrm>
            <a:off x="371475" y="4808669"/>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Connettore 1 9">
            <a:extLst>
              <a:ext uri="{FF2B5EF4-FFF2-40B4-BE49-F238E27FC236}">
                <a16:creationId xmlns:a16="http://schemas.microsoft.com/office/drawing/2014/main" id="{2F37BC8B-DBB1-C94B-82ED-3E5745917D84}"/>
              </a:ext>
            </a:extLst>
          </p:cNvPr>
          <p:cNvCxnSpPr/>
          <p:nvPr/>
        </p:nvCxnSpPr>
        <p:spPr>
          <a:xfrm>
            <a:off x="371475" y="6282467"/>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Connettore 1 12">
            <a:extLst>
              <a:ext uri="{FF2B5EF4-FFF2-40B4-BE49-F238E27FC236}">
                <a16:creationId xmlns:a16="http://schemas.microsoft.com/office/drawing/2014/main" id="{67D25C14-13D3-384E-948F-980C454A072E}"/>
              </a:ext>
            </a:extLst>
          </p:cNvPr>
          <p:cNvCxnSpPr/>
          <p:nvPr/>
        </p:nvCxnSpPr>
        <p:spPr>
          <a:xfrm>
            <a:off x="371475" y="1184937"/>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asellaDiTesto 23">
            <a:extLst>
              <a:ext uri="{FF2B5EF4-FFF2-40B4-BE49-F238E27FC236}">
                <a16:creationId xmlns:a16="http://schemas.microsoft.com/office/drawing/2014/main" id="{AB4A1AC1-33F3-A246-923A-E74BF23B573B}"/>
              </a:ext>
            </a:extLst>
          </p:cNvPr>
          <p:cNvSpPr txBox="1"/>
          <p:nvPr/>
        </p:nvSpPr>
        <p:spPr>
          <a:xfrm>
            <a:off x="4422533" y="614876"/>
            <a:ext cx="3261944" cy="307777"/>
          </a:xfrm>
          <a:prstGeom prst="rect">
            <a:avLst/>
          </a:prstGeom>
          <a:noFill/>
        </p:spPr>
        <p:txBody>
          <a:bodyPr wrap="square" rtlCol="0">
            <a:spAutoFit/>
          </a:bodyPr>
          <a:lstStyle/>
          <a:p>
            <a:pPr algn="ctr"/>
            <a:r>
              <a:rPr lang="it-IT" sz="1400" dirty="0">
                <a:solidFill>
                  <a:schemeClr val="bg1"/>
                </a:solidFill>
                <a:latin typeface="CeraPRO-Medium ☞" panose="020B0600000000000000" pitchFamily="34" charset="0"/>
              </a:rPr>
              <a:t>IMMOBILI E PASSAGGIO GENERAZIONALE</a:t>
            </a:r>
            <a:endParaRPr lang="it-IT" sz="1400" dirty="0">
              <a:solidFill>
                <a:schemeClr val="bg1"/>
              </a:solidFill>
              <a:latin typeface="CeraPRO-Light ☞" panose="020B0300000000000000" pitchFamily="34" charset="0"/>
            </a:endParaRPr>
          </a:p>
        </p:txBody>
      </p:sp>
      <p:cxnSp>
        <p:nvCxnSpPr>
          <p:cNvPr id="18" name="Connettore 1 17">
            <a:extLst>
              <a:ext uri="{FF2B5EF4-FFF2-40B4-BE49-F238E27FC236}">
                <a16:creationId xmlns:a16="http://schemas.microsoft.com/office/drawing/2014/main" id="{3D42BC19-495A-D248-9FA7-894AD932450A}"/>
              </a:ext>
            </a:extLst>
          </p:cNvPr>
          <p:cNvCxnSpPr/>
          <p:nvPr/>
        </p:nvCxnSpPr>
        <p:spPr>
          <a:xfrm>
            <a:off x="3506993" y="516154"/>
            <a:ext cx="0" cy="50422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Connettore 1 24">
            <a:extLst>
              <a:ext uri="{FF2B5EF4-FFF2-40B4-BE49-F238E27FC236}">
                <a16:creationId xmlns:a16="http://schemas.microsoft.com/office/drawing/2014/main" id="{C24F4501-2812-0B48-9E87-DA59065640E2}"/>
              </a:ext>
            </a:extLst>
          </p:cNvPr>
          <p:cNvCxnSpPr/>
          <p:nvPr/>
        </p:nvCxnSpPr>
        <p:spPr>
          <a:xfrm>
            <a:off x="8670662" y="516154"/>
            <a:ext cx="0" cy="50422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Immagine 3">
            <a:extLst>
              <a:ext uri="{FF2B5EF4-FFF2-40B4-BE49-F238E27FC236}">
                <a16:creationId xmlns:a16="http://schemas.microsoft.com/office/drawing/2014/main" id="{AA352473-0B27-2B42-96DD-5F37D06D4B2B}"/>
              </a:ext>
            </a:extLst>
          </p:cNvPr>
          <p:cNvPicPr>
            <a:picLocks noChangeAspect="1"/>
          </p:cNvPicPr>
          <p:nvPr/>
        </p:nvPicPr>
        <p:blipFill>
          <a:blip r:embed="rId4"/>
          <a:stretch>
            <a:fillRect/>
          </a:stretch>
        </p:blipFill>
        <p:spPr>
          <a:xfrm>
            <a:off x="1770969" y="-23210"/>
            <a:ext cx="8670662" cy="599192"/>
          </a:xfrm>
          <a:prstGeom prst="rect">
            <a:avLst/>
          </a:prstGeom>
        </p:spPr>
      </p:pic>
      <p:pic>
        <p:nvPicPr>
          <p:cNvPr id="31" name="Immagine 30">
            <a:extLst>
              <a:ext uri="{FF2B5EF4-FFF2-40B4-BE49-F238E27FC236}">
                <a16:creationId xmlns:a16="http://schemas.microsoft.com/office/drawing/2014/main" id="{3DE07714-66A6-3441-9BE7-E55C0D6BEDF5}"/>
              </a:ext>
            </a:extLst>
          </p:cNvPr>
          <p:cNvPicPr>
            <a:picLocks noChangeAspect="1"/>
          </p:cNvPicPr>
          <p:nvPr/>
        </p:nvPicPr>
        <p:blipFill>
          <a:blip r:embed="rId5"/>
          <a:stretch>
            <a:fillRect/>
          </a:stretch>
        </p:blipFill>
        <p:spPr>
          <a:xfrm>
            <a:off x="371476" y="6522439"/>
            <a:ext cx="11449050" cy="165652"/>
          </a:xfrm>
          <a:prstGeom prst="rect">
            <a:avLst/>
          </a:prstGeom>
        </p:spPr>
      </p:pic>
      <p:sp>
        <p:nvSpPr>
          <p:cNvPr id="19" name="CasellaDiTesto 18">
            <a:extLst>
              <a:ext uri="{FF2B5EF4-FFF2-40B4-BE49-F238E27FC236}">
                <a16:creationId xmlns:a16="http://schemas.microsoft.com/office/drawing/2014/main" id="{203CAC9F-D679-4645-B1C8-2B6C2BB7DE5F}"/>
              </a:ext>
            </a:extLst>
          </p:cNvPr>
          <p:cNvSpPr txBox="1"/>
          <p:nvPr/>
        </p:nvSpPr>
        <p:spPr>
          <a:xfrm>
            <a:off x="4955164" y="34493"/>
            <a:ext cx="2288950" cy="276999"/>
          </a:xfrm>
          <a:prstGeom prst="rect">
            <a:avLst/>
          </a:prstGeom>
          <a:noFill/>
        </p:spPr>
        <p:txBody>
          <a:bodyPr wrap="square" rtlCol="0">
            <a:spAutoFit/>
          </a:bodyPr>
          <a:lstStyle/>
          <a:p>
            <a:pPr algn="ctr"/>
            <a:r>
              <a:rPr lang="it-IT" sz="1200" dirty="0">
                <a:solidFill>
                  <a:schemeClr val="bg1"/>
                </a:solidFill>
                <a:latin typeface="CeraPRO-Medium ☞" panose="020B0600000000000000" pitchFamily="34" charset="0"/>
              </a:rPr>
              <a:t>WEBINAR</a:t>
            </a:r>
            <a:r>
              <a:rPr lang="it-IT" sz="1200" dirty="0">
                <a:solidFill>
                  <a:schemeClr val="bg1"/>
                </a:solidFill>
                <a:latin typeface="CeraGR-Medium" panose="020B0600000000000000" pitchFamily="34" charset="0"/>
              </a:rPr>
              <a:t> </a:t>
            </a:r>
            <a:r>
              <a:rPr lang="it-IT" sz="1200" dirty="0">
                <a:solidFill>
                  <a:schemeClr val="bg1"/>
                </a:solidFill>
                <a:latin typeface="CeraPRO-Light ☞" panose="020B0300000000000000" pitchFamily="34" charset="0"/>
              </a:rPr>
              <a:t>ASSOHOLDING</a:t>
            </a:r>
          </a:p>
        </p:txBody>
      </p:sp>
      <p:pic>
        <p:nvPicPr>
          <p:cNvPr id="7" name="Immagine 6">
            <a:extLst>
              <a:ext uri="{FF2B5EF4-FFF2-40B4-BE49-F238E27FC236}">
                <a16:creationId xmlns:a16="http://schemas.microsoft.com/office/drawing/2014/main" id="{CE4881CA-67B5-BA49-A766-ACE25406A3ED}"/>
              </a:ext>
            </a:extLst>
          </p:cNvPr>
          <p:cNvPicPr>
            <a:picLocks noChangeAspect="1"/>
          </p:cNvPicPr>
          <p:nvPr/>
        </p:nvPicPr>
        <p:blipFill>
          <a:blip r:embed="rId6"/>
          <a:stretch>
            <a:fillRect/>
          </a:stretch>
        </p:blipFill>
        <p:spPr>
          <a:xfrm>
            <a:off x="736873" y="576734"/>
            <a:ext cx="2311833" cy="378989"/>
          </a:xfrm>
          <a:prstGeom prst="rect">
            <a:avLst/>
          </a:prstGeom>
        </p:spPr>
      </p:pic>
      <p:pic>
        <p:nvPicPr>
          <p:cNvPr id="5" name="Picture 4" descr="A close-up of a logo&#10;&#10;Description automatically generated with medium confidence">
            <a:extLst>
              <a:ext uri="{FF2B5EF4-FFF2-40B4-BE49-F238E27FC236}">
                <a16:creationId xmlns:a16="http://schemas.microsoft.com/office/drawing/2014/main" id="{2C384440-2D40-3A94-9C4F-4D71A712AB88}"/>
              </a:ext>
            </a:extLst>
          </p:cNvPr>
          <p:cNvPicPr>
            <a:picLocks noChangeAspect="1"/>
          </p:cNvPicPr>
          <p:nvPr/>
        </p:nvPicPr>
        <p:blipFill>
          <a:blip r:embed="rId7">
            <a:alphaModFix/>
            <a:extLst>
              <a:ext uri="{BEBA8EAE-BF5A-486C-A8C5-ECC9F3942E4B}">
                <a14:imgProps xmlns:a14="http://schemas.microsoft.com/office/drawing/2010/main">
                  <a14:imgLayer r:embed="rId8">
                    <a14:imgEffect>
                      <a14:sharpenSoften amount="2000"/>
                    </a14:imgEffect>
                  </a14:imgLayer>
                </a14:imgProps>
              </a:ext>
            </a:extLst>
          </a:blip>
          <a:stretch>
            <a:fillRect/>
          </a:stretch>
        </p:blipFill>
        <p:spPr>
          <a:xfrm>
            <a:off x="9082330" y="516154"/>
            <a:ext cx="2483505" cy="486598"/>
          </a:xfrm>
          <a:prstGeom prst="rect">
            <a:avLst/>
          </a:prstGeom>
        </p:spPr>
      </p:pic>
      <p:sp>
        <p:nvSpPr>
          <p:cNvPr id="6" name="CasellaDiTesto 22">
            <a:extLst>
              <a:ext uri="{FF2B5EF4-FFF2-40B4-BE49-F238E27FC236}">
                <a16:creationId xmlns:a16="http://schemas.microsoft.com/office/drawing/2014/main" id="{EDAC102F-CBED-DC7A-616C-76DC8B6C6029}"/>
              </a:ext>
            </a:extLst>
          </p:cNvPr>
          <p:cNvSpPr txBox="1"/>
          <p:nvPr/>
        </p:nvSpPr>
        <p:spPr>
          <a:xfrm>
            <a:off x="2809719" y="4192237"/>
            <a:ext cx="6572562" cy="523220"/>
          </a:xfrm>
          <a:prstGeom prst="rect">
            <a:avLst/>
          </a:prstGeom>
          <a:noFill/>
        </p:spPr>
        <p:txBody>
          <a:bodyPr wrap="square" rtlCol="0">
            <a:spAutoFit/>
          </a:bodyPr>
          <a:lstStyle/>
          <a:p>
            <a:pPr algn="ctr"/>
            <a:r>
              <a:rPr lang="it-IT" sz="2800" dirty="0">
                <a:solidFill>
                  <a:schemeClr val="bg1"/>
                </a:solidFill>
                <a:latin typeface="CeraPRO-Medium ☞" panose="020B0600000000000000" pitchFamily="34" charset="0"/>
              </a:rPr>
              <a:t>30 MAGGIO 2023</a:t>
            </a:r>
          </a:p>
        </p:txBody>
      </p:sp>
    </p:spTree>
    <p:extLst>
      <p:ext uri="{BB962C8B-B14F-4D97-AF65-F5344CB8AC3E}">
        <p14:creationId xmlns:p14="http://schemas.microsoft.com/office/powerpoint/2010/main" val="679223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9</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1574800" y="1062871"/>
            <a:ext cx="9042400" cy="1200970"/>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Atto istitutivo e apporto di beni in trust</a:t>
            </a:r>
          </a:p>
          <a:p>
            <a:pPr marL="9543" lvl="0" algn="ctr">
              <a:lnSpc>
                <a:spcPts val="4400"/>
              </a:lnSpc>
              <a:spcBef>
                <a:spcPts val="75"/>
              </a:spcBef>
              <a:defRPr/>
            </a:pP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755027" y="1981383"/>
            <a:ext cx="11274646" cy="3785652"/>
          </a:xfrm>
          <a:prstGeom prst="rect">
            <a:avLst/>
          </a:prstGeom>
          <a:noFill/>
          <a:ln>
            <a:solidFill>
              <a:schemeClr val="accent1"/>
            </a:solidFill>
          </a:ln>
        </p:spPr>
        <p:txBody>
          <a:bodyPr wrap="square">
            <a:spAutoFit/>
          </a:bodyPr>
          <a:lstStyle/>
          <a:p>
            <a:pPr algn="ctr">
              <a:defRPr/>
            </a:pPr>
            <a:r>
              <a:rPr lang="en-US" sz="1600" b="1" dirty="0">
                <a:solidFill>
                  <a:srgbClr val="004C6C"/>
                </a:solidFill>
                <a:latin typeface="Century Gothic" panose="020B0502020202020204" pitchFamily="34" charset="0"/>
                <a:cs typeface="Times New Roman" panose="02020603050405020304" pitchFamily="18" charset="0"/>
              </a:rPr>
              <a:t>Imposte </a:t>
            </a:r>
            <a:r>
              <a:rPr lang="en-US" sz="1600" b="1" dirty="0" err="1">
                <a:solidFill>
                  <a:srgbClr val="004C6C"/>
                </a:solidFill>
                <a:latin typeface="Century Gothic" panose="020B0502020202020204" pitchFamily="34" charset="0"/>
                <a:cs typeface="Times New Roman" panose="02020603050405020304" pitchFamily="18" charset="0"/>
              </a:rPr>
              <a:t>Indirette</a:t>
            </a:r>
            <a:endParaRPr lang="en-US" sz="1600" b="1" dirty="0">
              <a:solidFill>
                <a:srgbClr val="004C6C"/>
              </a:solidFill>
              <a:latin typeface="Century Gothic" panose="020B0502020202020204" pitchFamily="34" charset="0"/>
              <a:cs typeface="Times New Roman" panose="02020603050405020304" pitchFamily="18" charset="0"/>
            </a:endParaRPr>
          </a:p>
          <a:p>
            <a:pPr algn="ctr">
              <a:defRPr/>
            </a:pPr>
            <a:endParaRPr lang="en-US"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Arial" panose="020B0604020202020204" pitchFamily="34" charset="0"/>
              <a:buChar char="•"/>
              <a:defRPr/>
            </a:pPr>
            <a:r>
              <a:rPr lang="it-IT" sz="1600" dirty="0">
                <a:solidFill>
                  <a:srgbClr val="004C6C"/>
                </a:solidFill>
                <a:latin typeface="Century Gothic" panose="020B0502020202020204" pitchFamily="34" charset="0"/>
                <a:cs typeface="Times New Roman" panose="02020603050405020304" pitchFamily="18" charset="0"/>
              </a:rPr>
              <a:t>L’atto istitutivo con cui il disponente esprime la volontà di costituire il trust, se redatto con atto pubblico o scrittura privata autenticata, è assoggettato all’imposta di registro in misura fissa anche quando nel medesimo atto venga disposta la dotazione patrimoniale del trust</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Arial" panose="020B0604020202020204" pitchFamily="34" charset="0"/>
              <a:buChar char="•"/>
              <a:defRPr/>
            </a:pPr>
            <a:r>
              <a:rPr lang="it-IT" sz="1600" dirty="0">
                <a:solidFill>
                  <a:srgbClr val="004C6C"/>
                </a:solidFill>
                <a:latin typeface="Century Gothic" panose="020B0502020202020204" pitchFamily="34" charset="0"/>
                <a:cs typeface="Times New Roman" panose="02020603050405020304" pitchFamily="18" charset="0"/>
              </a:rPr>
              <a:t>Qualora effettuati con atti separati, gli atti con cui il disponente apporta immobili in trust, redatti con atto pubblico o scrittura privata autenticata, scontano l’imposta di registro e ipotecarie/catastali in misura fissa.</a:t>
            </a:r>
          </a:p>
          <a:p>
            <a:pPr marL="285750" indent="-285750" algn="just">
              <a:buFont typeface="Arial" panose="020B0604020202020204" pitchFamily="34" charset="0"/>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Arial" panose="020B0604020202020204" pitchFamily="34" charset="0"/>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a:defRPr/>
            </a:pPr>
            <a:r>
              <a:rPr lang="it-IT" sz="1600" dirty="0">
                <a:solidFill>
                  <a:srgbClr val="FF0000"/>
                </a:solidFill>
                <a:latin typeface="Century Gothic" panose="020B0502020202020204" pitchFamily="34" charset="0"/>
                <a:cs typeface="Times New Roman" panose="02020603050405020304" pitchFamily="18" charset="0"/>
              </a:rPr>
              <a:t>Attenzione</a:t>
            </a:r>
            <a:r>
              <a:rPr lang="it-IT" sz="1600" dirty="0">
                <a:solidFill>
                  <a:srgbClr val="004C6C"/>
                </a:solidFill>
                <a:latin typeface="Century Gothic" panose="020B0502020202020204" pitchFamily="34" charset="0"/>
                <a:cs typeface="Times New Roman" panose="02020603050405020304" pitchFamily="18" charset="0"/>
              </a:rPr>
              <a:t>: secondo l’Agenzia delle Entrate, l’apporto di un immobile acquistato con agevolazioni prima casa da meno di cinque anni comporta la decadenza dalla predetta agevolazione</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lvl="1" algn="just">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78438E85-05FB-565D-ECCC-116F22E45B95}"/>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5A56F17F-FEA3-99DB-607E-1C1C91731DC8}"/>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3836605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10</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23889"/>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CASI IN CUI L’IMPOSTA DI DONAZIONE SI APPLICA “IN ENTRATA”</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755027" y="1981383"/>
            <a:ext cx="11274646" cy="4278094"/>
          </a:xfrm>
          <a:prstGeom prst="rect">
            <a:avLst/>
          </a:prstGeom>
          <a:noFill/>
          <a:ln>
            <a:solidFill>
              <a:schemeClr val="accent1"/>
            </a:solidFill>
          </a:ln>
        </p:spPr>
        <p:txBody>
          <a:bodyPr wrap="square">
            <a:spAutoFit/>
          </a:bodyPr>
          <a:lstStyle/>
          <a:p>
            <a:pPr algn="ctr">
              <a:defRPr/>
            </a:pPr>
            <a:r>
              <a:rPr lang="it-IT" sz="1600" b="1" u="sng" dirty="0">
                <a:solidFill>
                  <a:srgbClr val="004C6C"/>
                </a:solidFill>
                <a:latin typeface="Century Gothic" panose="020B0502020202020204" pitchFamily="34" charset="0"/>
                <a:cs typeface="Times New Roman" panose="02020603050405020304" pitchFamily="18" charset="0"/>
              </a:rPr>
              <a:t>Circolare </a:t>
            </a:r>
            <a:r>
              <a:rPr lang="it-IT" sz="1600" b="1" u="sng" dirty="0" err="1">
                <a:solidFill>
                  <a:srgbClr val="004C6C"/>
                </a:solidFill>
                <a:latin typeface="Century Gothic" panose="020B0502020202020204" pitchFamily="34" charset="0"/>
                <a:cs typeface="Times New Roman" panose="02020603050405020304" pitchFamily="18" charset="0"/>
              </a:rPr>
              <a:t>AdE</a:t>
            </a:r>
            <a:r>
              <a:rPr lang="it-IT" sz="1600" b="1" u="sng" dirty="0">
                <a:solidFill>
                  <a:srgbClr val="004C6C"/>
                </a:solidFill>
                <a:latin typeface="Century Gothic" panose="020B0502020202020204" pitchFamily="34" charset="0"/>
                <a:cs typeface="Times New Roman" panose="02020603050405020304" pitchFamily="18" charset="0"/>
              </a:rPr>
              <a:t> n. 34/2022 (p. 32)</a:t>
            </a:r>
          </a:p>
          <a:p>
            <a:pPr algn="ctr">
              <a:defRPr/>
            </a:pPr>
            <a:endParaRPr lang="it-IT" sz="1600" b="1" u="sng"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 </a:t>
            </a:r>
            <a:r>
              <a:rPr lang="it-IT" sz="1600" i="1" dirty="0">
                <a:solidFill>
                  <a:srgbClr val="004C6C"/>
                </a:solidFill>
                <a:latin typeface="Century Gothic" panose="020B0502020202020204" pitchFamily="34" charset="0"/>
                <a:cs typeface="Times New Roman" panose="02020603050405020304" pitchFamily="18" charset="0"/>
              </a:rPr>
              <a:t>Detta attribuzione stabile … in linea generale, si verifica all’atto di attribuzione dei beni, formale o meno, dal </a:t>
            </a:r>
            <a:r>
              <a:rPr lang="it-IT" sz="1600" i="1" dirty="0" err="1">
                <a:solidFill>
                  <a:srgbClr val="004C6C"/>
                </a:solidFill>
                <a:latin typeface="Century Gothic" panose="020B0502020202020204" pitchFamily="34" charset="0"/>
                <a:cs typeface="Times New Roman" panose="02020603050405020304" pitchFamily="18" charset="0"/>
              </a:rPr>
              <a:t>trustee</a:t>
            </a:r>
            <a:r>
              <a:rPr lang="it-IT" sz="1600" i="1" dirty="0">
                <a:solidFill>
                  <a:srgbClr val="004C6C"/>
                </a:solidFill>
                <a:latin typeface="Century Gothic" panose="020B0502020202020204" pitchFamily="34" charset="0"/>
                <a:cs typeface="Times New Roman" panose="02020603050405020304" pitchFamily="18" charset="0"/>
              </a:rPr>
              <a:t> al beneficiario, ma potrebbe essere rinvenibile anche già all’atto di costituzione o di dotazione del trust, nell’ipotesi in cui i </a:t>
            </a:r>
            <a:r>
              <a:rPr lang="it-IT" sz="1600" i="1" u="sng" dirty="0">
                <a:solidFill>
                  <a:srgbClr val="004C6C"/>
                </a:solidFill>
                <a:latin typeface="Century Gothic" panose="020B0502020202020204" pitchFamily="34" charset="0"/>
                <a:cs typeface="Times New Roman" panose="02020603050405020304" pitchFamily="18" charset="0"/>
              </a:rPr>
              <a:t>beneficiari</a:t>
            </a:r>
            <a:r>
              <a:rPr lang="it-IT" sz="1600" i="1" dirty="0">
                <a:solidFill>
                  <a:srgbClr val="004C6C"/>
                </a:solidFill>
                <a:latin typeface="Century Gothic" panose="020B0502020202020204" pitchFamily="34" charset="0"/>
                <a:cs typeface="Times New Roman" panose="02020603050405020304" pitchFamily="18" charset="0"/>
              </a:rPr>
              <a:t> individuati (o individuabili) </a:t>
            </a:r>
            <a:r>
              <a:rPr lang="it-IT" sz="1600" i="1" u="sng" dirty="0">
                <a:solidFill>
                  <a:srgbClr val="004C6C"/>
                </a:solidFill>
                <a:latin typeface="Century Gothic" panose="020B0502020202020204" pitchFamily="34" charset="0"/>
                <a:cs typeface="Times New Roman" panose="02020603050405020304" pitchFamily="18" charset="0"/>
              </a:rPr>
              <a:t>siano titolari di diritti </a:t>
            </a:r>
            <a:r>
              <a:rPr lang="it-IT" sz="1600" b="1" i="1" u="sng" dirty="0">
                <a:solidFill>
                  <a:srgbClr val="004C6C"/>
                </a:solidFill>
                <a:latin typeface="Century Gothic" panose="020B0502020202020204" pitchFamily="34" charset="0"/>
                <a:cs typeface="Times New Roman" panose="02020603050405020304" pitchFamily="18" charset="0"/>
              </a:rPr>
              <a:t>pieni ed esigibili</a:t>
            </a:r>
            <a:r>
              <a:rPr lang="it-IT" sz="1600" i="1" dirty="0">
                <a:solidFill>
                  <a:srgbClr val="004C6C"/>
                </a:solidFill>
                <a:latin typeface="Century Gothic" panose="020B0502020202020204" pitchFamily="34" charset="0"/>
                <a:cs typeface="Times New Roman" panose="02020603050405020304" pitchFamily="18" charset="0"/>
              </a:rPr>
              <a:t>, non subordinati alla discrezionalità del </a:t>
            </a:r>
            <a:r>
              <a:rPr lang="it-IT" sz="1600" i="1" dirty="0" err="1">
                <a:solidFill>
                  <a:srgbClr val="004C6C"/>
                </a:solidFill>
                <a:latin typeface="Century Gothic" panose="020B0502020202020204" pitchFamily="34" charset="0"/>
                <a:cs typeface="Times New Roman" panose="02020603050405020304" pitchFamily="18" charset="0"/>
              </a:rPr>
              <a:t>trustee</a:t>
            </a:r>
            <a:r>
              <a:rPr lang="it-IT" sz="1600" i="1" dirty="0">
                <a:solidFill>
                  <a:srgbClr val="004C6C"/>
                </a:solidFill>
                <a:latin typeface="Century Gothic" panose="020B0502020202020204" pitchFamily="34" charset="0"/>
                <a:cs typeface="Times New Roman" panose="02020603050405020304" pitchFamily="18" charset="0"/>
              </a:rPr>
              <a:t> o del disponente, </a:t>
            </a:r>
            <a:r>
              <a:rPr lang="it-IT" sz="1600" i="1" u="sng" dirty="0">
                <a:solidFill>
                  <a:srgbClr val="004C6C"/>
                </a:solidFill>
                <a:latin typeface="Century Gothic" panose="020B0502020202020204" pitchFamily="34" charset="0"/>
                <a:cs typeface="Times New Roman" panose="02020603050405020304" pitchFamily="18" charset="0"/>
              </a:rPr>
              <a:t>tali da consentire loro l’arricchimento </a:t>
            </a:r>
            <a:r>
              <a:rPr lang="it-IT" sz="1600" i="1" dirty="0">
                <a:solidFill>
                  <a:srgbClr val="004C6C"/>
                </a:solidFill>
                <a:latin typeface="Century Gothic" panose="020B0502020202020204" pitchFamily="34" charset="0"/>
                <a:cs typeface="Times New Roman" panose="02020603050405020304" pitchFamily="18" charset="0"/>
              </a:rPr>
              <a:t>e l’ampliamento della propria sfera giuridico-patrimoniale </a:t>
            </a:r>
            <a:r>
              <a:rPr lang="it-IT" sz="1600" i="1" u="sng" dirty="0">
                <a:solidFill>
                  <a:srgbClr val="004C6C"/>
                </a:solidFill>
                <a:latin typeface="Century Gothic" panose="020B0502020202020204" pitchFamily="34" charset="0"/>
                <a:cs typeface="Times New Roman" panose="02020603050405020304" pitchFamily="18" charset="0"/>
              </a:rPr>
              <a:t>già al momento dell’istituzione del trust</a:t>
            </a:r>
            <a:r>
              <a:rPr lang="it-IT" sz="1600" i="1" dirty="0">
                <a:solidFill>
                  <a:srgbClr val="004C6C"/>
                </a:solidFill>
                <a:latin typeface="Century Gothic" panose="020B0502020202020204" pitchFamily="34" charset="0"/>
                <a:cs typeface="Times New Roman" panose="02020603050405020304" pitchFamily="18" charset="0"/>
              </a:rPr>
              <a:t>.</a:t>
            </a:r>
          </a:p>
          <a:p>
            <a:pPr marL="285750" indent="-285750" algn="just">
              <a:buFont typeface="Wingdings" panose="05000000000000000000" pitchFamily="2" charset="2"/>
              <a:buChar char="§"/>
              <a:defRPr/>
            </a:pPr>
            <a:endParaRPr lang="it-IT" sz="1600" i="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i="1" dirty="0">
                <a:solidFill>
                  <a:srgbClr val="004C6C"/>
                </a:solidFill>
                <a:latin typeface="Century Gothic" panose="020B0502020202020204" pitchFamily="34" charset="0"/>
                <a:cs typeface="Times New Roman" panose="02020603050405020304" pitchFamily="18" charset="0"/>
              </a:rPr>
              <a:t>Si tratta </a:t>
            </a:r>
            <a:r>
              <a:rPr lang="it-IT" sz="1600" i="1" u="sng" dirty="0">
                <a:solidFill>
                  <a:srgbClr val="004C6C"/>
                </a:solidFill>
                <a:latin typeface="Century Gothic" panose="020B0502020202020204" pitchFamily="34" charset="0"/>
                <a:cs typeface="Times New Roman" panose="02020603050405020304" pitchFamily="18" charset="0"/>
              </a:rPr>
              <a:t>di ipotesi in cui i beneficiari </a:t>
            </a:r>
            <a:r>
              <a:rPr lang="it-IT" sz="1600" i="1" dirty="0">
                <a:solidFill>
                  <a:srgbClr val="004C6C"/>
                </a:solidFill>
                <a:latin typeface="Century Gothic" panose="020B0502020202020204" pitchFamily="34" charset="0"/>
                <a:cs typeface="Times New Roman" panose="02020603050405020304" pitchFamily="18" charset="0"/>
              </a:rPr>
              <a:t>nominativamente o, comunque, inequivocabilmente individuati (o individuabili</a:t>
            </a:r>
            <a:r>
              <a:rPr lang="it-IT" sz="1600" i="1" u="sng" dirty="0">
                <a:solidFill>
                  <a:srgbClr val="004C6C"/>
                </a:solidFill>
                <a:latin typeface="Century Gothic" panose="020B0502020202020204" pitchFamily="34" charset="0"/>
                <a:cs typeface="Times New Roman" panose="02020603050405020304" pitchFamily="18" charset="0"/>
              </a:rPr>
              <a:t>) abbiano il diritto di ottenere dal </a:t>
            </a:r>
            <a:r>
              <a:rPr lang="it-IT" sz="1600" i="1" u="sng" dirty="0" err="1">
                <a:solidFill>
                  <a:srgbClr val="004C6C"/>
                </a:solidFill>
                <a:latin typeface="Century Gothic" panose="020B0502020202020204" pitchFamily="34" charset="0"/>
                <a:cs typeface="Times New Roman" panose="02020603050405020304" pitchFamily="18" charset="0"/>
              </a:rPr>
              <a:t>trustee</a:t>
            </a:r>
            <a:r>
              <a:rPr lang="it-IT" sz="1600" i="1" u="sng" dirty="0">
                <a:solidFill>
                  <a:srgbClr val="004C6C"/>
                </a:solidFill>
                <a:latin typeface="Century Gothic" panose="020B0502020202020204" pitchFamily="34" charset="0"/>
                <a:cs typeface="Times New Roman" panose="02020603050405020304" pitchFamily="18" charset="0"/>
              </a:rPr>
              <a:t>, </a:t>
            </a:r>
            <a:r>
              <a:rPr lang="it-IT" sz="1600" b="1" i="1" u="sng" dirty="0">
                <a:solidFill>
                  <a:srgbClr val="004C6C"/>
                </a:solidFill>
                <a:latin typeface="Century Gothic" panose="020B0502020202020204" pitchFamily="34" charset="0"/>
                <a:cs typeface="Times New Roman" panose="02020603050405020304" pitchFamily="18" charset="0"/>
              </a:rPr>
              <a:t>in qualunque momento</a:t>
            </a:r>
            <a:r>
              <a:rPr lang="it-IT" sz="1600" i="1" dirty="0">
                <a:solidFill>
                  <a:srgbClr val="004C6C"/>
                </a:solidFill>
                <a:latin typeface="Century Gothic" panose="020B0502020202020204" pitchFamily="34" charset="0"/>
                <a:cs typeface="Times New Roman" panose="02020603050405020304" pitchFamily="18" charset="0"/>
              </a:rPr>
              <a:t>, sulla base delle clausole dell’atto istitutivo e di eventuali ulteriori disposizioni, il trasferimento di quanto spettante.</a:t>
            </a:r>
          </a:p>
          <a:p>
            <a:pPr marL="285750" indent="-285750" algn="just">
              <a:buFont typeface="Wingdings" panose="05000000000000000000" pitchFamily="2" charset="2"/>
              <a:buChar char="§"/>
              <a:defRPr/>
            </a:pPr>
            <a:endParaRPr lang="it-IT" sz="1600" i="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i="1" dirty="0">
                <a:solidFill>
                  <a:srgbClr val="004C6C"/>
                </a:solidFill>
                <a:latin typeface="Century Gothic" panose="020B0502020202020204" pitchFamily="34" charset="0"/>
                <a:cs typeface="Times New Roman" panose="02020603050405020304" pitchFamily="18" charset="0"/>
              </a:rPr>
              <a:t>In altri termini, tali diritti determinano un arricchimento in capo al beneficiario in conseguenza dell’atto istitutivo o della devoluzione patrimoniale del trust</a:t>
            </a:r>
            <a:r>
              <a:rPr lang="it-IT" sz="1600" i="1" u="sng" dirty="0">
                <a:solidFill>
                  <a:srgbClr val="004C6C"/>
                </a:solidFill>
                <a:latin typeface="Century Gothic" panose="020B0502020202020204" pitchFamily="34" charset="0"/>
                <a:cs typeface="Times New Roman" panose="02020603050405020304" pitchFamily="18" charset="0"/>
              </a:rPr>
              <a:t>, integrando il presupposto impositivo nel senso delineato dall’orientamento della Corte di Cassazione</a:t>
            </a:r>
            <a:r>
              <a:rPr lang="it-IT" sz="1600" i="1" dirty="0">
                <a:solidFill>
                  <a:srgbClr val="004C6C"/>
                </a:solidFill>
                <a:latin typeface="Century Gothic" panose="020B0502020202020204" pitchFamily="34" charset="0"/>
                <a:cs typeface="Times New Roman" panose="02020603050405020304" pitchFamily="18" charset="0"/>
              </a:rPr>
              <a:t>, con applicazione dell’imposta sulle successioni e donazioni all’atto di costituzione o di dotazione del trust …”</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83509F4D-4A98-F983-A2FB-0D7C8E41B95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1AA0CD18-E03D-712E-782F-58164A25E8C5}"/>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2840647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11</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5"/>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1188146"/>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ATTI DISPOSITIVI DURANTE LA VITA DEL TRUST</a:t>
            </a:r>
          </a:p>
        </p:txBody>
      </p:sp>
      <p:sp>
        <p:nvSpPr>
          <p:cNvPr id="2" name="CasellaDiTesto 16">
            <a:extLst>
              <a:ext uri="{FF2B5EF4-FFF2-40B4-BE49-F238E27FC236}">
                <a16:creationId xmlns:a16="http://schemas.microsoft.com/office/drawing/2014/main" id="{EE8F7204-1324-D775-FC1A-3A497B8BD43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7BE32E1F-948F-4FA7-6F79-73040DF5E053}"/>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3687585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12</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1200970"/>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Atto dispositivi durante la vita del trust</a:t>
            </a:r>
          </a:p>
          <a:p>
            <a:pPr marL="9543" lvl="0" algn="ctr">
              <a:lnSpc>
                <a:spcPts val="4400"/>
              </a:lnSpc>
              <a:spcBef>
                <a:spcPts val="75"/>
              </a:spcBef>
              <a:defRPr/>
            </a:pP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63905" y="1919828"/>
            <a:ext cx="11274646" cy="523220"/>
          </a:xfrm>
          <a:prstGeom prst="rect">
            <a:avLst/>
          </a:prstGeom>
          <a:noFill/>
          <a:ln>
            <a:solidFill>
              <a:schemeClr val="accent1"/>
            </a:solidFill>
          </a:ln>
        </p:spPr>
        <p:txBody>
          <a:bodyPr wrap="square">
            <a:spAutoFit/>
          </a:bodyPr>
          <a:lstStyle/>
          <a:p>
            <a:pPr marL="342900" indent="-342900" algn="just">
              <a:spcBef>
                <a:spcPts val="1200"/>
              </a:spcBef>
              <a:buClr>
                <a:srgbClr val="C00000"/>
              </a:buClr>
              <a:buSzPct val="100000"/>
              <a:buFont typeface="Wingdings" panose="05000000000000000000" pitchFamily="2" charset="2"/>
              <a:buChar char="§"/>
            </a:pPr>
            <a:r>
              <a:rPr kumimoji="0" lang="it-IT" sz="1400" b="0" i="0" u="none" strike="noStrike" kern="1200" cap="none" spc="0" normalizeH="0" baseline="0" noProof="0" dirty="0">
                <a:ln>
                  <a:noFill/>
                </a:ln>
                <a:solidFill>
                  <a:srgbClr val="004C6C"/>
                </a:solidFill>
                <a:effectLst/>
                <a:uLnTx/>
                <a:uFillTx/>
                <a:latin typeface="Garamond" panose="02020404030301010803" pitchFamily="18" charset="0"/>
                <a:ea typeface="Calibri" panose="020F0502020204030204" pitchFamily="34" charset="0"/>
                <a:cs typeface="Times New Roman" panose="02020603050405020304" pitchFamily="18" charset="0"/>
              </a:rPr>
              <a:t>Gli atti di</a:t>
            </a:r>
            <a:r>
              <a:rPr lang="it-IT" sz="1400" dirty="0" err="1">
                <a:solidFill>
                  <a:srgbClr val="004C6C"/>
                </a:solidFill>
                <a:latin typeface="Garamond" panose="02020404030301010803" pitchFamily="18" charset="0"/>
                <a:ea typeface="Calibri" panose="020F0502020204030204" pitchFamily="34" charset="0"/>
                <a:cs typeface="Times New Roman" panose="02020603050405020304" pitchFamily="18" charset="0"/>
              </a:rPr>
              <a:t>spositivi</a:t>
            </a: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 durante la vita del trust (acquisto, vendita, locazione di immobili, ristrutturazione) sono soggette alle norme fiscali e agevolative previste dalla natura e dagli effetti giuridici che caratterizzano il singolo atto.</a:t>
            </a:r>
          </a:p>
        </p:txBody>
      </p:sp>
      <p:sp>
        <p:nvSpPr>
          <p:cNvPr id="2" name="CasellaDiTesto 16">
            <a:extLst>
              <a:ext uri="{FF2B5EF4-FFF2-40B4-BE49-F238E27FC236}">
                <a16:creationId xmlns:a16="http://schemas.microsoft.com/office/drawing/2014/main" id="{681D4B40-0FDD-F57B-2B89-2178FE938AC2}"/>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083FCD19-0BD0-D504-DA4D-FE5B6A182D71}"/>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39740"/>
            <a:ext cx="2483505" cy="486598"/>
          </a:xfrm>
          <a:prstGeom prst="rect">
            <a:avLst/>
          </a:prstGeom>
        </p:spPr>
      </p:pic>
      <p:sp>
        <p:nvSpPr>
          <p:cNvPr id="5" name="CasellaDiTesto 20">
            <a:extLst>
              <a:ext uri="{FF2B5EF4-FFF2-40B4-BE49-F238E27FC236}">
                <a16:creationId xmlns:a16="http://schemas.microsoft.com/office/drawing/2014/main" id="{4AE1FD7A-3431-3C70-6625-D6A9AF827903}"/>
              </a:ext>
            </a:extLst>
          </p:cNvPr>
          <p:cNvSpPr txBox="1"/>
          <p:nvPr/>
        </p:nvSpPr>
        <p:spPr>
          <a:xfrm>
            <a:off x="472855" y="2821563"/>
            <a:ext cx="5187762" cy="3477875"/>
          </a:xfrm>
          <a:prstGeom prst="rect">
            <a:avLst/>
          </a:prstGeom>
          <a:noFill/>
          <a:ln>
            <a:solidFill>
              <a:schemeClr val="accent1"/>
            </a:solidFill>
          </a:ln>
        </p:spPr>
        <p:txBody>
          <a:bodyPr wrap="square">
            <a:spAutoFit/>
          </a:bodyPr>
          <a:lstStyle/>
          <a:p>
            <a:pPr algn="ctr">
              <a:defRPr/>
            </a:pPr>
            <a:r>
              <a:rPr lang="it-IT" sz="1600" b="1"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Imposte Indirette</a:t>
            </a:r>
          </a:p>
          <a:p>
            <a:pPr marL="342900" indent="-342900" algn="just">
              <a:spcBef>
                <a:spcPts val="1200"/>
              </a:spcBef>
              <a:buClr>
                <a:srgbClr val="C00000"/>
              </a:buClr>
              <a:buSzPct val="100000"/>
              <a:buFont typeface="+mj-lt"/>
              <a:buAutoNum type="alphaLcParenR"/>
            </a:pPr>
            <a:r>
              <a:rPr lang="it-IT" sz="14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Acquisto immobile (non prima casa) da parte di una persona fisica</a:t>
            </a:r>
          </a:p>
          <a:p>
            <a:pPr algn="just">
              <a:spcBef>
                <a:spcPts val="1200"/>
              </a:spcBef>
              <a:buClr>
                <a:srgbClr val="C00000"/>
              </a:buClr>
              <a:buSzPct val="100000"/>
            </a:pP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Acquisto immobile PF: ai fini dell’imposta di registro, si applica il criterio di determinazione della base imponibile c.d. del “</a:t>
            </a:r>
            <a:r>
              <a:rPr lang="it-IT" sz="1400" b="1" dirty="0">
                <a:solidFill>
                  <a:srgbClr val="004C6C"/>
                </a:solidFill>
                <a:latin typeface="Garamond" panose="02020404030301010803" pitchFamily="18" charset="0"/>
                <a:ea typeface="Calibri" panose="020F0502020204030204" pitchFamily="34" charset="0"/>
                <a:cs typeface="Times New Roman" panose="02020603050405020304" pitchFamily="18" charset="0"/>
              </a:rPr>
              <a:t>prezzo-valore</a:t>
            </a: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 di cui all’art. 1, comma 497, della legge 23 dicembre 2005, n. 266 (aliquota al 9%).</a:t>
            </a:r>
          </a:p>
          <a:p>
            <a:pPr marL="342900" indent="-342900" algn="just">
              <a:spcBef>
                <a:spcPts val="1200"/>
              </a:spcBef>
              <a:buClr>
                <a:srgbClr val="C00000"/>
              </a:buClr>
              <a:buSzPct val="100000"/>
              <a:buFont typeface="+mj-lt"/>
              <a:buAutoNum type="alphaLcParenR" startAt="2"/>
            </a:pPr>
            <a:r>
              <a:rPr lang="it-IT" sz="14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Acquisto immobile da parte del </a:t>
            </a:r>
            <a:r>
              <a:rPr lang="it-IT" sz="1400" dirty="0" err="1">
                <a:solidFill>
                  <a:srgbClr val="FF0000"/>
                </a:solidFill>
                <a:latin typeface="Garamond" panose="02020404030301010803" pitchFamily="18" charset="0"/>
                <a:ea typeface="Calibri" panose="020F0502020204030204" pitchFamily="34" charset="0"/>
                <a:cs typeface="Times New Roman" panose="02020603050405020304" pitchFamily="18" charset="0"/>
              </a:rPr>
              <a:t>trustee</a:t>
            </a:r>
            <a:endParaRPr lang="it-IT" sz="1400" dirty="0">
              <a:solidFill>
                <a:srgbClr val="FF0000"/>
              </a:solidFill>
              <a:latin typeface="Garamond" panose="02020404030301010803" pitchFamily="18" charset="0"/>
              <a:ea typeface="Calibri" panose="020F0502020204030204" pitchFamily="34" charset="0"/>
              <a:cs typeface="Times New Roman" panose="02020603050405020304" pitchFamily="18" charset="0"/>
            </a:endParaRPr>
          </a:p>
          <a:p>
            <a:pPr marL="285750" indent="-285750" algn="just">
              <a:spcBef>
                <a:spcPts val="1200"/>
              </a:spcBef>
              <a:buClr>
                <a:srgbClr val="C00000"/>
              </a:buClr>
              <a:buSzPct val="100000"/>
              <a:buFont typeface="Arial" panose="020B0604020202020204" pitchFamily="34" charset="0"/>
              <a:buChar char="•"/>
            </a:pP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Non si applica il criterio di determinazione della base imponibile c.d. del “prezzo-valore” e l’imposta di registro si applica (con aliquota al 9%) sul prezzo di acquisto.</a:t>
            </a:r>
          </a:p>
          <a:p>
            <a:pPr marL="285750" indent="-285750" algn="just">
              <a:spcBef>
                <a:spcPts val="1200"/>
              </a:spcBef>
              <a:buClr>
                <a:srgbClr val="C00000"/>
              </a:buClr>
              <a:buSzPct val="100000"/>
              <a:buFont typeface="Arial" panose="020B0604020202020204" pitchFamily="34" charset="0"/>
              <a:buChar char="•"/>
            </a:pP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No agevolazioni prima casa (anche se la giurisprudenza di merito si è espressa in senso contrario)</a:t>
            </a:r>
          </a:p>
        </p:txBody>
      </p:sp>
      <p:sp>
        <p:nvSpPr>
          <p:cNvPr id="6" name="CasellaDiTesto 20">
            <a:extLst>
              <a:ext uri="{FF2B5EF4-FFF2-40B4-BE49-F238E27FC236}">
                <a16:creationId xmlns:a16="http://schemas.microsoft.com/office/drawing/2014/main" id="{307A6381-FBA5-886C-4B16-1BDE148BA1A4}"/>
              </a:ext>
            </a:extLst>
          </p:cNvPr>
          <p:cNvSpPr txBox="1"/>
          <p:nvPr/>
        </p:nvSpPr>
        <p:spPr>
          <a:xfrm>
            <a:off x="5987477" y="2821562"/>
            <a:ext cx="5187762" cy="3139321"/>
          </a:xfrm>
          <a:prstGeom prst="rect">
            <a:avLst/>
          </a:prstGeom>
          <a:noFill/>
          <a:ln>
            <a:solidFill>
              <a:schemeClr val="accent1"/>
            </a:solidFill>
          </a:ln>
        </p:spPr>
        <p:txBody>
          <a:bodyPr wrap="square">
            <a:spAutoFit/>
          </a:bodyPr>
          <a:lstStyle/>
          <a:p>
            <a:pPr algn="ctr">
              <a:defRPr/>
            </a:pPr>
            <a:r>
              <a:rPr lang="it-IT" sz="1600" b="1"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Imposte dirette</a:t>
            </a:r>
          </a:p>
          <a:p>
            <a:pPr marL="342900" indent="-342900" algn="just">
              <a:spcBef>
                <a:spcPts val="1200"/>
              </a:spcBef>
              <a:buClr>
                <a:srgbClr val="C00000"/>
              </a:buClr>
              <a:buSzPct val="100000"/>
              <a:buFont typeface="+mj-lt"/>
              <a:buAutoNum type="alphaLcParenR"/>
            </a:pPr>
            <a:r>
              <a:rPr lang="it-IT" sz="14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Canoni locazione</a:t>
            </a:r>
          </a:p>
          <a:p>
            <a:pPr marL="285750" indent="-285750" algn="just">
              <a:spcBef>
                <a:spcPts val="1200"/>
              </a:spcBef>
              <a:buClr>
                <a:srgbClr val="C00000"/>
              </a:buClr>
              <a:buSzPct val="100000"/>
              <a:buFont typeface="Arial" panose="020B0604020202020204" pitchFamily="34" charset="0"/>
              <a:buChar char="•"/>
            </a:pP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Trust opaco: </a:t>
            </a:r>
            <a:r>
              <a:rPr lang="it-IT" sz="1400" dirty="0" err="1">
                <a:solidFill>
                  <a:srgbClr val="004C6C"/>
                </a:solidFill>
                <a:latin typeface="Garamond" panose="02020404030301010803" pitchFamily="18" charset="0"/>
                <a:ea typeface="Calibri" panose="020F0502020204030204" pitchFamily="34" charset="0"/>
                <a:cs typeface="Times New Roman" panose="02020603050405020304" pitchFamily="18" charset="0"/>
              </a:rPr>
              <a:t>Ires</a:t>
            </a: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 (oggi 24%)</a:t>
            </a:r>
          </a:p>
          <a:p>
            <a:pPr marL="285750" indent="-285750" algn="just">
              <a:spcBef>
                <a:spcPts val="1200"/>
              </a:spcBef>
              <a:buClr>
                <a:srgbClr val="C00000"/>
              </a:buClr>
              <a:buSzPct val="100000"/>
              <a:buFont typeface="Arial" panose="020B0604020202020204" pitchFamily="34" charset="0"/>
              <a:buChar char="•"/>
            </a:pP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Trust trasparente: reddito di capitale in capo ai beneficiari con aliquote progressive</a:t>
            </a:r>
          </a:p>
          <a:p>
            <a:pPr marL="285750" indent="-285750" algn="just">
              <a:spcBef>
                <a:spcPts val="1200"/>
              </a:spcBef>
              <a:buClr>
                <a:srgbClr val="C00000"/>
              </a:buClr>
              <a:buSzPct val="100000"/>
              <a:buFont typeface="Arial" panose="020B0604020202020204" pitchFamily="34" charset="0"/>
              <a:buChar char="•"/>
            </a:pPr>
            <a:r>
              <a:rPr lang="it-IT" sz="1400" dirty="0">
                <a:solidFill>
                  <a:srgbClr val="004C6C"/>
                </a:solidFill>
                <a:latin typeface="Garamond" panose="02020404030301010803" pitchFamily="18" charset="0"/>
                <a:ea typeface="Calibri" panose="020F0502020204030204" pitchFamily="34" charset="0"/>
                <a:cs typeface="Times New Roman" panose="02020603050405020304" pitchFamily="18" charset="0"/>
              </a:rPr>
              <a:t>No cedolare secca (ma se il disponente si riserva l’usufrutto si)</a:t>
            </a:r>
          </a:p>
          <a:p>
            <a:pPr marL="342900" indent="-342900" algn="just">
              <a:spcBef>
                <a:spcPts val="1200"/>
              </a:spcBef>
              <a:buClr>
                <a:srgbClr val="C00000"/>
              </a:buClr>
              <a:buSzPct val="100000"/>
              <a:buFont typeface="+mj-lt"/>
              <a:buAutoNum type="alphaLcParenR" startAt="2"/>
            </a:pPr>
            <a:r>
              <a:rPr lang="it-IT" sz="14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Vendita immobile</a:t>
            </a:r>
          </a:p>
          <a:p>
            <a:pPr marL="285750" indent="-285750" algn="just">
              <a:spcBef>
                <a:spcPts val="1200"/>
              </a:spcBef>
              <a:buClr>
                <a:srgbClr val="C00000"/>
              </a:buClr>
              <a:buSzPct val="100000"/>
              <a:buFont typeface="Arial" panose="020B0604020202020204" pitchFamily="34" charset="0"/>
              <a:buChar char="•"/>
            </a:pPr>
            <a:r>
              <a:rPr lang="it-IT" sz="1400" dirty="0">
                <a:solidFill>
                  <a:schemeClr val="tx2"/>
                </a:solidFill>
                <a:latin typeface="Garamond" panose="02020404030301010803" pitchFamily="18" charset="0"/>
                <a:ea typeface="Calibri" panose="020F0502020204030204" pitchFamily="34" charset="0"/>
                <a:cs typeface="Times New Roman" panose="02020603050405020304" pitchFamily="18" charset="0"/>
              </a:rPr>
              <a:t>Prima dei cinque anni dall’apporto: plusvalenza imponibile</a:t>
            </a:r>
          </a:p>
          <a:p>
            <a:pPr marL="285750" indent="-285750" algn="just">
              <a:spcBef>
                <a:spcPts val="1200"/>
              </a:spcBef>
              <a:buClr>
                <a:srgbClr val="C00000"/>
              </a:buClr>
              <a:buSzPct val="100000"/>
              <a:buFont typeface="Arial" panose="020B0604020202020204" pitchFamily="34" charset="0"/>
              <a:buChar char="•"/>
            </a:pPr>
            <a:r>
              <a:rPr lang="it-IT" sz="1400" dirty="0">
                <a:solidFill>
                  <a:schemeClr val="tx2"/>
                </a:solidFill>
                <a:latin typeface="Garamond" panose="02020404030301010803" pitchFamily="18" charset="0"/>
                <a:ea typeface="Calibri" panose="020F0502020204030204" pitchFamily="34" charset="0"/>
                <a:cs typeface="Times New Roman" panose="02020603050405020304" pitchFamily="18" charset="0"/>
              </a:rPr>
              <a:t>Dopo cinque anni dall’apporto: plusvalenza non imponibile</a:t>
            </a:r>
          </a:p>
        </p:txBody>
      </p:sp>
    </p:spTree>
    <p:extLst>
      <p:ext uri="{BB962C8B-B14F-4D97-AF65-F5344CB8AC3E}">
        <p14:creationId xmlns:p14="http://schemas.microsoft.com/office/powerpoint/2010/main" val="3853707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13</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1200970"/>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Atto dispositivi durante la vita del trust non residente</a:t>
            </a:r>
          </a:p>
          <a:p>
            <a:pPr marL="9543" lvl="0" algn="ctr">
              <a:lnSpc>
                <a:spcPts val="4400"/>
              </a:lnSpc>
              <a:spcBef>
                <a:spcPts val="75"/>
              </a:spcBef>
              <a:defRPr/>
            </a:pP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 name="CasellaDiTesto 16">
            <a:extLst>
              <a:ext uri="{FF2B5EF4-FFF2-40B4-BE49-F238E27FC236}">
                <a16:creationId xmlns:a16="http://schemas.microsoft.com/office/drawing/2014/main" id="{681D4B40-0FDD-F57B-2B89-2178FE938AC2}"/>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083FCD19-0BD0-D504-DA4D-FE5B6A182D71}"/>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39740"/>
            <a:ext cx="2483505" cy="486598"/>
          </a:xfrm>
          <a:prstGeom prst="rect">
            <a:avLst/>
          </a:prstGeom>
        </p:spPr>
      </p:pic>
      <p:sp>
        <p:nvSpPr>
          <p:cNvPr id="7" name="CasellaDiTesto 20">
            <a:extLst>
              <a:ext uri="{FF2B5EF4-FFF2-40B4-BE49-F238E27FC236}">
                <a16:creationId xmlns:a16="http://schemas.microsoft.com/office/drawing/2014/main" id="{1EE708C6-D42F-4203-E67E-4DCA0711CA47}"/>
              </a:ext>
            </a:extLst>
          </p:cNvPr>
          <p:cNvSpPr txBox="1"/>
          <p:nvPr/>
        </p:nvSpPr>
        <p:spPr>
          <a:xfrm>
            <a:off x="1287781" y="1959012"/>
            <a:ext cx="4302346" cy="4524315"/>
          </a:xfrm>
          <a:prstGeom prst="rect">
            <a:avLst/>
          </a:prstGeom>
          <a:noFill/>
          <a:ln>
            <a:solidFill>
              <a:schemeClr val="accent1"/>
            </a:solidFill>
          </a:ln>
        </p:spPr>
        <p:txBody>
          <a:bodyPr wrap="square">
            <a:spAutoFit/>
          </a:bodyPr>
          <a:lstStyle/>
          <a:p>
            <a:pPr algn="ctr">
              <a:defRPr/>
            </a:pPr>
            <a:r>
              <a:rPr lang="it-IT" sz="1600" b="1" u="sng" dirty="0">
                <a:solidFill>
                  <a:srgbClr val="004C6C"/>
                </a:solidFill>
                <a:latin typeface="Century Gothic" panose="020B0502020202020204" pitchFamily="34" charset="0"/>
                <a:cs typeface="Times New Roman" panose="02020603050405020304" pitchFamily="18" charset="0"/>
              </a:rPr>
              <a:t>Trasparente</a:t>
            </a:r>
          </a:p>
          <a:p>
            <a:pPr marL="285750" indent="-285750" algn="just">
              <a:buFont typeface="Wingdings" panose="05000000000000000000" pitchFamily="2" charset="2"/>
              <a:buChar char="§"/>
              <a:defRPr/>
            </a:pPr>
            <a:endParaRPr lang="it-IT" sz="1600" u="sng"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Imputerà per trasparenza il reddito ovunque prodotto in capo al beneficiario residente (in proporzione alla quota ad esso riferibile) che lo tasserà come reddito di capitale</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lvl="1"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marL="742950" lvl="1" indent="-285750" algn="just">
              <a:buFont typeface="Wingdings" panose="05000000000000000000" pitchFamily="2" charset="2"/>
              <a:buChar char="Ø"/>
              <a:defRPr/>
            </a:pPr>
            <a:r>
              <a:rPr lang="it-IT" sz="1600" dirty="0">
                <a:solidFill>
                  <a:srgbClr val="004C6C"/>
                </a:solidFill>
                <a:latin typeface="Century Gothic" panose="020B0502020202020204" pitchFamily="34" charset="0"/>
                <a:cs typeface="Times New Roman" panose="02020603050405020304" pitchFamily="18" charset="0"/>
              </a:rPr>
              <a:t>La tesi è diametralmente opposta a quella (più convincente) indicata </a:t>
            </a:r>
            <a:r>
              <a:rPr lang="it-IT" sz="1600" b="1" dirty="0">
                <a:solidFill>
                  <a:srgbClr val="004C6C"/>
                </a:solidFill>
                <a:latin typeface="Century Gothic" panose="020B0502020202020204" pitchFamily="34" charset="0"/>
                <a:cs typeface="Times New Roman" panose="02020603050405020304" pitchFamily="18" charset="0"/>
              </a:rPr>
              <a:t>nella circolare 48/2007 </a:t>
            </a:r>
            <a:r>
              <a:rPr lang="it-IT" sz="1600" dirty="0">
                <a:solidFill>
                  <a:srgbClr val="004C6C"/>
                </a:solidFill>
                <a:latin typeface="Century Gothic" panose="020B0502020202020204" pitchFamily="34" charset="0"/>
                <a:cs typeface="Times New Roman" panose="02020603050405020304" pitchFamily="18" charset="0"/>
              </a:rPr>
              <a:t>in ragione della quale il beneficiario italiano di un trust trasparente non residente era tassato in Italia </a:t>
            </a:r>
            <a:r>
              <a:rPr lang="it-IT" sz="1600" u="sng" dirty="0">
                <a:solidFill>
                  <a:srgbClr val="004C6C"/>
                </a:solidFill>
                <a:latin typeface="Century Gothic" panose="020B0502020202020204" pitchFamily="34" charset="0"/>
                <a:cs typeface="Times New Roman" panose="02020603050405020304" pitchFamily="18" charset="0"/>
              </a:rPr>
              <a:t>per i soli redditi prodotti nel territorio dello Stato.</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8" name="CasellaDiTesto 20">
            <a:extLst>
              <a:ext uri="{FF2B5EF4-FFF2-40B4-BE49-F238E27FC236}">
                <a16:creationId xmlns:a16="http://schemas.microsoft.com/office/drawing/2014/main" id="{2A986D41-0BBA-A25C-CE75-CF4BF9EED82E}"/>
              </a:ext>
            </a:extLst>
          </p:cNvPr>
          <p:cNvSpPr txBox="1"/>
          <p:nvPr/>
        </p:nvSpPr>
        <p:spPr>
          <a:xfrm>
            <a:off x="6551409" y="1925629"/>
            <a:ext cx="5543024" cy="4557698"/>
          </a:xfrm>
          <a:prstGeom prst="rect">
            <a:avLst/>
          </a:prstGeom>
          <a:noFill/>
          <a:ln>
            <a:solidFill>
              <a:schemeClr val="accent1"/>
            </a:solidFill>
          </a:ln>
        </p:spPr>
        <p:txBody>
          <a:bodyPr wrap="square">
            <a:spAutoFit/>
          </a:bodyPr>
          <a:lstStyle/>
          <a:p>
            <a:pPr algn="ctr">
              <a:defRPr/>
            </a:pPr>
            <a:r>
              <a:rPr lang="it-IT" sz="1600" b="1" u="sng" dirty="0">
                <a:solidFill>
                  <a:srgbClr val="004C6C"/>
                </a:solidFill>
                <a:latin typeface="Century Gothic" panose="020B0502020202020204" pitchFamily="34" charset="0"/>
                <a:cs typeface="Times New Roman" panose="02020603050405020304" pitchFamily="18" charset="0"/>
              </a:rPr>
              <a:t>Opaco – Black </a:t>
            </a:r>
            <a:r>
              <a:rPr lang="it-IT" sz="1600" b="1" u="sng" dirty="0" err="1">
                <a:solidFill>
                  <a:srgbClr val="004C6C"/>
                </a:solidFill>
                <a:latin typeface="Century Gothic" panose="020B0502020202020204" pitchFamily="34" charset="0"/>
                <a:cs typeface="Times New Roman" panose="02020603050405020304" pitchFamily="18" charset="0"/>
              </a:rPr>
              <a:t>Listed</a:t>
            </a:r>
            <a:endParaRPr lang="it-IT" sz="1600" b="1" u="sng" dirty="0">
              <a:solidFill>
                <a:srgbClr val="004C6C"/>
              </a:solidFill>
              <a:latin typeface="Century Gothic" panose="020B0502020202020204" pitchFamily="34" charset="0"/>
              <a:cs typeface="Times New Roman" panose="02020603050405020304" pitchFamily="18" charset="0"/>
            </a:endParaRPr>
          </a:p>
          <a:p>
            <a:pPr algn="ctr">
              <a:defRPr/>
            </a:pPr>
            <a:endParaRPr lang="it-IT" sz="1600" b="1" u="sng" dirty="0">
              <a:solidFill>
                <a:srgbClr val="004C6C"/>
              </a:solidFill>
              <a:latin typeface="Century Gothic" panose="020B0502020202020204" pitchFamily="34" charset="0"/>
              <a:cs typeface="Times New Roman" panose="02020603050405020304" pitchFamily="18" charset="0"/>
            </a:endParaRPr>
          </a:p>
          <a:p>
            <a:pPr marL="285750" indent="-285750">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Le attribuzioni al beneficiario sono tassate in Italia secondo il </a:t>
            </a:r>
            <a:r>
              <a:rPr lang="it-IT" sz="1600" b="1" dirty="0">
                <a:solidFill>
                  <a:srgbClr val="004C6C"/>
                </a:solidFill>
                <a:latin typeface="Century Gothic" panose="020B0502020202020204" pitchFamily="34" charset="0"/>
                <a:cs typeface="Times New Roman" panose="02020603050405020304" pitchFamily="18" charset="0"/>
              </a:rPr>
              <a:t>criterio di cassa </a:t>
            </a:r>
            <a:r>
              <a:rPr lang="it-IT" sz="1600" dirty="0">
                <a:solidFill>
                  <a:srgbClr val="004C6C"/>
                </a:solidFill>
                <a:latin typeface="Century Gothic" panose="020B0502020202020204" pitchFamily="34" charset="0"/>
                <a:cs typeface="Times New Roman" panose="02020603050405020304" pitchFamily="18" charset="0"/>
              </a:rPr>
              <a:t>come </a:t>
            </a:r>
            <a:r>
              <a:rPr lang="it-IT" sz="1600" b="1" dirty="0">
                <a:solidFill>
                  <a:srgbClr val="004C6C"/>
                </a:solidFill>
                <a:latin typeface="Century Gothic" panose="020B0502020202020204" pitchFamily="34" charset="0"/>
                <a:cs typeface="Times New Roman" panose="02020603050405020304" pitchFamily="18" charset="0"/>
              </a:rPr>
              <a:t>reddito di capitale</a:t>
            </a:r>
            <a:r>
              <a:rPr lang="it-IT" sz="1600" dirty="0">
                <a:solidFill>
                  <a:srgbClr val="004C6C"/>
                </a:solidFill>
                <a:latin typeface="Century Gothic" panose="020B0502020202020204" pitchFamily="34" charset="0"/>
                <a:cs typeface="Times New Roman" panose="02020603050405020304" pitchFamily="18" charset="0"/>
              </a:rPr>
              <a:t> ai sensi dell’art. 44, comma 1, </a:t>
            </a:r>
            <a:r>
              <a:rPr lang="it-IT" sz="1600" dirty="0" err="1">
                <a:solidFill>
                  <a:srgbClr val="004C6C"/>
                </a:solidFill>
                <a:latin typeface="Century Gothic" panose="020B0502020202020204" pitchFamily="34" charset="0"/>
                <a:cs typeface="Times New Roman" panose="02020603050405020304" pitchFamily="18" charset="0"/>
              </a:rPr>
              <a:t>lett</a:t>
            </a:r>
            <a:r>
              <a:rPr lang="it-IT" sz="1600" dirty="0">
                <a:solidFill>
                  <a:srgbClr val="004C6C"/>
                </a:solidFill>
                <a:latin typeface="Century Gothic" panose="020B0502020202020204" pitchFamily="34" charset="0"/>
                <a:cs typeface="Times New Roman" panose="02020603050405020304" pitchFamily="18" charset="0"/>
              </a:rPr>
              <a:t>. g-</a:t>
            </a:r>
            <a:r>
              <a:rPr lang="it-IT" sz="1600" dirty="0" err="1">
                <a:solidFill>
                  <a:srgbClr val="004C6C"/>
                </a:solidFill>
                <a:latin typeface="Century Gothic" panose="020B0502020202020204" pitchFamily="34" charset="0"/>
                <a:cs typeface="Times New Roman" panose="02020603050405020304" pitchFamily="18" charset="0"/>
              </a:rPr>
              <a:t>sexies</a:t>
            </a:r>
            <a:r>
              <a:rPr lang="it-IT" sz="1600" dirty="0">
                <a:solidFill>
                  <a:srgbClr val="004C6C"/>
                </a:solidFill>
                <a:latin typeface="Century Gothic" panose="020B0502020202020204" pitchFamily="34" charset="0"/>
                <a:cs typeface="Times New Roman" panose="02020603050405020304" pitchFamily="18" charset="0"/>
              </a:rPr>
              <a:t> del </a:t>
            </a:r>
            <a:r>
              <a:rPr lang="it-IT" sz="1600" dirty="0" err="1">
                <a:solidFill>
                  <a:srgbClr val="004C6C"/>
                </a:solidFill>
                <a:latin typeface="Century Gothic" panose="020B0502020202020204" pitchFamily="34" charset="0"/>
                <a:cs typeface="Times New Roman" panose="02020603050405020304" pitchFamily="18" charset="0"/>
              </a:rPr>
              <a:t>Tuir</a:t>
            </a:r>
            <a:r>
              <a:rPr lang="it-IT" sz="1600" b="1" u="sng" dirty="0">
                <a:solidFill>
                  <a:srgbClr val="004C6C"/>
                </a:solidFill>
                <a:latin typeface="Century Gothic" panose="020B0502020202020204" pitchFamily="34" charset="0"/>
                <a:cs typeface="Times New Roman" panose="02020603050405020304" pitchFamily="18" charset="0"/>
              </a:rPr>
              <a:t>. </a:t>
            </a:r>
          </a:p>
          <a:p>
            <a:pPr marL="285750" indent="-285750" algn="just">
              <a:buFont typeface="Wingdings" panose="05000000000000000000" pitchFamily="2" charset="2"/>
              <a:buChar char="§"/>
              <a:defRPr/>
            </a:pPr>
            <a:endParaRPr lang="it-IT" sz="1600" u="sng" dirty="0">
              <a:solidFill>
                <a:srgbClr val="004C6C"/>
              </a:solidFill>
              <a:latin typeface="Century Gothic" panose="020B0502020202020204" pitchFamily="34" charset="0"/>
              <a:cs typeface="Times New Roman" panose="02020603050405020304" pitchFamily="18" charset="0"/>
            </a:endParaRPr>
          </a:p>
          <a:p>
            <a:pPr marL="285750" indent="-285750" algn="just">
              <a:buFont typeface="Courier New" panose="02070309020205020404" pitchFamily="49" charset="0"/>
              <a:buChar char="o"/>
              <a:defRPr/>
            </a:pPr>
            <a:r>
              <a:rPr lang="it-IT" sz="1600" dirty="0">
                <a:solidFill>
                  <a:srgbClr val="004C6C"/>
                </a:solidFill>
                <a:latin typeface="Century Gothic" panose="020B0502020202020204" pitchFamily="34" charset="0"/>
                <a:cs typeface="Times New Roman" panose="02020603050405020304" pitchFamily="18" charset="0"/>
              </a:rPr>
              <a:t>Si considerano Paesi a fiscalità privilegiata, ai sensi dell’art. 47-bis del </a:t>
            </a:r>
            <a:r>
              <a:rPr lang="it-IT" sz="1600" dirty="0" err="1">
                <a:solidFill>
                  <a:srgbClr val="004C6C"/>
                </a:solidFill>
                <a:latin typeface="Century Gothic" panose="020B0502020202020204" pitchFamily="34" charset="0"/>
                <a:cs typeface="Times New Roman" panose="02020603050405020304" pitchFamily="18" charset="0"/>
              </a:rPr>
              <a:t>Tuir</a:t>
            </a:r>
            <a:r>
              <a:rPr lang="it-IT" sz="1600" dirty="0">
                <a:solidFill>
                  <a:srgbClr val="004C6C"/>
                </a:solidFill>
                <a:latin typeface="Century Gothic" panose="020B0502020202020204" pitchFamily="34" charset="0"/>
                <a:cs typeface="Times New Roman" panose="02020603050405020304" pitchFamily="18" charset="0"/>
              </a:rPr>
              <a:t> </a:t>
            </a:r>
            <a:r>
              <a:rPr lang="it-IT" sz="1600" dirty="0" err="1">
                <a:solidFill>
                  <a:srgbClr val="004C6C"/>
                </a:solidFill>
                <a:latin typeface="Century Gothic" panose="020B0502020202020204" pitchFamily="34" charset="0"/>
                <a:cs typeface="Times New Roman" panose="02020603050405020304" pitchFamily="18" charset="0"/>
              </a:rPr>
              <a:t>lett</a:t>
            </a:r>
            <a:r>
              <a:rPr lang="it-IT" sz="1600" dirty="0">
                <a:solidFill>
                  <a:srgbClr val="004C6C"/>
                </a:solidFill>
                <a:latin typeface="Century Gothic" panose="020B0502020202020204" pitchFamily="34" charset="0"/>
                <a:cs typeface="Times New Roman" panose="02020603050405020304" pitchFamily="18" charset="0"/>
              </a:rPr>
              <a:t>. b) quelli il cui livello nominale di tassazione risulti inferiore al 50% di quello applicabile in Italia. </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Courier New" panose="02070309020205020404" pitchFamily="49" charset="0"/>
              <a:buChar char="o"/>
              <a:defRPr/>
            </a:pPr>
            <a:r>
              <a:rPr lang="it-IT" sz="1600" dirty="0">
                <a:solidFill>
                  <a:srgbClr val="004C6C"/>
                </a:solidFill>
                <a:latin typeface="Century Gothic" panose="020B0502020202020204" pitchFamily="34" charset="0"/>
                <a:cs typeface="Times New Roman" panose="02020603050405020304" pitchFamily="18" charset="0"/>
              </a:rPr>
              <a:t>Si deve tenere in considerazione il solo livello di tassazione in capo ai trust nell’ordinamento nel quale il trust è stabilito </a:t>
            </a:r>
            <a:r>
              <a:rPr lang="it-IT" sz="1600" b="1" dirty="0">
                <a:solidFill>
                  <a:srgbClr val="004C6C"/>
                </a:solidFill>
                <a:latin typeface="Century Gothic" panose="020B0502020202020204" pitchFamily="34" charset="0"/>
                <a:cs typeface="Times New Roman" panose="02020603050405020304" pitchFamily="18" charset="0"/>
              </a:rPr>
              <a:t>al momento di produzione del reddito</a:t>
            </a:r>
            <a:r>
              <a:rPr lang="it-IT" sz="1600" dirty="0">
                <a:solidFill>
                  <a:srgbClr val="004C6C"/>
                </a:solidFill>
                <a:latin typeface="Century Gothic" panose="020B0502020202020204" pitchFamily="34" charset="0"/>
                <a:cs typeface="Times New Roman" panose="02020603050405020304" pitchFamily="18" charset="0"/>
              </a:rPr>
              <a:t>, con l’aliquota </a:t>
            </a:r>
            <a:r>
              <a:rPr lang="it-IT" sz="1600" dirty="0" err="1">
                <a:solidFill>
                  <a:srgbClr val="004C6C"/>
                </a:solidFill>
                <a:latin typeface="Century Gothic" panose="020B0502020202020204" pitchFamily="34" charset="0"/>
                <a:cs typeface="Times New Roman" panose="02020603050405020304" pitchFamily="18" charset="0"/>
              </a:rPr>
              <a:t>Ires</a:t>
            </a:r>
            <a:r>
              <a:rPr lang="it-IT" sz="1600" dirty="0">
                <a:solidFill>
                  <a:srgbClr val="004C6C"/>
                </a:solidFill>
                <a:latin typeface="Century Gothic" panose="020B0502020202020204" pitchFamily="34" charset="0"/>
                <a:cs typeface="Times New Roman" panose="02020603050405020304" pitchFamily="18" charset="0"/>
              </a:rPr>
              <a:t> vigente </a:t>
            </a:r>
            <a:r>
              <a:rPr lang="it-IT" sz="1600" b="1" dirty="0">
                <a:solidFill>
                  <a:srgbClr val="004C6C"/>
                </a:solidFill>
                <a:latin typeface="Century Gothic" panose="020B0502020202020204" pitchFamily="34" charset="0"/>
                <a:cs typeface="Times New Roman" panose="02020603050405020304" pitchFamily="18" charset="0"/>
              </a:rPr>
              <a:t>nel medesimo periodo di imposta </a:t>
            </a:r>
            <a:r>
              <a:rPr lang="it-IT" sz="1600" dirty="0">
                <a:solidFill>
                  <a:srgbClr val="004C6C"/>
                </a:solidFill>
                <a:latin typeface="Century Gothic" panose="020B0502020202020204" pitchFamily="34" charset="0"/>
                <a:cs typeface="Times New Roman" panose="02020603050405020304" pitchFamily="18" charset="0"/>
              </a:rPr>
              <a:t>indipendentemente dalla natura commerciale o meno del trust.</a:t>
            </a:r>
          </a:p>
        </p:txBody>
      </p:sp>
    </p:spTree>
    <p:extLst>
      <p:ext uri="{BB962C8B-B14F-4D97-AF65-F5344CB8AC3E}">
        <p14:creationId xmlns:p14="http://schemas.microsoft.com/office/powerpoint/2010/main" val="2100040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14</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5"/>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623889"/>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DEVOLUZIONE DEL PATRIMONIO</a:t>
            </a:r>
          </a:p>
        </p:txBody>
      </p:sp>
      <p:sp>
        <p:nvSpPr>
          <p:cNvPr id="2" name="CasellaDiTesto 16">
            <a:extLst>
              <a:ext uri="{FF2B5EF4-FFF2-40B4-BE49-F238E27FC236}">
                <a16:creationId xmlns:a16="http://schemas.microsoft.com/office/drawing/2014/main" id="{EE8F7204-1324-D775-FC1A-3A497B8BD43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7BE32E1F-948F-4FA7-6F79-73040DF5E053}"/>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2526117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15</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23889"/>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IMPOSTA SULLE SUCCESSIONI E DONAZIONI</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755027" y="1981383"/>
            <a:ext cx="11274646" cy="3046988"/>
          </a:xfrm>
          <a:prstGeom prst="rect">
            <a:avLst/>
          </a:prstGeom>
          <a:noFill/>
          <a:ln>
            <a:solidFill>
              <a:schemeClr val="accent1"/>
            </a:solidFill>
          </a:ln>
        </p:spPr>
        <p:txBody>
          <a:bodyPr wrap="square">
            <a:spAutoFit/>
          </a:bodyPr>
          <a:lstStyle/>
          <a:p>
            <a:pPr algn="ctr">
              <a:defRPr/>
            </a:pPr>
            <a:endParaRPr lang="en-US"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Tradizionale interpretazione Agenzia delle entrate: tassazione ai fini dell’imposta di donazione al momento della dotazione del trust (cd. “</a:t>
            </a:r>
            <a:r>
              <a:rPr lang="it-IT" sz="1600" b="1" dirty="0">
                <a:solidFill>
                  <a:srgbClr val="004C6C"/>
                </a:solidFill>
                <a:latin typeface="Century Gothic" panose="020B0502020202020204" pitchFamily="34" charset="0"/>
                <a:cs typeface="Times New Roman" panose="02020603050405020304" pitchFamily="18" charset="0"/>
              </a:rPr>
              <a:t>tassazione in entrata</a:t>
            </a:r>
            <a:r>
              <a:rPr lang="it-IT" sz="1600" dirty="0">
                <a:solidFill>
                  <a:srgbClr val="004C6C"/>
                </a:solidFill>
                <a:latin typeface="Century Gothic" panose="020B0502020202020204" pitchFamily="34" charset="0"/>
                <a:cs typeface="Times New Roman" panose="02020603050405020304" pitchFamily="18" charset="0"/>
              </a:rPr>
              <a:t>”).</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Evoluzione della giurisprudenza di legittimità:</a:t>
            </a:r>
          </a:p>
          <a:p>
            <a:pPr marL="742950" lvl="1" indent="-285750" algn="just">
              <a:buFont typeface="Wingdings" panose="05000000000000000000" pitchFamily="2" charset="2"/>
              <a:buChar char="ü"/>
              <a:defRPr/>
            </a:pPr>
            <a:r>
              <a:rPr lang="it-IT" sz="1600" dirty="0">
                <a:solidFill>
                  <a:srgbClr val="004C6C"/>
                </a:solidFill>
                <a:latin typeface="Century Gothic" panose="020B0502020202020204" pitchFamily="34" charset="0"/>
                <a:cs typeface="Times New Roman" panose="02020603050405020304" pitchFamily="18" charset="0"/>
              </a:rPr>
              <a:t>in un primo momento, la Corte di Cassazione ha condiviso la posizione dell’Agenzia delle entrate;</a:t>
            </a:r>
          </a:p>
          <a:p>
            <a:pPr marL="742950" lvl="1" indent="-285750" algn="just">
              <a:buFont typeface="Wingdings" panose="05000000000000000000" pitchFamily="2" charset="2"/>
              <a:buChar char="ü"/>
              <a:defRPr/>
            </a:pPr>
            <a:r>
              <a:rPr lang="it-IT" sz="1600" dirty="0">
                <a:solidFill>
                  <a:srgbClr val="004C6C"/>
                </a:solidFill>
                <a:latin typeface="Century Gothic" panose="020B0502020202020204" pitchFamily="34" charset="0"/>
                <a:cs typeface="Times New Roman" panose="02020603050405020304" pitchFamily="18" charset="0"/>
              </a:rPr>
              <a:t>negli ultimi anni, si è consolidato un diverso orientamento giurisprudenziale, secondo cui la tassazione ai fini dell’imposta di donazione deve avvenire al momento del trasferimento dei beni ai beneficiari (cd. “</a:t>
            </a:r>
            <a:r>
              <a:rPr lang="it-IT" sz="1600" b="1" dirty="0">
                <a:solidFill>
                  <a:srgbClr val="004C6C"/>
                </a:solidFill>
                <a:latin typeface="Century Gothic" panose="020B0502020202020204" pitchFamily="34" charset="0"/>
                <a:cs typeface="Times New Roman" panose="02020603050405020304" pitchFamily="18" charset="0"/>
              </a:rPr>
              <a:t>tassazione in uscita</a:t>
            </a:r>
            <a:r>
              <a:rPr lang="it-IT" sz="1600" dirty="0">
                <a:solidFill>
                  <a:srgbClr val="004C6C"/>
                </a:solidFill>
                <a:latin typeface="Century Gothic" panose="020B0502020202020204" pitchFamily="34" charset="0"/>
                <a:cs typeface="Times New Roman" panose="02020603050405020304" pitchFamily="18" charset="0"/>
              </a:rPr>
              <a:t>”). </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b="1" dirty="0">
                <a:solidFill>
                  <a:srgbClr val="004C6C"/>
                </a:solidFill>
                <a:latin typeface="Century Gothic" panose="020B0502020202020204" pitchFamily="34" charset="0"/>
                <a:cs typeface="Times New Roman" panose="02020603050405020304" pitchFamily="18" charset="0"/>
              </a:rPr>
              <a:t>Circolare </a:t>
            </a:r>
            <a:r>
              <a:rPr lang="it-IT" sz="1600" b="1" dirty="0" err="1">
                <a:solidFill>
                  <a:srgbClr val="004C6C"/>
                </a:solidFill>
                <a:latin typeface="Century Gothic" panose="020B0502020202020204" pitchFamily="34" charset="0"/>
                <a:cs typeface="Times New Roman" panose="02020603050405020304" pitchFamily="18" charset="0"/>
              </a:rPr>
              <a:t>AdE</a:t>
            </a:r>
            <a:r>
              <a:rPr lang="it-IT" sz="1600" b="1" dirty="0">
                <a:solidFill>
                  <a:srgbClr val="004C6C"/>
                </a:solidFill>
                <a:latin typeface="Century Gothic" panose="020B0502020202020204" pitchFamily="34" charset="0"/>
                <a:cs typeface="Times New Roman" panose="02020603050405020304" pitchFamily="18" charset="0"/>
              </a:rPr>
              <a:t> n. 34/2022</a:t>
            </a:r>
            <a:r>
              <a:rPr lang="it-IT" sz="1600" dirty="0">
                <a:solidFill>
                  <a:srgbClr val="004C6C"/>
                </a:solidFill>
                <a:latin typeface="Century Gothic" panose="020B0502020202020204" pitchFamily="34" charset="0"/>
                <a:cs typeface="Times New Roman" panose="02020603050405020304" pitchFamily="18" charset="0"/>
              </a:rPr>
              <a:t>: recepisce il consolidato orientamento della Corte di Cassazione.</a:t>
            </a:r>
          </a:p>
          <a:p>
            <a:pPr lvl="1" algn="just">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E59B58EA-6E6A-9797-A6D4-E71FA6BA6BF2}"/>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0A287160-2070-E5B4-9FC1-0782FBAE03C5}"/>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3092106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16</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1771254"/>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DEVOLUZIONE DEL PATRIMONIO IMMOBILIARE AI BENEFICIARI</a:t>
            </a:r>
          </a:p>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IMPOSTE SULLA DONAZIONE</a:t>
            </a:r>
          </a:p>
          <a:p>
            <a:pPr marL="9543" lvl="0" algn="ctr">
              <a:lnSpc>
                <a:spcPts val="4400"/>
              </a:lnSpc>
              <a:spcBef>
                <a:spcPts val="75"/>
              </a:spcBef>
              <a:defRPr/>
            </a:pPr>
            <a:endParaRPr lang="it-IT" sz="30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386643" y="2630315"/>
            <a:ext cx="3568617" cy="3339376"/>
          </a:xfrm>
          <a:prstGeom prst="rect">
            <a:avLst/>
          </a:prstGeom>
          <a:noFill/>
          <a:ln>
            <a:solidFill>
              <a:schemeClr val="accent1"/>
            </a:solidFill>
          </a:ln>
        </p:spPr>
        <p:txBody>
          <a:bodyPr wrap="square">
            <a:spAutoFit/>
          </a:bodyPr>
          <a:lstStyle/>
          <a:p>
            <a:pPr algn="just">
              <a:defRPr/>
            </a:pPr>
            <a:endParaRPr lang="it-IT" sz="14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400" b="1" dirty="0">
                <a:solidFill>
                  <a:srgbClr val="004C6C"/>
                </a:solidFill>
                <a:latin typeface="Century Gothic" panose="020B0502020202020204" pitchFamily="34" charset="0"/>
                <a:cs typeface="Times New Roman" panose="02020603050405020304" pitchFamily="18" charset="0"/>
              </a:rPr>
              <a:t>Imposta di donazione </a:t>
            </a:r>
            <a:r>
              <a:rPr lang="it-IT" sz="1400" dirty="0">
                <a:solidFill>
                  <a:srgbClr val="004C6C"/>
                </a:solidFill>
                <a:latin typeface="Century Gothic" panose="020B0502020202020204" pitchFamily="34" charset="0"/>
                <a:cs typeface="Times New Roman" panose="02020603050405020304" pitchFamily="18" charset="0"/>
              </a:rPr>
              <a:t>in misura </a:t>
            </a:r>
            <a:r>
              <a:rPr lang="it-IT" sz="1400" b="1" dirty="0">
                <a:solidFill>
                  <a:srgbClr val="004C6C"/>
                </a:solidFill>
                <a:latin typeface="Century Gothic" panose="020B0502020202020204" pitchFamily="34" charset="0"/>
                <a:cs typeface="Times New Roman" panose="02020603050405020304" pitchFamily="18" charset="0"/>
              </a:rPr>
              <a:t>proporzionale</a:t>
            </a:r>
          </a:p>
          <a:p>
            <a:pPr algn="just">
              <a:defRPr/>
            </a:pPr>
            <a:endParaRPr lang="it-IT" sz="1400" dirty="0">
              <a:solidFill>
                <a:srgbClr val="004C6C"/>
              </a:solidFill>
              <a:latin typeface="Century Gothic" panose="020B0502020202020204" pitchFamily="34" charset="0"/>
              <a:cs typeface="Times New Roman" panose="02020603050405020304" pitchFamily="18" charset="0"/>
            </a:endParaRPr>
          </a:p>
          <a:p>
            <a:pPr algn="just">
              <a:defRPr/>
            </a:pPr>
            <a:r>
              <a:rPr lang="it-IT" sz="1300" dirty="0">
                <a:solidFill>
                  <a:srgbClr val="004C6C"/>
                </a:solidFill>
                <a:latin typeface="Century Gothic" panose="020B0502020202020204" pitchFamily="34" charset="0"/>
                <a:cs typeface="Times New Roman" panose="02020603050405020304" pitchFamily="18" charset="0"/>
              </a:rPr>
              <a:t>Al momento di attribuzione stabile del patrimonio al beneficiario</a:t>
            </a:r>
          </a:p>
          <a:p>
            <a:pPr algn="just">
              <a:defRPr/>
            </a:pPr>
            <a:endParaRPr lang="it-IT" sz="13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Arial" panose="020B0604020202020204" pitchFamily="34" charset="0"/>
              <a:buChar char="•"/>
              <a:defRPr/>
            </a:pPr>
            <a:r>
              <a:rPr lang="it-IT" sz="1300" dirty="0">
                <a:solidFill>
                  <a:srgbClr val="004C6C"/>
                </a:solidFill>
                <a:latin typeface="Century Gothic" panose="020B0502020202020204" pitchFamily="34" charset="0"/>
                <a:cs typeface="Times New Roman" panose="02020603050405020304" pitchFamily="18" charset="0"/>
              </a:rPr>
              <a:t>in linea generale, all’atto di attribuzione dei beni al beneficiario formale o meno;</a:t>
            </a:r>
          </a:p>
          <a:p>
            <a:pPr marL="285750" indent="-285750" algn="just">
              <a:buFont typeface="Arial" panose="020B0604020202020204" pitchFamily="34" charset="0"/>
              <a:buChar char="•"/>
              <a:defRPr/>
            </a:pPr>
            <a:r>
              <a:rPr lang="it-IT" sz="1300" dirty="0">
                <a:solidFill>
                  <a:srgbClr val="004C6C"/>
                </a:solidFill>
                <a:latin typeface="Century Gothic" panose="020B0502020202020204" pitchFamily="34" charset="0"/>
                <a:cs typeface="Times New Roman" panose="02020603050405020304" pitchFamily="18" charset="0"/>
              </a:rPr>
              <a:t>ma potrebbe essere rinvenibile anche già all’atto di costituzione o di dotazione del trust.</a:t>
            </a:r>
          </a:p>
          <a:p>
            <a:pPr algn="just">
              <a:defRPr/>
            </a:pPr>
            <a:endParaRPr lang="it-IT" sz="1300" dirty="0">
              <a:solidFill>
                <a:srgbClr val="004C6C"/>
              </a:solidFill>
              <a:latin typeface="Century Gothic" panose="020B0502020202020204" pitchFamily="34" charset="0"/>
              <a:cs typeface="Times New Roman" panose="02020603050405020304" pitchFamily="18" charset="0"/>
            </a:endParaRPr>
          </a:p>
          <a:p>
            <a:pPr algn="just">
              <a:defRPr/>
            </a:pPr>
            <a:endParaRPr lang="it-IT" sz="1400" dirty="0">
              <a:solidFill>
                <a:srgbClr val="004C6C"/>
              </a:solidFill>
              <a:latin typeface="Century Gothic" panose="020B0502020202020204" pitchFamily="34" charset="0"/>
              <a:cs typeface="Times New Roman" panose="02020603050405020304" pitchFamily="18" charset="0"/>
            </a:endParaRPr>
          </a:p>
          <a:p>
            <a:pPr algn="just">
              <a:defRPr/>
            </a:pPr>
            <a:endParaRPr lang="it-IT" sz="11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525CE61B-AEA0-2C7C-8070-FEAB454D677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76386660-8DD8-68ED-6B89-BC495A58DBCA}"/>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
        <p:nvSpPr>
          <p:cNvPr id="6" name="CasellaDiTesto 20">
            <a:extLst>
              <a:ext uri="{FF2B5EF4-FFF2-40B4-BE49-F238E27FC236}">
                <a16:creationId xmlns:a16="http://schemas.microsoft.com/office/drawing/2014/main" id="{8B98563E-3015-407E-0C6E-8A673B60FB4A}"/>
              </a:ext>
            </a:extLst>
          </p:cNvPr>
          <p:cNvSpPr txBox="1"/>
          <p:nvPr/>
        </p:nvSpPr>
        <p:spPr>
          <a:xfrm>
            <a:off x="4316919" y="2630315"/>
            <a:ext cx="3568617" cy="1554272"/>
          </a:xfrm>
          <a:prstGeom prst="rect">
            <a:avLst/>
          </a:prstGeom>
          <a:noFill/>
          <a:ln>
            <a:solidFill>
              <a:schemeClr val="accent1"/>
            </a:solidFill>
          </a:ln>
        </p:spPr>
        <p:txBody>
          <a:bodyPr wrap="square">
            <a:spAutoFit/>
          </a:bodyPr>
          <a:lstStyle/>
          <a:p>
            <a:pPr marL="285750" indent="-285750" algn="just">
              <a:buFont typeface="Arial" panose="020B0604020202020204" pitchFamily="34" charset="0"/>
              <a:buChar char="•"/>
              <a:defRPr/>
            </a:pPr>
            <a:r>
              <a:rPr lang="it-IT" sz="1400" b="1" dirty="0">
                <a:solidFill>
                  <a:srgbClr val="004C6C"/>
                </a:solidFill>
                <a:latin typeface="Century Gothic" panose="020B0502020202020204" pitchFamily="34" charset="0"/>
                <a:cs typeface="Times New Roman" panose="02020603050405020304" pitchFamily="18" charset="0"/>
              </a:rPr>
              <a:t>Requisiti di territorialità dell’imposta </a:t>
            </a:r>
            <a:r>
              <a:rPr lang="it-IT" sz="1400" dirty="0">
                <a:solidFill>
                  <a:srgbClr val="004C6C"/>
                </a:solidFill>
                <a:latin typeface="Century Gothic" panose="020B0502020202020204" pitchFamily="34" charset="0"/>
                <a:cs typeface="Times New Roman" panose="02020603050405020304" pitchFamily="18" charset="0"/>
              </a:rPr>
              <a:t>(i.e., residenza del disponente e localizzazione dei beni in trust): verificati </a:t>
            </a:r>
            <a:r>
              <a:rPr lang="it-IT" sz="1400" u="sng" dirty="0">
                <a:solidFill>
                  <a:srgbClr val="004C6C"/>
                </a:solidFill>
                <a:latin typeface="Century Gothic" panose="020B0502020202020204" pitchFamily="34" charset="0"/>
                <a:cs typeface="Times New Roman" panose="02020603050405020304" pitchFamily="18" charset="0"/>
              </a:rPr>
              <a:t>al momento di </a:t>
            </a:r>
            <a:r>
              <a:rPr lang="it-IT" sz="1400" b="1" u="sng" dirty="0">
                <a:solidFill>
                  <a:srgbClr val="004C6C"/>
                </a:solidFill>
                <a:latin typeface="Century Gothic" panose="020B0502020202020204" pitchFamily="34" charset="0"/>
                <a:cs typeface="Times New Roman" panose="02020603050405020304" pitchFamily="18" charset="0"/>
              </a:rPr>
              <a:t>apporto</a:t>
            </a:r>
            <a:r>
              <a:rPr lang="it-IT" sz="1400" u="sng" dirty="0">
                <a:solidFill>
                  <a:srgbClr val="004C6C"/>
                </a:solidFill>
                <a:latin typeface="Century Gothic" panose="020B0502020202020204" pitchFamily="34" charset="0"/>
                <a:cs typeface="Times New Roman" panose="02020603050405020304" pitchFamily="18" charset="0"/>
              </a:rPr>
              <a:t> dei beni al trust.</a:t>
            </a:r>
          </a:p>
          <a:p>
            <a:pPr marL="285750" indent="-285750" algn="just">
              <a:buFont typeface="Arial" panose="020B0604020202020204" pitchFamily="34" charset="0"/>
              <a:buChar char="•"/>
              <a:defRPr/>
            </a:pPr>
            <a:endParaRPr lang="it-IT" sz="1400" dirty="0">
              <a:solidFill>
                <a:srgbClr val="004C6C"/>
              </a:solidFill>
              <a:latin typeface="Century Gothic" panose="020B0502020202020204" pitchFamily="34" charset="0"/>
              <a:cs typeface="Times New Roman" panose="02020603050405020304" pitchFamily="18" charset="0"/>
            </a:endParaRPr>
          </a:p>
          <a:p>
            <a:pPr algn="just">
              <a:defRPr/>
            </a:pPr>
            <a:endParaRPr lang="it-IT" sz="1100" dirty="0">
              <a:solidFill>
                <a:srgbClr val="004C6C"/>
              </a:solidFill>
              <a:latin typeface="Century Gothic" panose="020B0502020202020204" pitchFamily="34" charset="0"/>
              <a:cs typeface="Times New Roman" panose="02020603050405020304" pitchFamily="18" charset="0"/>
            </a:endParaRPr>
          </a:p>
        </p:txBody>
      </p:sp>
      <p:sp>
        <p:nvSpPr>
          <p:cNvPr id="7" name="CasellaDiTesto 20">
            <a:extLst>
              <a:ext uri="{FF2B5EF4-FFF2-40B4-BE49-F238E27FC236}">
                <a16:creationId xmlns:a16="http://schemas.microsoft.com/office/drawing/2014/main" id="{0AA0241A-559E-6D4F-3A65-9B1CF84CAE28}"/>
              </a:ext>
            </a:extLst>
          </p:cNvPr>
          <p:cNvSpPr txBox="1"/>
          <p:nvPr/>
        </p:nvSpPr>
        <p:spPr>
          <a:xfrm>
            <a:off x="8325556" y="2628781"/>
            <a:ext cx="3568617" cy="1600438"/>
          </a:xfrm>
          <a:prstGeom prst="rect">
            <a:avLst/>
          </a:prstGeom>
          <a:noFill/>
          <a:ln>
            <a:solidFill>
              <a:schemeClr val="accent1"/>
            </a:solidFill>
          </a:ln>
        </p:spPr>
        <p:txBody>
          <a:bodyPr wrap="square">
            <a:spAutoFit/>
          </a:bodyPr>
          <a:lstStyle/>
          <a:p>
            <a:pPr marL="285750" indent="-285750" algn="just">
              <a:buFont typeface="Arial" panose="020B0604020202020204" pitchFamily="34" charset="0"/>
              <a:buChar char="•"/>
              <a:defRPr/>
            </a:pPr>
            <a:r>
              <a:rPr lang="it-IT" sz="1400" b="1" dirty="0">
                <a:solidFill>
                  <a:srgbClr val="004C6C"/>
                </a:solidFill>
                <a:latin typeface="Century Gothic" panose="020B0502020202020204" pitchFamily="34" charset="0"/>
                <a:cs typeface="Times New Roman" panose="02020603050405020304" pitchFamily="18" charset="0"/>
              </a:rPr>
              <a:t>Aliquote e franchigie</a:t>
            </a:r>
          </a:p>
          <a:p>
            <a:pPr marL="285750" indent="-285750" algn="just">
              <a:buFont typeface="Arial" panose="020B0604020202020204" pitchFamily="34" charset="0"/>
              <a:buChar char="•"/>
              <a:defRPr/>
            </a:pPr>
            <a:r>
              <a:rPr lang="it-IT" sz="1400" b="1" dirty="0">
                <a:solidFill>
                  <a:srgbClr val="004C6C"/>
                </a:solidFill>
                <a:latin typeface="Century Gothic" panose="020B0502020202020204" pitchFamily="34" charset="0"/>
                <a:cs typeface="Times New Roman" panose="02020603050405020304" pitchFamily="18" charset="0"/>
              </a:rPr>
              <a:t>Base imponibile</a:t>
            </a:r>
          </a:p>
          <a:p>
            <a:pPr marL="285750" indent="-285750" algn="just">
              <a:buFont typeface="Arial" panose="020B0604020202020204" pitchFamily="34" charset="0"/>
              <a:buChar char="•"/>
              <a:defRPr/>
            </a:pPr>
            <a:r>
              <a:rPr lang="it-IT" sz="1400" b="1" dirty="0">
                <a:solidFill>
                  <a:srgbClr val="004C6C"/>
                </a:solidFill>
                <a:latin typeface="Century Gothic" panose="020B0502020202020204" pitchFamily="34" charset="0"/>
                <a:cs typeface="Times New Roman" panose="02020603050405020304" pitchFamily="18" charset="0"/>
              </a:rPr>
              <a:t>Esenzioni/agevolazioni</a:t>
            </a:r>
          </a:p>
          <a:p>
            <a:pPr marL="285750" indent="-285750" algn="just">
              <a:buFont typeface="Arial" panose="020B0604020202020204" pitchFamily="34" charset="0"/>
              <a:buChar char="•"/>
              <a:defRPr/>
            </a:pPr>
            <a:endParaRPr lang="it-IT" sz="1400" dirty="0">
              <a:solidFill>
                <a:srgbClr val="004C6C"/>
              </a:solidFill>
              <a:latin typeface="Century Gothic" panose="020B0502020202020204" pitchFamily="34" charset="0"/>
              <a:cs typeface="Times New Roman" panose="02020603050405020304" pitchFamily="18" charset="0"/>
            </a:endParaRPr>
          </a:p>
          <a:p>
            <a:pPr algn="just">
              <a:defRPr/>
            </a:pPr>
            <a:r>
              <a:rPr lang="it-IT" sz="1400" dirty="0">
                <a:solidFill>
                  <a:srgbClr val="004C6C"/>
                </a:solidFill>
                <a:latin typeface="Century Gothic" panose="020B0502020202020204" pitchFamily="34" charset="0"/>
                <a:cs typeface="Times New Roman" panose="02020603050405020304" pitchFamily="18" charset="0"/>
              </a:rPr>
              <a:t>Secondo le norme in vigore al momento dell’effettiva devoluzione del patrimonio</a:t>
            </a:r>
            <a:r>
              <a:rPr lang="it-IT" sz="1100" dirty="0">
                <a:solidFill>
                  <a:srgbClr val="004C6C"/>
                </a:solidFill>
                <a:latin typeface="Century Gothic" panose="020B0502020202020204" pitchFamily="34" charset="0"/>
                <a:cs typeface="Times New Roman" panose="02020603050405020304" pitchFamily="18" charset="0"/>
              </a:rPr>
              <a:t>.</a:t>
            </a:r>
            <a:endParaRPr lang="it-IT" sz="1400" dirty="0">
              <a:solidFill>
                <a:srgbClr val="004C6C"/>
              </a:solidFill>
              <a:latin typeface="Century Gothic" panose="020B0502020202020204" pitchFamily="34" charset="0"/>
              <a:cs typeface="Times New Roman" panose="02020603050405020304" pitchFamily="18" charset="0"/>
            </a:endParaRPr>
          </a:p>
        </p:txBody>
      </p:sp>
      <p:sp>
        <p:nvSpPr>
          <p:cNvPr id="8" name="CasellaDiTesto 20">
            <a:extLst>
              <a:ext uri="{FF2B5EF4-FFF2-40B4-BE49-F238E27FC236}">
                <a16:creationId xmlns:a16="http://schemas.microsoft.com/office/drawing/2014/main" id="{C5EEE9C6-EE15-D1D3-B65F-C407759C8870}"/>
              </a:ext>
            </a:extLst>
          </p:cNvPr>
          <p:cNvSpPr txBox="1"/>
          <p:nvPr/>
        </p:nvSpPr>
        <p:spPr>
          <a:xfrm>
            <a:off x="4316919" y="4491502"/>
            <a:ext cx="7577254" cy="1985159"/>
          </a:xfrm>
          <a:prstGeom prst="rect">
            <a:avLst/>
          </a:prstGeom>
          <a:noFill/>
          <a:ln>
            <a:solidFill>
              <a:srgbClr val="C00000"/>
            </a:solidFill>
          </a:ln>
        </p:spPr>
        <p:txBody>
          <a:bodyPr wrap="square">
            <a:spAutoFit/>
          </a:bodyPr>
          <a:lstStyle/>
          <a:p>
            <a:pPr marL="285750" indent="-285750" algn="just">
              <a:buFont typeface="Wingdings" panose="05000000000000000000" pitchFamily="2" charset="2"/>
              <a:buChar char="ü"/>
              <a:defRPr/>
            </a:pPr>
            <a:r>
              <a:rPr lang="it-IT" sz="1400" dirty="0">
                <a:solidFill>
                  <a:srgbClr val="004C6C"/>
                </a:solidFill>
                <a:latin typeface="Century Gothic" panose="020B0502020202020204" pitchFamily="34" charset="0"/>
                <a:cs typeface="Times New Roman" panose="02020603050405020304" pitchFamily="18" charset="0"/>
              </a:rPr>
              <a:t>Nell’ipotesi di attribuzione al beneficiario di un bene </a:t>
            </a:r>
            <a:r>
              <a:rPr lang="it-IT" sz="1400" u="sng" dirty="0">
                <a:solidFill>
                  <a:srgbClr val="004C6C"/>
                </a:solidFill>
                <a:latin typeface="Century Gothic" panose="020B0502020202020204" pitchFamily="34" charset="0"/>
                <a:cs typeface="Times New Roman" panose="02020603050405020304" pitchFamily="18" charset="0"/>
              </a:rPr>
              <a:t>immobile</a:t>
            </a:r>
            <a:r>
              <a:rPr lang="it-IT" sz="1400" dirty="0">
                <a:solidFill>
                  <a:srgbClr val="004C6C"/>
                </a:solidFill>
                <a:latin typeface="Century Gothic" panose="020B0502020202020204" pitchFamily="34" charset="0"/>
                <a:cs typeface="Times New Roman" panose="02020603050405020304" pitchFamily="18" charset="0"/>
              </a:rPr>
              <a:t>, quest’ultimo potrà richiedere l’applicazione dell’agevolazione c.d. “prima casa” ai sensi dell’articolo 69, comma 3, della legge 21 novembre 2000, n. 342, in presenza dei relativi presupposti.</a:t>
            </a:r>
          </a:p>
          <a:p>
            <a:pPr marL="742950" lvl="1" indent="-285750" algn="just">
              <a:buFont typeface="Wingdings" panose="05000000000000000000" pitchFamily="2" charset="2"/>
              <a:buChar char="ü"/>
              <a:defRPr/>
            </a:pPr>
            <a:endParaRPr lang="it-IT" sz="14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ü"/>
              <a:defRPr/>
            </a:pPr>
            <a:r>
              <a:rPr lang="it-IT" sz="1400" dirty="0">
                <a:solidFill>
                  <a:srgbClr val="004C6C"/>
                </a:solidFill>
                <a:latin typeface="Century Gothic" panose="020B0502020202020204" pitchFamily="34" charset="0"/>
                <a:cs typeface="Times New Roman" panose="02020603050405020304" pitchFamily="18" charset="0"/>
              </a:rPr>
              <a:t>Nell’ipotesi di attribuzione di un immobile, la base imponibile sarà determinata assumendo il valore venale in comune commercio alla data del relativo atto (cfr. articolo 14, comma 1, lettera a), d.lgs. n. 346 del 1990).</a:t>
            </a:r>
          </a:p>
          <a:p>
            <a:pPr algn="just">
              <a:defRPr/>
            </a:pPr>
            <a:endParaRPr lang="it-IT" sz="1100" dirty="0">
              <a:solidFill>
                <a:srgbClr val="004C6C"/>
              </a:solidFill>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2987303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17</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1188146"/>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IMPOSTA SULLA DONAZIONE – TERRITORIALITÀ</a:t>
            </a:r>
            <a:br>
              <a:rPr lang="it-IT" sz="3000" spc="-4" dirty="0">
                <a:solidFill>
                  <a:srgbClr val="004C6C"/>
                </a:solidFill>
                <a:latin typeface="CeraCY-Medium ☞" panose="020B0600000000000000" pitchFamily="34" charset="0"/>
                <a:cs typeface="Calibri" panose="020F0502020204030204" pitchFamily="34" charset="0"/>
              </a:rPr>
            </a:br>
            <a:endParaRPr lang="it-IT" sz="3000" spc="-4" dirty="0">
              <a:solidFill>
                <a:srgbClr val="004C6C"/>
              </a:solidFill>
              <a:latin typeface="CeraCY-Medium ☞" panose="020B0600000000000000" pitchFamily="34" charset="0"/>
              <a:cs typeface="Calibri" panose="020F0502020204030204" pitchFamily="34" charset="0"/>
            </a:endParaRPr>
          </a:p>
        </p:txBody>
      </p:sp>
      <p:cxnSp>
        <p:nvCxnSpPr>
          <p:cNvPr id="2" name="Straight Connector 1">
            <a:extLst>
              <a:ext uri="{FF2B5EF4-FFF2-40B4-BE49-F238E27FC236}">
                <a16:creationId xmlns:a16="http://schemas.microsoft.com/office/drawing/2014/main" id="{2AEDD0BC-0D7A-4EB5-D426-ED2AB30AB327}"/>
              </a:ext>
            </a:extLst>
          </p:cNvPr>
          <p:cNvCxnSpPr/>
          <p:nvPr/>
        </p:nvCxnSpPr>
        <p:spPr>
          <a:xfrm>
            <a:off x="6757036" y="4840901"/>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Rectangle: Rounded Corners 3">
            <a:extLst>
              <a:ext uri="{FF2B5EF4-FFF2-40B4-BE49-F238E27FC236}">
                <a16:creationId xmlns:a16="http://schemas.microsoft.com/office/drawing/2014/main" id="{74E48879-EC98-16DE-43F2-948C39DCB920}"/>
              </a:ext>
            </a:extLst>
          </p:cNvPr>
          <p:cNvSpPr/>
          <p:nvPr/>
        </p:nvSpPr>
        <p:spPr>
          <a:xfrm>
            <a:off x="2357459" y="2118730"/>
            <a:ext cx="7639564" cy="3558747"/>
          </a:xfrm>
          <a:prstGeom prst="roundRect">
            <a:avLst/>
          </a:prstGeom>
          <a:solidFill>
            <a:schemeClr val="tx2">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rtlCol="0" anchor="ctr"/>
          <a:lstStyle/>
          <a:p>
            <a:pPr algn="just"/>
            <a:endParaRPr lang="it-IT" sz="1100" dirty="0">
              <a:latin typeface="Garamond" panose="02020404030301010803" pitchFamily="18" charset="0"/>
            </a:endParaRPr>
          </a:p>
        </p:txBody>
      </p:sp>
      <p:pic>
        <p:nvPicPr>
          <p:cNvPr id="5" name="Graphic 4" descr="Man with solid fill">
            <a:extLst>
              <a:ext uri="{FF2B5EF4-FFF2-40B4-BE49-F238E27FC236}">
                <a16:creationId xmlns:a16="http://schemas.microsoft.com/office/drawing/2014/main" id="{371AC800-A5D5-A2DD-CEC0-CC977293295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400944" y="2720752"/>
            <a:ext cx="526854" cy="526854"/>
          </a:xfrm>
          <a:prstGeom prst="rect">
            <a:avLst/>
          </a:prstGeom>
        </p:spPr>
      </p:pic>
      <p:pic>
        <p:nvPicPr>
          <p:cNvPr id="6" name="Picture 5">
            <a:extLst>
              <a:ext uri="{FF2B5EF4-FFF2-40B4-BE49-F238E27FC236}">
                <a16:creationId xmlns:a16="http://schemas.microsoft.com/office/drawing/2014/main" id="{671ACD46-DB38-C517-544C-3D78CDD38E98}"/>
              </a:ext>
            </a:extLst>
          </p:cNvPr>
          <p:cNvPicPr>
            <a:picLocks noChangeAspect="1"/>
          </p:cNvPicPr>
          <p:nvPr/>
        </p:nvPicPr>
        <p:blipFill>
          <a:blip r:embed="rId8"/>
          <a:stretch>
            <a:fillRect/>
          </a:stretch>
        </p:blipFill>
        <p:spPr>
          <a:xfrm flipH="1">
            <a:off x="2719822" y="2754414"/>
            <a:ext cx="266200" cy="177571"/>
          </a:xfrm>
          <a:prstGeom prst="rect">
            <a:avLst/>
          </a:prstGeom>
        </p:spPr>
      </p:pic>
      <p:cxnSp>
        <p:nvCxnSpPr>
          <p:cNvPr id="7" name="Straight Connector 6">
            <a:extLst>
              <a:ext uri="{FF2B5EF4-FFF2-40B4-BE49-F238E27FC236}">
                <a16:creationId xmlns:a16="http://schemas.microsoft.com/office/drawing/2014/main" id="{49B8ABE7-C5BB-947D-F138-B63EF9650915}"/>
              </a:ext>
            </a:extLst>
          </p:cNvPr>
          <p:cNvCxnSpPr>
            <a:cxnSpLocks/>
          </p:cNvCxnSpPr>
          <p:nvPr/>
        </p:nvCxnSpPr>
        <p:spPr>
          <a:xfrm>
            <a:off x="2585352" y="3558976"/>
            <a:ext cx="1832511" cy="0"/>
          </a:xfrm>
          <a:prstGeom prst="line">
            <a:avLst/>
          </a:prstGeom>
        </p:spPr>
        <p:style>
          <a:lnRef idx="1">
            <a:schemeClr val="dk1"/>
          </a:lnRef>
          <a:fillRef idx="0">
            <a:schemeClr val="dk1"/>
          </a:fillRef>
          <a:effectRef idx="0">
            <a:schemeClr val="dk1"/>
          </a:effectRef>
          <a:fontRef idx="minor">
            <a:schemeClr val="tx1"/>
          </a:fontRef>
        </p:style>
      </p:cxnSp>
      <p:pic>
        <p:nvPicPr>
          <p:cNvPr id="8" name="Graphic 7" descr="Home with solid fill">
            <a:extLst>
              <a:ext uri="{FF2B5EF4-FFF2-40B4-BE49-F238E27FC236}">
                <a16:creationId xmlns:a16="http://schemas.microsoft.com/office/drawing/2014/main" id="{41D0285F-083B-7036-ADE0-90883D99627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562264" y="3785199"/>
            <a:ext cx="347771" cy="347771"/>
          </a:xfrm>
          <a:prstGeom prst="rect">
            <a:avLst/>
          </a:prstGeom>
        </p:spPr>
      </p:pic>
      <p:pic>
        <p:nvPicPr>
          <p:cNvPr id="9" name="Graphic 8" descr="Dollar with solid fill">
            <a:extLst>
              <a:ext uri="{FF2B5EF4-FFF2-40B4-BE49-F238E27FC236}">
                <a16:creationId xmlns:a16="http://schemas.microsoft.com/office/drawing/2014/main" id="{CCF80983-5C6E-0955-207B-0DC5ED0731F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136084" y="3853098"/>
            <a:ext cx="300179" cy="300179"/>
          </a:xfrm>
          <a:prstGeom prst="rect">
            <a:avLst/>
          </a:prstGeom>
        </p:spPr>
      </p:pic>
      <p:pic>
        <p:nvPicPr>
          <p:cNvPr id="10" name="Picture 9">
            <a:extLst>
              <a:ext uri="{FF2B5EF4-FFF2-40B4-BE49-F238E27FC236}">
                <a16:creationId xmlns:a16="http://schemas.microsoft.com/office/drawing/2014/main" id="{FAEE4940-9B84-BB6A-03F2-ACAE1DEC9A65}"/>
              </a:ext>
            </a:extLst>
          </p:cNvPr>
          <p:cNvPicPr>
            <a:picLocks noChangeAspect="1"/>
          </p:cNvPicPr>
          <p:nvPr/>
        </p:nvPicPr>
        <p:blipFill>
          <a:blip r:embed="rId13"/>
          <a:stretch>
            <a:fillRect/>
          </a:stretch>
        </p:blipFill>
        <p:spPr>
          <a:xfrm>
            <a:off x="2660511" y="3718285"/>
            <a:ext cx="263666" cy="156729"/>
          </a:xfrm>
          <a:prstGeom prst="rect">
            <a:avLst/>
          </a:prstGeom>
        </p:spPr>
      </p:pic>
      <p:sp>
        <p:nvSpPr>
          <p:cNvPr id="12" name="TextBox 11">
            <a:extLst>
              <a:ext uri="{FF2B5EF4-FFF2-40B4-BE49-F238E27FC236}">
                <a16:creationId xmlns:a16="http://schemas.microsoft.com/office/drawing/2014/main" id="{E5A47CBF-CB0F-E30D-CCFC-DFAF2E734D04}"/>
              </a:ext>
            </a:extLst>
          </p:cNvPr>
          <p:cNvSpPr txBox="1"/>
          <p:nvPr/>
        </p:nvSpPr>
        <p:spPr>
          <a:xfrm>
            <a:off x="4109921" y="3029302"/>
            <a:ext cx="1434352" cy="261610"/>
          </a:xfrm>
          <a:prstGeom prst="rect">
            <a:avLst/>
          </a:prstGeom>
          <a:noFill/>
        </p:spPr>
        <p:txBody>
          <a:bodyPr wrap="square" rtlCol="0">
            <a:spAutoFit/>
          </a:bodyPr>
          <a:lstStyle/>
          <a:p>
            <a:pPr algn="ctr"/>
            <a:r>
              <a:rPr lang="en-US" sz="1100" b="1" cap="small" dirty="0" err="1">
                <a:latin typeface="Garamond" panose="02020404030301010803" pitchFamily="18" charset="0"/>
                <a:cs typeface="Arial" panose="020B0604020202020204" pitchFamily="34" charset="0"/>
              </a:rPr>
              <a:t>apporto</a:t>
            </a:r>
            <a:endParaRPr lang="en-US" sz="1100" b="1" cap="small" dirty="0">
              <a:latin typeface="Garamond" panose="02020404030301010803" pitchFamily="18" charset="0"/>
              <a:cs typeface="Arial" panose="020B0604020202020204" pitchFamily="34" charset="0"/>
            </a:endParaRPr>
          </a:p>
        </p:txBody>
      </p:sp>
      <p:sp>
        <p:nvSpPr>
          <p:cNvPr id="19" name="Arrow: Right 18">
            <a:extLst>
              <a:ext uri="{FF2B5EF4-FFF2-40B4-BE49-F238E27FC236}">
                <a16:creationId xmlns:a16="http://schemas.microsoft.com/office/drawing/2014/main" id="{BCBBB25B-BB50-9E41-C9B2-C7BBD8D0CAD4}"/>
              </a:ext>
            </a:extLst>
          </p:cNvPr>
          <p:cNvSpPr/>
          <p:nvPr/>
        </p:nvSpPr>
        <p:spPr>
          <a:xfrm>
            <a:off x="4524208" y="3433934"/>
            <a:ext cx="679033" cy="188259"/>
          </a:xfrm>
          <a:prstGeom prst="rightArrow">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err="1">
              <a:solidFill>
                <a:schemeClr val="tx1"/>
              </a:solidFil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A44CB4C3-FD4D-AFE7-1D24-01590F63731B}"/>
              </a:ext>
            </a:extLst>
          </p:cNvPr>
          <p:cNvSpPr/>
          <p:nvPr/>
        </p:nvSpPr>
        <p:spPr>
          <a:xfrm>
            <a:off x="5316959" y="3160107"/>
            <a:ext cx="1580475" cy="704611"/>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500" b="1" dirty="0">
                <a:solidFill>
                  <a:schemeClr val="tx1"/>
                </a:solidFill>
                <a:latin typeface="Garamond" panose="02020404030301010803" pitchFamily="18" charset="0"/>
                <a:cs typeface="Arial" panose="020B0604020202020204" pitchFamily="34" charset="0"/>
              </a:rPr>
              <a:t>Trust</a:t>
            </a:r>
          </a:p>
        </p:txBody>
      </p:sp>
      <p:sp>
        <p:nvSpPr>
          <p:cNvPr id="22" name="Arrow: Right 21">
            <a:extLst>
              <a:ext uri="{FF2B5EF4-FFF2-40B4-BE49-F238E27FC236}">
                <a16:creationId xmlns:a16="http://schemas.microsoft.com/office/drawing/2014/main" id="{A37BFF5E-78CB-AE25-BD5D-3DBC05F5098C}"/>
              </a:ext>
            </a:extLst>
          </p:cNvPr>
          <p:cNvSpPr/>
          <p:nvPr/>
        </p:nvSpPr>
        <p:spPr>
          <a:xfrm>
            <a:off x="7047604" y="3429483"/>
            <a:ext cx="679033" cy="188259"/>
          </a:xfrm>
          <a:prstGeom prst="rightArrow">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err="1">
              <a:solidFill>
                <a:schemeClr val="tx1"/>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7A8AA8FA-BC34-5995-FBE0-9630B1E439C0}"/>
              </a:ext>
            </a:extLst>
          </p:cNvPr>
          <p:cNvSpPr txBox="1"/>
          <p:nvPr/>
        </p:nvSpPr>
        <p:spPr>
          <a:xfrm>
            <a:off x="6757036" y="3047416"/>
            <a:ext cx="1434352" cy="261610"/>
          </a:xfrm>
          <a:prstGeom prst="rect">
            <a:avLst/>
          </a:prstGeom>
          <a:noFill/>
        </p:spPr>
        <p:txBody>
          <a:bodyPr wrap="square" rtlCol="0">
            <a:spAutoFit/>
          </a:bodyPr>
          <a:lstStyle/>
          <a:p>
            <a:pPr algn="ctr"/>
            <a:r>
              <a:rPr lang="it-IT" sz="1100" b="1" cap="small" dirty="0">
                <a:latin typeface="Garamond" panose="02020404030301010803" pitchFamily="18" charset="0"/>
                <a:cs typeface="Arial" panose="020B0604020202020204" pitchFamily="34" charset="0"/>
              </a:rPr>
              <a:t>attribuzione</a:t>
            </a:r>
            <a:endParaRPr lang="en-US" sz="1100" b="1" cap="small" dirty="0">
              <a:latin typeface="Garamond" panose="02020404030301010803" pitchFamily="18" charset="0"/>
              <a:cs typeface="Arial" panose="020B0604020202020204" pitchFamily="34" charset="0"/>
            </a:endParaRPr>
          </a:p>
        </p:txBody>
      </p:sp>
      <p:cxnSp>
        <p:nvCxnSpPr>
          <p:cNvPr id="24" name="Straight Connector 23">
            <a:extLst>
              <a:ext uri="{FF2B5EF4-FFF2-40B4-BE49-F238E27FC236}">
                <a16:creationId xmlns:a16="http://schemas.microsoft.com/office/drawing/2014/main" id="{73AA71E4-1D01-BA48-E191-5C25EE4D7200}"/>
              </a:ext>
            </a:extLst>
          </p:cNvPr>
          <p:cNvCxnSpPr>
            <a:cxnSpLocks/>
          </p:cNvCxnSpPr>
          <p:nvPr/>
        </p:nvCxnSpPr>
        <p:spPr>
          <a:xfrm>
            <a:off x="7911873" y="3558848"/>
            <a:ext cx="1921567" cy="128"/>
          </a:xfrm>
          <a:prstGeom prst="line">
            <a:avLst/>
          </a:prstGeom>
        </p:spPr>
        <p:style>
          <a:lnRef idx="1">
            <a:schemeClr val="dk1"/>
          </a:lnRef>
          <a:fillRef idx="0">
            <a:schemeClr val="dk1"/>
          </a:fillRef>
          <a:effectRef idx="0">
            <a:schemeClr val="dk1"/>
          </a:effectRef>
          <a:fontRef idx="minor">
            <a:schemeClr val="tx1"/>
          </a:fontRef>
        </p:style>
      </p:cxnSp>
      <p:pic>
        <p:nvPicPr>
          <p:cNvPr id="25" name="Graphic 24" descr="Man outline">
            <a:extLst>
              <a:ext uri="{FF2B5EF4-FFF2-40B4-BE49-F238E27FC236}">
                <a16:creationId xmlns:a16="http://schemas.microsoft.com/office/drawing/2014/main" id="{1C4EAC63-6D30-BCDC-89D9-CDC64DD29FC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606310" y="2714294"/>
            <a:ext cx="532692" cy="532692"/>
          </a:xfrm>
          <a:prstGeom prst="rect">
            <a:avLst/>
          </a:prstGeom>
        </p:spPr>
      </p:pic>
      <p:pic>
        <p:nvPicPr>
          <p:cNvPr id="26" name="Picture 2" descr="Bandiera d'Italia - Wikipedia">
            <a:extLst>
              <a:ext uri="{FF2B5EF4-FFF2-40B4-BE49-F238E27FC236}">
                <a16:creationId xmlns:a16="http://schemas.microsoft.com/office/drawing/2014/main" id="{628CA4E4-4D72-E04B-0375-E600F40D07B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985644" y="2752472"/>
            <a:ext cx="265753" cy="17757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extLst>
              <a:ext uri="{FF2B5EF4-FFF2-40B4-BE49-F238E27FC236}">
                <a16:creationId xmlns:a16="http://schemas.microsoft.com/office/drawing/2014/main" id="{D0324DE9-FB2B-F5D6-4116-B704F560433A}"/>
              </a:ext>
            </a:extLst>
          </p:cNvPr>
          <p:cNvPicPr>
            <a:picLocks noChangeAspect="1"/>
          </p:cNvPicPr>
          <p:nvPr/>
        </p:nvPicPr>
        <p:blipFill>
          <a:blip r:embed="rId13"/>
          <a:stretch>
            <a:fillRect/>
          </a:stretch>
        </p:blipFill>
        <p:spPr>
          <a:xfrm>
            <a:off x="8029144" y="3682245"/>
            <a:ext cx="263666" cy="156729"/>
          </a:xfrm>
          <a:prstGeom prst="rect">
            <a:avLst/>
          </a:prstGeom>
        </p:spPr>
      </p:pic>
      <p:cxnSp>
        <p:nvCxnSpPr>
          <p:cNvPr id="28" name="Straight Connector 27">
            <a:extLst>
              <a:ext uri="{FF2B5EF4-FFF2-40B4-BE49-F238E27FC236}">
                <a16:creationId xmlns:a16="http://schemas.microsoft.com/office/drawing/2014/main" id="{9FA7D40B-B6BF-670D-167B-D6A16A2AB959}"/>
              </a:ext>
            </a:extLst>
          </p:cNvPr>
          <p:cNvCxnSpPr>
            <a:cxnSpLocks/>
          </p:cNvCxnSpPr>
          <p:nvPr/>
        </p:nvCxnSpPr>
        <p:spPr>
          <a:xfrm>
            <a:off x="8872656" y="3587251"/>
            <a:ext cx="0" cy="602602"/>
          </a:xfrm>
          <a:prstGeom prst="line">
            <a:avLst/>
          </a:prstGeom>
        </p:spPr>
        <p:style>
          <a:lnRef idx="1">
            <a:schemeClr val="dk1"/>
          </a:lnRef>
          <a:fillRef idx="0">
            <a:schemeClr val="dk1"/>
          </a:fillRef>
          <a:effectRef idx="0">
            <a:schemeClr val="dk1"/>
          </a:effectRef>
          <a:fontRef idx="minor">
            <a:schemeClr val="tx1"/>
          </a:fontRef>
        </p:style>
      </p:cxnSp>
      <p:pic>
        <p:nvPicPr>
          <p:cNvPr id="29" name="Graphic 28" descr="Dollar with solid fill">
            <a:extLst>
              <a:ext uri="{FF2B5EF4-FFF2-40B4-BE49-F238E27FC236}">
                <a16:creationId xmlns:a16="http://schemas.microsoft.com/office/drawing/2014/main" id="{A2242FA5-F719-D4FC-159E-A8E54B521A3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525556" y="3838974"/>
            <a:ext cx="300179" cy="300179"/>
          </a:xfrm>
          <a:prstGeom prst="rect">
            <a:avLst/>
          </a:prstGeom>
        </p:spPr>
      </p:pic>
      <p:pic>
        <p:nvPicPr>
          <p:cNvPr id="30" name="Picture 2" descr="Bandiera d'Italia - Wikipedia">
            <a:extLst>
              <a:ext uri="{FF2B5EF4-FFF2-40B4-BE49-F238E27FC236}">
                <a16:creationId xmlns:a16="http://schemas.microsoft.com/office/drawing/2014/main" id="{6281C6E2-347A-70E9-A3A1-B097E4F2DA8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967268" y="3680192"/>
            <a:ext cx="253454" cy="169354"/>
          </a:xfrm>
          <a:prstGeom prst="rect">
            <a:avLst/>
          </a:prstGeom>
          <a:noFill/>
          <a:extLst>
            <a:ext uri="{909E8E84-426E-40DD-AFC4-6F175D3DCCD1}">
              <a14:hiddenFill xmlns:a14="http://schemas.microsoft.com/office/drawing/2010/main">
                <a:solidFill>
                  <a:srgbClr val="FFFFFF"/>
                </a:solidFill>
              </a14:hiddenFill>
            </a:ext>
          </a:extLst>
        </p:spPr>
      </p:pic>
      <p:pic>
        <p:nvPicPr>
          <p:cNvPr id="31" name="Graphic 30" descr="Home outline">
            <a:extLst>
              <a:ext uri="{FF2B5EF4-FFF2-40B4-BE49-F238E27FC236}">
                <a16:creationId xmlns:a16="http://schemas.microsoft.com/office/drawing/2014/main" id="{663EBD8B-37BE-3215-2CA8-F192B87DFF0C}"/>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9428173" y="3832299"/>
            <a:ext cx="325806" cy="325806"/>
          </a:xfrm>
          <a:prstGeom prst="rect">
            <a:avLst/>
          </a:prstGeom>
        </p:spPr>
      </p:pic>
      <p:sp>
        <p:nvSpPr>
          <p:cNvPr id="32" name="TextBox 31">
            <a:extLst>
              <a:ext uri="{FF2B5EF4-FFF2-40B4-BE49-F238E27FC236}">
                <a16:creationId xmlns:a16="http://schemas.microsoft.com/office/drawing/2014/main" id="{6B62475F-498D-2BC3-564E-B8F6B05BD023}"/>
              </a:ext>
            </a:extLst>
          </p:cNvPr>
          <p:cNvSpPr txBox="1"/>
          <p:nvPr/>
        </p:nvSpPr>
        <p:spPr>
          <a:xfrm>
            <a:off x="6634254" y="4495702"/>
            <a:ext cx="3317112" cy="954107"/>
          </a:xfrm>
          <a:prstGeom prst="rect">
            <a:avLst/>
          </a:prstGeom>
          <a:noFill/>
        </p:spPr>
        <p:txBody>
          <a:bodyPr wrap="square" rtlCol="0">
            <a:spAutoFit/>
          </a:bodyPr>
          <a:lstStyle/>
          <a:p>
            <a:pPr algn="ctr"/>
            <a:r>
              <a:rPr lang="it-IT" sz="1400" b="1" cap="small" dirty="0">
                <a:latin typeface="Garamond" panose="02020404030301010803" pitchFamily="18" charset="0"/>
                <a:cs typeface="Arial" panose="020B0604020202020204" pitchFamily="34" charset="0"/>
              </a:rPr>
              <a:t>nessuna tassazione per mancanza di territorialità</a:t>
            </a:r>
          </a:p>
          <a:p>
            <a:pPr algn="ctr"/>
            <a:endParaRPr lang="it-IT" sz="1400" b="1" cap="small" dirty="0">
              <a:latin typeface="Garamond" panose="02020404030301010803" pitchFamily="18" charset="0"/>
              <a:cs typeface="Arial" panose="020B0604020202020204" pitchFamily="34" charset="0"/>
            </a:endParaRPr>
          </a:p>
          <a:p>
            <a:pPr algn="ctr"/>
            <a:r>
              <a:rPr lang="it-IT" sz="1400" b="1" cap="small" dirty="0">
                <a:latin typeface="Garamond" panose="02020404030301010803" pitchFamily="18" charset="0"/>
                <a:cs typeface="Arial" panose="020B0604020202020204" pitchFamily="34" charset="0"/>
              </a:rPr>
              <a:t>Esenzioni, aliquote, franchigie</a:t>
            </a:r>
          </a:p>
        </p:txBody>
      </p:sp>
      <p:sp>
        <p:nvSpPr>
          <p:cNvPr id="33" name="TextBox 32">
            <a:extLst>
              <a:ext uri="{FF2B5EF4-FFF2-40B4-BE49-F238E27FC236}">
                <a16:creationId xmlns:a16="http://schemas.microsoft.com/office/drawing/2014/main" id="{4B6B7209-A7A7-931A-F9CD-07D23A30AA1E}"/>
              </a:ext>
            </a:extLst>
          </p:cNvPr>
          <p:cNvSpPr txBox="1"/>
          <p:nvPr/>
        </p:nvSpPr>
        <p:spPr>
          <a:xfrm>
            <a:off x="2451365" y="4495702"/>
            <a:ext cx="3317112" cy="307777"/>
          </a:xfrm>
          <a:prstGeom prst="rect">
            <a:avLst/>
          </a:prstGeom>
          <a:noFill/>
        </p:spPr>
        <p:txBody>
          <a:bodyPr wrap="square" rtlCol="0">
            <a:spAutoFit/>
          </a:bodyPr>
          <a:lstStyle/>
          <a:p>
            <a:pPr algn="ctr"/>
            <a:r>
              <a:rPr lang="it-IT" sz="1400" b="1" cap="small" dirty="0">
                <a:latin typeface="Garamond" panose="02020404030301010803" pitchFamily="18" charset="0"/>
                <a:cs typeface="Arial" panose="020B0604020202020204" pitchFamily="34" charset="0"/>
              </a:rPr>
              <a:t>territorialità</a:t>
            </a:r>
          </a:p>
        </p:txBody>
      </p:sp>
      <p:sp>
        <p:nvSpPr>
          <p:cNvPr id="21" name="CasellaDiTesto 16">
            <a:extLst>
              <a:ext uri="{FF2B5EF4-FFF2-40B4-BE49-F238E27FC236}">
                <a16:creationId xmlns:a16="http://schemas.microsoft.com/office/drawing/2014/main" id="{0EDC1746-170C-F0BF-96B8-F239C6CA7760}"/>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34" name="Picture 33" descr="A close-up of a logo&#10;&#10;Description automatically generated with medium confidence">
            <a:extLst>
              <a:ext uri="{FF2B5EF4-FFF2-40B4-BE49-F238E27FC236}">
                <a16:creationId xmlns:a16="http://schemas.microsoft.com/office/drawing/2014/main" id="{01F17C12-8FA8-D249-D960-646F7FFF3588}"/>
              </a:ext>
            </a:extLst>
          </p:cNvPr>
          <p:cNvPicPr>
            <a:picLocks noChangeAspect="1"/>
          </p:cNvPicPr>
          <p:nvPr/>
        </p:nvPicPr>
        <p:blipFill>
          <a:blip r:embed="rId19">
            <a:alphaModFix/>
            <a:extLst>
              <a:ext uri="{BEBA8EAE-BF5A-486C-A8C5-ECC9F3942E4B}">
                <a14:imgProps xmlns:a14="http://schemas.microsoft.com/office/drawing/2010/main">
                  <a14:imgLayer r:embed="rId20">
                    <a14:imgEffect>
                      <a14:sharpenSoften amount="2000"/>
                    </a14:imgEffect>
                  </a14:imgLayer>
                </a14:imgProps>
              </a:ext>
            </a:extLst>
          </a:blip>
          <a:stretch>
            <a:fillRect/>
          </a:stretch>
        </p:blipFill>
        <p:spPr>
          <a:xfrm>
            <a:off x="9136348" y="276591"/>
            <a:ext cx="2483505" cy="486598"/>
          </a:xfrm>
          <a:prstGeom prst="rect">
            <a:avLst/>
          </a:prstGeom>
        </p:spPr>
      </p:pic>
    </p:spTree>
    <p:extLst>
      <p:ext uri="{BB962C8B-B14F-4D97-AF65-F5344CB8AC3E}">
        <p14:creationId xmlns:p14="http://schemas.microsoft.com/office/powerpoint/2010/main" val="2680188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18</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23889"/>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TRUST PER CUI È GIÀ STATA VERSATA L’IMPOSTA “IN ENTRATA”</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6551409" y="2048352"/>
            <a:ext cx="3808562" cy="4431983"/>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b="1" dirty="0">
                <a:solidFill>
                  <a:srgbClr val="C00000"/>
                </a:solidFill>
                <a:latin typeface="Century Gothic" panose="020B0502020202020204" pitchFamily="34" charset="0"/>
                <a:cs typeface="Times New Roman" panose="02020603050405020304" pitchFamily="18" charset="0"/>
              </a:rPr>
              <a:t>Riliquidazione dell’imposta “in uscita”</a:t>
            </a:r>
            <a:r>
              <a:rPr lang="it-IT" sz="1600" b="1" dirty="0">
                <a:solidFill>
                  <a:srgbClr val="004C6C"/>
                </a:solidFill>
                <a:latin typeface="Century Gothic" panose="020B0502020202020204" pitchFamily="34" charset="0"/>
                <a:cs typeface="Times New Roman" panose="02020603050405020304" pitchFamily="18" charset="0"/>
              </a:rPr>
              <a:t> </a:t>
            </a:r>
            <a:r>
              <a:rPr lang="it-IT" sz="1600" dirty="0">
                <a:solidFill>
                  <a:srgbClr val="004C6C"/>
                </a:solidFill>
                <a:latin typeface="Century Gothic" panose="020B0502020202020204" pitchFamily="34" charset="0"/>
                <a:cs typeface="Times New Roman" panose="02020603050405020304" pitchFamily="18" charset="0"/>
              </a:rPr>
              <a:t>se:</a:t>
            </a:r>
          </a:p>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800100" lvl="1" indent="-342900" algn="just">
              <a:buFont typeface="+mj-lt"/>
              <a:buAutoNum type="alphaLcParenR"/>
              <a:defRPr/>
            </a:pPr>
            <a:r>
              <a:rPr lang="it-IT" sz="1600" dirty="0">
                <a:solidFill>
                  <a:srgbClr val="004C6C"/>
                </a:solidFill>
                <a:latin typeface="Century Gothic" panose="020B0502020202020204" pitchFamily="34" charset="0"/>
                <a:cs typeface="Times New Roman" panose="02020603050405020304" pitchFamily="18" charset="0"/>
              </a:rPr>
              <a:t>diversi beneficiari</a:t>
            </a:r>
          </a:p>
          <a:p>
            <a:pPr marL="800100" lvl="1" indent="-342900" algn="just">
              <a:buFont typeface="+mj-lt"/>
              <a:buAutoNum type="alphaLcParenR"/>
              <a:defRPr/>
            </a:pPr>
            <a:r>
              <a:rPr lang="it-IT" sz="1600" dirty="0">
                <a:solidFill>
                  <a:srgbClr val="004C6C"/>
                </a:solidFill>
                <a:latin typeface="Century Gothic" panose="020B0502020202020204" pitchFamily="34" charset="0"/>
                <a:cs typeface="Times New Roman" panose="02020603050405020304" pitchFamily="18" charset="0"/>
              </a:rPr>
              <a:t>diversi beni </a:t>
            </a:r>
          </a:p>
          <a:p>
            <a:pPr lvl="1"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possibilità di scomputare le imposte versate “in entrata”</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Resta salva la possibilità di presentare istanza per ottenere rimborso dell’imposta pagata “in entrata” (se termini non scaduti (*)) e versare l’imposta “in uscita” </a:t>
            </a:r>
          </a:p>
          <a:p>
            <a:pPr algn="just">
              <a:defRPr/>
            </a:pPr>
            <a:endParaRPr lang="it-IT" sz="1400" dirty="0">
              <a:solidFill>
                <a:srgbClr val="004C6C"/>
              </a:solidFill>
              <a:latin typeface="Century Gothic" panose="020B0502020202020204" pitchFamily="34" charset="0"/>
              <a:cs typeface="Times New Roman" panose="02020603050405020304" pitchFamily="18" charset="0"/>
            </a:endParaRPr>
          </a:p>
          <a:p>
            <a:pPr algn="just">
              <a:defRPr/>
            </a:pPr>
            <a:r>
              <a:rPr lang="it-IT" sz="1400" dirty="0">
                <a:solidFill>
                  <a:srgbClr val="004C6C"/>
                </a:solidFill>
                <a:latin typeface="Century Gothic" panose="020B0502020202020204" pitchFamily="34" charset="0"/>
                <a:cs typeface="Times New Roman" panose="02020603050405020304" pitchFamily="18" charset="0"/>
              </a:rPr>
              <a:t>(*) 3 anni dal versamento dell’imposta “in entrata.</a:t>
            </a: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BAD70DE3-29C8-A14E-DDCD-820E188A2152}"/>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EF7DC0FD-7AE1-7445-B137-2938D305FE54}"/>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
        <p:nvSpPr>
          <p:cNvPr id="7" name="CasellaDiTesto 20">
            <a:extLst>
              <a:ext uri="{FF2B5EF4-FFF2-40B4-BE49-F238E27FC236}">
                <a16:creationId xmlns:a16="http://schemas.microsoft.com/office/drawing/2014/main" id="{09AA2E74-A1F5-256D-26FA-F00F0F728161}"/>
              </a:ext>
            </a:extLst>
          </p:cNvPr>
          <p:cNvSpPr txBox="1"/>
          <p:nvPr/>
        </p:nvSpPr>
        <p:spPr>
          <a:xfrm>
            <a:off x="1615519" y="2044204"/>
            <a:ext cx="3932888" cy="4462760"/>
          </a:xfrm>
          <a:prstGeom prst="rect">
            <a:avLst/>
          </a:prstGeom>
          <a:noFill/>
          <a:ln>
            <a:solidFill>
              <a:schemeClr val="accent1"/>
            </a:solidFill>
          </a:ln>
        </p:spPr>
        <p:txBody>
          <a:bodyPr wrap="square">
            <a:spAutoFit/>
          </a:bodyPr>
          <a:lstStyle/>
          <a:p>
            <a:pPr algn="ctr">
              <a:defRPr/>
            </a:pPr>
            <a:endParaRPr lang="it-IT" sz="1600" b="1" u="sng"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b="1" dirty="0">
                <a:solidFill>
                  <a:srgbClr val="C00000"/>
                </a:solidFill>
                <a:latin typeface="Century Gothic" panose="020B0502020202020204" pitchFamily="34" charset="0"/>
                <a:cs typeface="Times New Roman" panose="02020603050405020304" pitchFamily="18" charset="0"/>
              </a:rPr>
              <a:t>Nessuna ulteriore liquidazione dell’imposta “in uscita”</a:t>
            </a:r>
            <a:r>
              <a:rPr lang="it-IT" sz="1600" b="1" dirty="0">
                <a:solidFill>
                  <a:srgbClr val="004C6C"/>
                </a:solidFill>
                <a:latin typeface="Century Gothic" panose="020B0502020202020204" pitchFamily="34" charset="0"/>
                <a:cs typeface="Times New Roman" panose="02020603050405020304" pitchFamily="18" charset="0"/>
              </a:rPr>
              <a:t> </a:t>
            </a:r>
            <a:r>
              <a:rPr lang="it-IT" sz="1600" dirty="0">
                <a:solidFill>
                  <a:srgbClr val="004C6C"/>
                </a:solidFill>
                <a:latin typeface="Century Gothic" panose="020B0502020202020204" pitchFamily="34" charset="0"/>
                <a:cs typeface="Times New Roman" panose="02020603050405020304" pitchFamily="18" charset="0"/>
              </a:rPr>
              <a:t>se:</a:t>
            </a:r>
          </a:p>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800100" lvl="1" indent="-342900" algn="just">
              <a:buFont typeface="+mj-lt"/>
              <a:buAutoNum type="alphaLcParenR"/>
              <a:defRPr/>
            </a:pPr>
            <a:r>
              <a:rPr lang="it-IT" sz="1600" dirty="0">
                <a:solidFill>
                  <a:srgbClr val="004C6C"/>
                </a:solidFill>
                <a:latin typeface="Century Gothic" panose="020B0502020202020204" pitchFamily="34" charset="0"/>
                <a:cs typeface="Times New Roman" panose="02020603050405020304" pitchFamily="18" charset="0"/>
              </a:rPr>
              <a:t>medesimi beneficiari</a:t>
            </a:r>
          </a:p>
          <a:p>
            <a:pPr marL="800100" lvl="1" indent="-342900" algn="just">
              <a:buFont typeface="+mj-lt"/>
              <a:buAutoNum type="alphaLcParenR"/>
              <a:defRPr/>
            </a:pPr>
            <a:r>
              <a:rPr lang="it-IT" sz="1600" dirty="0">
                <a:solidFill>
                  <a:srgbClr val="004C6C"/>
                </a:solidFill>
                <a:latin typeface="Century Gothic" panose="020B0502020202020204" pitchFamily="34" charset="0"/>
                <a:cs typeface="Times New Roman" panose="02020603050405020304" pitchFamily="18" charset="0"/>
              </a:rPr>
              <a:t>medesimi beni</a:t>
            </a:r>
          </a:p>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Impossibilità di chiedere a rimborso la maggiore imposta “in entrata”</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Resta salva la possibilità di presentare istanza per ottenere rimborso dell’imposta pagata “in entrata” (se termini non scaduti (*)) e riliquidare l’imposta “in uscita”</a:t>
            </a:r>
          </a:p>
          <a:p>
            <a:pPr algn="just">
              <a:defRPr/>
            </a:pPr>
            <a:endParaRPr lang="it-IT" sz="1600" u="sng" dirty="0">
              <a:solidFill>
                <a:srgbClr val="004C6C"/>
              </a:solidFill>
              <a:latin typeface="Century Gothic" panose="020B0502020202020204" pitchFamily="34" charset="0"/>
              <a:cs typeface="Times New Roman" panose="02020603050405020304" pitchFamily="18" charset="0"/>
            </a:endParaRPr>
          </a:p>
          <a:p>
            <a:pPr algn="just">
              <a:defRPr/>
            </a:pPr>
            <a:r>
              <a:rPr lang="it-IT" sz="1400" dirty="0">
                <a:solidFill>
                  <a:srgbClr val="004C6C"/>
                </a:solidFill>
                <a:latin typeface="Century Gothic" panose="020B0502020202020204" pitchFamily="34" charset="0"/>
                <a:cs typeface="Times New Roman" panose="02020603050405020304" pitchFamily="18" charset="0"/>
              </a:rPr>
              <a:t>(*) 3 anni dal versamento dell’imposta “in entrata”.</a:t>
            </a:r>
            <a:endParaRPr lang="it-IT" sz="1600" dirty="0">
              <a:solidFill>
                <a:srgbClr val="004C6C"/>
              </a:solidFill>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4200305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5"/>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176442" y="3108413"/>
            <a:ext cx="7982696" cy="1200970"/>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IL TRUST </a:t>
            </a:r>
          </a:p>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CENNI INTRODUTTIVI</a:t>
            </a:r>
          </a:p>
        </p:txBody>
      </p:sp>
      <p:pic>
        <p:nvPicPr>
          <p:cNvPr id="2" name="Picture 1" descr="A close-up of a logo&#10;&#10;Description automatically generated with medium confidence">
            <a:extLst>
              <a:ext uri="{FF2B5EF4-FFF2-40B4-BE49-F238E27FC236}">
                <a16:creationId xmlns:a16="http://schemas.microsoft.com/office/drawing/2014/main" id="{9209BA75-71B0-796B-4530-13A3B19EFE0D}"/>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329151"/>
            <a:ext cx="2483505" cy="486598"/>
          </a:xfrm>
          <a:prstGeom prst="rect">
            <a:avLst/>
          </a:prstGeom>
        </p:spPr>
      </p:pic>
    </p:spTree>
    <p:extLst>
      <p:ext uri="{BB962C8B-B14F-4D97-AF65-F5344CB8AC3E}">
        <p14:creationId xmlns:p14="http://schemas.microsoft.com/office/powerpoint/2010/main" val="3620400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19</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JOB TITLE</a:t>
            </a:r>
          </a:p>
        </p:txBody>
      </p:sp>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23889"/>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TRUST PER CUI È GIÀ STATA VERSATA L’IMPOSTA “IN ENTRATA”</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63905" y="2030559"/>
            <a:ext cx="11274646" cy="2800767"/>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b="1" dirty="0">
                <a:solidFill>
                  <a:srgbClr val="004C6C"/>
                </a:solidFill>
                <a:latin typeface="Century Gothic" panose="020B0502020202020204" pitchFamily="34" charset="0"/>
                <a:cs typeface="Times New Roman" panose="02020603050405020304" pitchFamily="18" charset="0"/>
              </a:rPr>
              <a:t>Esempio</a:t>
            </a:r>
            <a:r>
              <a:rPr lang="it-IT" sz="1600" dirty="0">
                <a:solidFill>
                  <a:srgbClr val="004C6C"/>
                </a:solidFill>
                <a:latin typeface="Century Gothic" panose="020B0502020202020204" pitchFamily="34" charset="0"/>
                <a:cs typeface="Times New Roman" panose="02020603050405020304" pitchFamily="18" charset="0"/>
              </a:rPr>
              <a:t> Circolare </a:t>
            </a:r>
            <a:r>
              <a:rPr lang="it-IT" sz="1600" dirty="0" err="1">
                <a:solidFill>
                  <a:srgbClr val="004C6C"/>
                </a:solidFill>
                <a:latin typeface="Century Gothic" panose="020B0502020202020204" pitchFamily="34" charset="0"/>
                <a:cs typeface="Times New Roman" panose="02020603050405020304" pitchFamily="18" charset="0"/>
              </a:rPr>
              <a:t>AdE</a:t>
            </a:r>
            <a:r>
              <a:rPr lang="it-IT" sz="1600" dirty="0">
                <a:solidFill>
                  <a:srgbClr val="004C6C"/>
                </a:solidFill>
                <a:latin typeface="Century Gothic" panose="020B0502020202020204" pitchFamily="34" charset="0"/>
                <a:cs typeface="Times New Roman" panose="02020603050405020304" pitchFamily="18" charset="0"/>
              </a:rPr>
              <a:t> n. 34/2022 (p. 35)</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algn="just">
              <a:defRPr/>
            </a:pPr>
            <a:r>
              <a:rPr lang="it-IT" sz="1600" dirty="0">
                <a:solidFill>
                  <a:srgbClr val="004C6C"/>
                </a:solidFill>
                <a:latin typeface="Century Gothic" panose="020B0502020202020204" pitchFamily="34" charset="0"/>
                <a:cs typeface="Times New Roman" panose="02020603050405020304" pitchFamily="18" charset="0"/>
              </a:rPr>
              <a:t>	Apporto immobile in trust (con assolvimento imposta “in entrata”) e individuazione del 	beneficiario (figlio del disponente)</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algn="just">
              <a:defRPr/>
            </a:pPr>
            <a:r>
              <a:rPr lang="it-IT" sz="1600" dirty="0">
                <a:solidFill>
                  <a:srgbClr val="004C6C"/>
                </a:solidFill>
                <a:latin typeface="Century Gothic" panose="020B0502020202020204" pitchFamily="34" charset="0"/>
                <a:cs typeface="Times New Roman" panose="02020603050405020304" pitchFamily="18" charset="0"/>
              </a:rPr>
              <a:t>	- Se immobile successivamente attribuito al beneficiario: no riliquidazione imposta “in uscita”</a:t>
            </a:r>
          </a:p>
          <a:p>
            <a:pPr algn="just">
              <a:defRPr/>
            </a:pPr>
            <a:endParaRPr lang="it-IT" sz="1600" dirty="0">
              <a:solidFill>
                <a:srgbClr val="004C6C"/>
              </a:solidFill>
              <a:latin typeface="Century Gothic" panose="020B0502020202020204" pitchFamily="34" charset="0"/>
              <a:cs typeface="Times New Roman" panose="02020603050405020304" pitchFamily="18" charset="0"/>
            </a:endParaRPr>
          </a:p>
          <a:p>
            <a:pPr algn="just">
              <a:defRPr/>
            </a:pPr>
            <a:r>
              <a:rPr lang="it-IT" sz="1600" dirty="0">
                <a:solidFill>
                  <a:srgbClr val="004C6C"/>
                </a:solidFill>
                <a:latin typeface="Century Gothic" panose="020B0502020202020204" pitchFamily="34" charset="0"/>
                <a:cs typeface="Times New Roman" panose="02020603050405020304" pitchFamily="18" charset="0"/>
              </a:rPr>
              <a:t>	- Se immobile venduto dal </a:t>
            </a:r>
            <a:r>
              <a:rPr lang="it-IT" sz="1600" dirty="0" err="1">
                <a:solidFill>
                  <a:srgbClr val="004C6C"/>
                </a:solidFill>
                <a:latin typeface="Century Gothic" panose="020B0502020202020204" pitchFamily="34" charset="0"/>
                <a:cs typeface="Times New Roman" panose="02020603050405020304" pitchFamily="18" charset="0"/>
              </a:rPr>
              <a:t>trustee</a:t>
            </a:r>
            <a:r>
              <a:rPr lang="it-IT" sz="1600" dirty="0">
                <a:solidFill>
                  <a:srgbClr val="004C6C"/>
                </a:solidFill>
                <a:latin typeface="Century Gothic" panose="020B0502020202020204" pitchFamily="34" charset="0"/>
                <a:cs typeface="Times New Roman" panose="02020603050405020304" pitchFamily="18" charset="0"/>
              </a:rPr>
              <a:t> e successivo acquisto di partecipazioni o altri immobili, poi attribuiti 	al beneficiario: riliquidazione imposta “in uscita” (con scomputo imposta assolta “in entrata”)</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3DB99716-605F-9A75-B082-A5FB2E33826D}"/>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367165D0-0261-AA90-3E0A-18FDAC043EBE}"/>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76789"/>
            <a:ext cx="2483505" cy="486598"/>
          </a:xfrm>
          <a:prstGeom prst="rect">
            <a:avLst/>
          </a:prstGeom>
        </p:spPr>
      </p:pic>
    </p:spTree>
    <p:extLst>
      <p:ext uri="{BB962C8B-B14F-4D97-AF65-F5344CB8AC3E}">
        <p14:creationId xmlns:p14="http://schemas.microsoft.com/office/powerpoint/2010/main" val="3605403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20</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5"/>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1200970"/>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OBBLIGHI DI MONITORAGGIO FISCALE</a:t>
            </a:r>
          </a:p>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IVIE/IVAFE</a:t>
            </a:r>
          </a:p>
        </p:txBody>
      </p:sp>
      <p:sp>
        <p:nvSpPr>
          <p:cNvPr id="2" name="CasellaDiTesto 16">
            <a:extLst>
              <a:ext uri="{FF2B5EF4-FFF2-40B4-BE49-F238E27FC236}">
                <a16:creationId xmlns:a16="http://schemas.microsoft.com/office/drawing/2014/main" id="{B3DB5832-D6C2-4060-209A-C8D651723D4B}"/>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27E8EFD3-FE1B-258E-F3C1-1C471CFCD88E}"/>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1887127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21</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23889"/>
          </a:xfrm>
          <a:prstGeom prst="rect">
            <a:avLst/>
          </a:prstGeom>
          <a:noFill/>
        </p:spPr>
        <p:txBody>
          <a:bodyPr wrap="square" rtlCol="0">
            <a:spAutoFit/>
          </a:bodyPr>
          <a:lstStyle/>
          <a:p>
            <a:pPr marL="9543" lvl="0" algn="ctr">
              <a:lnSpc>
                <a:spcPts val="4400"/>
              </a:lnSpc>
              <a:spcBef>
                <a:spcPts val="75"/>
              </a:spcBef>
              <a:defRPr/>
            </a:pPr>
            <a:r>
              <a:rPr lang="it-IT" sz="3000" spc="-4" dirty="0">
                <a:solidFill>
                  <a:srgbClr val="004C6C"/>
                </a:solidFill>
                <a:latin typeface="CeraCY-Medium ☞" panose="020B0600000000000000" pitchFamily="34" charset="0"/>
                <a:cs typeface="Calibri" panose="020F0502020204030204" pitchFamily="34" charset="0"/>
              </a:rPr>
              <a:t>OBBLIGHI DI MONITORAGGIO FISCALE</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529248" y="2105561"/>
            <a:ext cx="2970306" cy="3785652"/>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Sono tenuti alla compilazione del Quadro RW: </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ü"/>
              <a:defRPr/>
            </a:pPr>
            <a:r>
              <a:rPr lang="it-IT" sz="1600" dirty="0">
                <a:solidFill>
                  <a:srgbClr val="004C6C"/>
                </a:solidFill>
                <a:latin typeface="Century Gothic" panose="020B0502020202020204" pitchFamily="34" charset="0"/>
                <a:cs typeface="Times New Roman" panose="02020603050405020304" pitchFamily="18" charset="0"/>
              </a:rPr>
              <a:t>i</a:t>
            </a:r>
            <a:r>
              <a:rPr lang="it-IT" sz="1600" b="1" dirty="0">
                <a:solidFill>
                  <a:srgbClr val="004C6C"/>
                </a:solidFill>
                <a:latin typeface="Century Gothic" panose="020B0502020202020204" pitchFamily="34" charset="0"/>
                <a:cs typeface="Times New Roman" panose="02020603050405020304" pitchFamily="18" charset="0"/>
              </a:rPr>
              <a:t> possessori diretti </a:t>
            </a:r>
            <a:r>
              <a:rPr lang="it-IT" sz="1600" dirty="0">
                <a:solidFill>
                  <a:srgbClr val="004C6C"/>
                </a:solidFill>
                <a:latin typeface="Century Gothic" panose="020B0502020202020204" pitchFamily="34" charset="0"/>
                <a:cs typeface="Times New Roman" panose="02020603050405020304" pitchFamily="18" charset="0"/>
              </a:rPr>
              <a:t>delle attività di natura finanziaria/patrimoniale all’estero;</a:t>
            </a:r>
          </a:p>
          <a:p>
            <a:pPr marL="742950" lvl="1" indent="-285750" algn="just">
              <a:buFont typeface="Wingdings" panose="05000000000000000000" pitchFamily="2" charset="2"/>
              <a:buChar char="ü"/>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ü"/>
              <a:defRPr/>
            </a:pPr>
            <a:r>
              <a:rPr lang="it-IT" sz="1600" dirty="0">
                <a:solidFill>
                  <a:srgbClr val="004C6C"/>
                </a:solidFill>
                <a:latin typeface="Century Gothic" panose="020B0502020202020204" pitchFamily="34" charset="0"/>
                <a:cs typeface="Times New Roman" panose="02020603050405020304" pitchFamily="18" charset="0"/>
              </a:rPr>
              <a:t>i “</a:t>
            </a:r>
            <a:r>
              <a:rPr lang="it-IT" sz="1600" b="1" dirty="0">
                <a:solidFill>
                  <a:srgbClr val="004C6C"/>
                </a:solidFill>
                <a:latin typeface="Century Gothic" panose="020B0502020202020204" pitchFamily="34" charset="0"/>
                <a:cs typeface="Times New Roman" panose="02020603050405020304" pitchFamily="18" charset="0"/>
              </a:rPr>
              <a:t>titolari effettivi</a:t>
            </a:r>
            <a:r>
              <a:rPr lang="it-IT" sz="1600" dirty="0">
                <a:solidFill>
                  <a:srgbClr val="004C6C"/>
                </a:solidFill>
                <a:latin typeface="Century Gothic" panose="020B0502020202020204" pitchFamily="34" charset="0"/>
                <a:cs typeface="Times New Roman" panose="02020603050405020304" pitchFamily="18" charset="0"/>
              </a:rPr>
              <a:t>” come individuati dal D.lgs. 21 novembre 2007, n. 231 («Decreto Antiriciclaggio»)</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08B48495-D494-F101-757D-9D2CC392FEFA}"/>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C6457EAC-B42C-46F2-3D9F-091CA76734B3}"/>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8939718" y="281239"/>
            <a:ext cx="2483505" cy="486598"/>
          </a:xfrm>
          <a:prstGeom prst="rect">
            <a:avLst/>
          </a:prstGeom>
        </p:spPr>
      </p:pic>
      <p:sp>
        <p:nvSpPr>
          <p:cNvPr id="5" name="CasellaDiTesto 20">
            <a:extLst>
              <a:ext uri="{FF2B5EF4-FFF2-40B4-BE49-F238E27FC236}">
                <a16:creationId xmlns:a16="http://schemas.microsoft.com/office/drawing/2014/main" id="{64B7262B-DE97-39D6-11AF-C78549AEE481}"/>
              </a:ext>
            </a:extLst>
          </p:cNvPr>
          <p:cNvSpPr txBox="1"/>
          <p:nvPr/>
        </p:nvSpPr>
        <p:spPr>
          <a:xfrm>
            <a:off x="3747910" y="2105561"/>
            <a:ext cx="4109156" cy="3785652"/>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r>
              <a:rPr lang="it-IT" sz="1600" b="1" dirty="0">
                <a:solidFill>
                  <a:srgbClr val="004C6C"/>
                </a:solidFill>
                <a:latin typeface="Century Gothic" panose="020B0502020202020204" pitchFamily="34" charset="0"/>
                <a:cs typeface="Times New Roman" panose="02020603050405020304" pitchFamily="18" charset="0"/>
              </a:rPr>
              <a:t>Beneficiari di un trust non discrezionale:</a:t>
            </a:r>
          </a:p>
          <a:p>
            <a:pPr marL="742950" lvl="1"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 assolvono pienamente gli obblighi di monitoraggio fiscale.</a:t>
            </a:r>
          </a:p>
          <a:p>
            <a:pPr marL="742950" lvl="1"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Indicano il valore degli investimenti detenuti all’estero e le attività estere di natura finanziaria detenute dal trust, nonché la percentuale di partecipazione del trust.</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b="1" dirty="0">
                <a:solidFill>
                  <a:srgbClr val="004C6C"/>
                </a:solidFill>
                <a:latin typeface="Century Gothic" panose="020B0502020202020204" pitchFamily="34" charset="0"/>
                <a:cs typeface="Times New Roman" panose="02020603050405020304" pitchFamily="18" charset="0"/>
              </a:rPr>
              <a:t>Beneficiari di trust discrezionale</a:t>
            </a:r>
            <a:r>
              <a:rPr lang="it-IT" sz="1600" dirty="0">
                <a:solidFill>
                  <a:srgbClr val="004C6C"/>
                </a:solidFill>
                <a:latin typeface="Century Gothic" panose="020B0502020202020204" pitchFamily="34" charset="0"/>
                <a:cs typeface="Times New Roman" panose="02020603050405020304" pitchFamily="18" charset="0"/>
              </a:rPr>
              <a:t>: dovranno adempiere agli obblighi di monitoraggio «sulla base delle informazioni disponibili». </a:t>
            </a:r>
          </a:p>
        </p:txBody>
      </p:sp>
      <p:sp>
        <p:nvSpPr>
          <p:cNvPr id="6" name="CasellaDiTesto 20">
            <a:extLst>
              <a:ext uri="{FF2B5EF4-FFF2-40B4-BE49-F238E27FC236}">
                <a16:creationId xmlns:a16="http://schemas.microsoft.com/office/drawing/2014/main" id="{97967F28-88E2-71E4-E2D8-5A4B4EE3B46E}"/>
              </a:ext>
            </a:extLst>
          </p:cNvPr>
          <p:cNvSpPr txBox="1"/>
          <p:nvPr/>
        </p:nvSpPr>
        <p:spPr>
          <a:xfrm>
            <a:off x="8003820" y="2105561"/>
            <a:ext cx="3843693" cy="3785652"/>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r>
              <a:rPr lang="it-IT" sz="1600" b="1" dirty="0">
                <a:solidFill>
                  <a:srgbClr val="004C6C"/>
                </a:solidFill>
                <a:latin typeface="Century Gothic" panose="020B0502020202020204" pitchFamily="34" charset="0"/>
                <a:cs typeface="Times New Roman" panose="02020603050405020304" pitchFamily="18" charset="0"/>
              </a:rPr>
              <a:t>I trust </a:t>
            </a:r>
            <a:r>
              <a:rPr lang="it-IT" sz="1600" dirty="0">
                <a:solidFill>
                  <a:srgbClr val="004C6C"/>
                </a:solidFill>
                <a:latin typeface="Century Gothic" panose="020B0502020202020204" pitchFamily="34" charset="0"/>
                <a:cs typeface="Times New Roman" panose="02020603050405020304" pitchFamily="18" charset="0"/>
              </a:rPr>
              <a:t>residenti in Italia devono assolvere al pagamento dell’IVIE e IVAFE per gli immobili e le attività finanziarie detenute all’estero dal 1° gennaio 2020</a:t>
            </a:r>
            <a:r>
              <a:rPr lang="it-IT" sz="1600" b="1" dirty="0">
                <a:solidFill>
                  <a:srgbClr val="004C6C"/>
                </a:solidFill>
                <a:latin typeface="Century Gothic" panose="020B0502020202020204" pitchFamily="34" charset="0"/>
                <a:cs typeface="Times New Roman" panose="02020603050405020304" pitchFamily="18" charset="0"/>
              </a:rPr>
              <a:t>. </a:t>
            </a:r>
          </a:p>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Tale adempimento riguarda solo </a:t>
            </a:r>
            <a:r>
              <a:rPr lang="it-IT" sz="1600" u="sng" dirty="0">
                <a:solidFill>
                  <a:srgbClr val="004C6C"/>
                </a:solidFill>
                <a:latin typeface="Century Gothic" panose="020B0502020202020204" pitchFamily="34" charset="0"/>
                <a:cs typeface="Times New Roman" panose="02020603050405020304" pitchFamily="18" charset="0"/>
              </a:rPr>
              <a:t>i trust fiscalmente residenti in Italia</a:t>
            </a:r>
            <a:r>
              <a:rPr lang="it-IT" sz="1600" b="1" u="sng" dirty="0">
                <a:solidFill>
                  <a:srgbClr val="004C6C"/>
                </a:solidFill>
                <a:latin typeface="Century Gothic" panose="020B0502020202020204" pitchFamily="34" charset="0"/>
                <a:cs typeface="Times New Roman" panose="02020603050405020304" pitchFamily="18" charset="0"/>
              </a:rPr>
              <a:t>, equiparabili agli enti non commerciali</a:t>
            </a:r>
            <a:r>
              <a:rPr lang="it-IT" sz="1600" dirty="0">
                <a:solidFill>
                  <a:srgbClr val="004C6C"/>
                </a:solidFill>
                <a:latin typeface="Century Gothic" panose="020B0502020202020204" pitchFamily="34" charset="0"/>
                <a:cs typeface="Times New Roman" panose="02020603050405020304" pitchFamily="18" charset="0"/>
              </a:rPr>
              <a:t>, dato che le due imposte sono dovute solo dalle persone fisiche, le società semplici e associazioni professionali equiparate e gli enti non commerciali.</a:t>
            </a:r>
          </a:p>
        </p:txBody>
      </p:sp>
    </p:spTree>
    <p:extLst>
      <p:ext uri="{BB962C8B-B14F-4D97-AF65-F5344CB8AC3E}">
        <p14:creationId xmlns:p14="http://schemas.microsoft.com/office/powerpoint/2010/main" val="2427969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22</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755027" y="1163987"/>
            <a:ext cx="11274646" cy="623889"/>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IVIE/IVAFE – BENEFICIARI DEL TRUST</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528516" y="2023382"/>
            <a:ext cx="4235395" cy="4278094"/>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La Circolare si limita ad affermare che IVIE/IVAFE non devono essere assolte dai beneficiari di trust </a:t>
            </a:r>
            <a:r>
              <a:rPr lang="it-IT" sz="1600" b="1" u="sng" dirty="0">
                <a:solidFill>
                  <a:srgbClr val="004C6C"/>
                </a:solidFill>
                <a:latin typeface="Century Gothic" panose="020B0502020202020204" pitchFamily="34" charset="0"/>
                <a:cs typeface="Times New Roman" panose="02020603050405020304" pitchFamily="18" charset="0"/>
              </a:rPr>
              <a:t>opachi</a:t>
            </a:r>
            <a:r>
              <a:rPr lang="it-IT" sz="1600" dirty="0">
                <a:solidFill>
                  <a:srgbClr val="004C6C"/>
                </a:solidFill>
                <a:latin typeface="Century Gothic" panose="020B0502020202020204" pitchFamily="34" charset="0"/>
                <a:cs typeface="Times New Roman" panose="02020603050405020304" pitchFamily="18" charset="0"/>
              </a:rPr>
              <a:t> in quanto manca il presupposto per l’assolvimento di tali imposte (pag. 64 Circolare 34/2022).</a:t>
            </a:r>
          </a:p>
          <a:p>
            <a:pPr algn="just">
              <a:defRPr/>
            </a:pPr>
            <a:endParaRPr lang="it-IT" sz="1600" b="1"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b="1" dirty="0">
              <a:solidFill>
                <a:srgbClr val="004C6C"/>
              </a:solidFill>
              <a:latin typeface="Century Gothic" panose="020B0502020202020204" pitchFamily="34" charset="0"/>
              <a:cs typeface="Times New Roman" panose="02020603050405020304" pitchFamily="18" charset="0"/>
            </a:endParaRPr>
          </a:p>
          <a:p>
            <a:pPr marL="742950" lvl="1" indent="-285750" algn="just">
              <a:buFont typeface="Wingdings" panose="05000000000000000000" pitchFamily="2" charset="2"/>
              <a:buChar char="Ø"/>
              <a:defRPr/>
            </a:pPr>
            <a:r>
              <a:rPr lang="it-IT" sz="1600" dirty="0">
                <a:solidFill>
                  <a:srgbClr val="004C6C"/>
                </a:solidFill>
                <a:latin typeface="Century Gothic" panose="020B0502020202020204" pitchFamily="34" charset="0"/>
                <a:cs typeface="Times New Roman" panose="02020603050405020304" pitchFamily="18" charset="0"/>
              </a:rPr>
              <a:t>Nel caso di trust trasparenti?</a:t>
            </a:r>
          </a:p>
          <a:p>
            <a:pPr marL="742950" lvl="1" indent="-285750" algn="just">
              <a:buFont typeface="Wingdings" panose="05000000000000000000" pitchFamily="2" charset="2"/>
              <a:buChar char="Ø"/>
              <a:defRPr/>
            </a:pPr>
            <a:endParaRPr lang="it-IT" sz="1600" dirty="0">
              <a:solidFill>
                <a:srgbClr val="004C6C"/>
              </a:solidFill>
              <a:latin typeface="Century Gothic" panose="020B0502020202020204" pitchFamily="34" charset="0"/>
              <a:cs typeface="Times New Roman" panose="02020603050405020304" pitchFamily="18" charset="0"/>
            </a:endParaRPr>
          </a:p>
          <a:p>
            <a:pPr marL="742950" lvl="1" indent="-285750" algn="just">
              <a:buFont typeface="Wingdings" panose="05000000000000000000" pitchFamily="2" charset="2"/>
              <a:buChar char="Ø"/>
              <a:defRPr/>
            </a:pPr>
            <a:r>
              <a:rPr lang="it-IT" sz="1600" dirty="0">
                <a:solidFill>
                  <a:srgbClr val="004C6C"/>
                </a:solidFill>
                <a:latin typeface="Century Gothic" panose="020B0502020202020204" pitchFamily="34" charset="0"/>
                <a:cs typeface="Times New Roman" panose="02020603050405020304" pitchFamily="18" charset="0"/>
              </a:rPr>
              <a:t>Nel caso dei trust interposti? </a:t>
            </a:r>
            <a:r>
              <a:rPr lang="it-IT" sz="1600" dirty="0" err="1">
                <a:solidFill>
                  <a:srgbClr val="004C6C"/>
                </a:solidFill>
                <a:latin typeface="Century Gothic" panose="020B0502020202020204" pitchFamily="34" charset="0"/>
                <a:cs typeface="Times New Roman" panose="02020603050405020304" pitchFamily="18" charset="0"/>
              </a:rPr>
              <a:t>Ivie</a:t>
            </a:r>
            <a:r>
              <a:rPr lang="it-IT" sz="1600" dirty="0">
                <a:solidFill>
                  <a:srgbClr val="004C6C"/>
                </a:solidFill>
                <a:latin typeface="Century Gothic" panose="020B0502020202020204" pitchFamily="34" charset="0"/>
                <a:cs typeface="Times New Roman" panose="02020603050405020304" pitchFamily="18" charset="0"/>
              </a:rPr>
              <a:t> e </a:t>
            </a:r>
            <a:r>
              <a:rPr lang="it-IT" sz="1600" dirty="0" err="1">
                <a:solidFill>
                  <a:srgbClr val="004C6C"/>
                </a:solidFill>
                <a:latin typeface="Century Gothic" panose="020B0502020202020204" pitchFamily="34" charset="0"/>
                <a:cs typeface="Times New Roman" panose="02020603050405020304" pitchFamily="18" charset="0"/>
              </a:rPr>
              <a:t>Ivafe</a:t>
            </a:r>
            <a:r>
              <a:rPr lang="it-IT" sz="1600" dirty="0">
                <a:solidFill>
                  <a:srgbClr val="004C6C"/>
                </a:solidFill>
                <a:latin typeface="Century Gothic" panose="020B0502020202020204" pitchFamily="34" charset="0"/>
                <a:cs typeface="Times New Roman" panose="02020603050405020304" pitchFamily="18" charset="0"/>
              </a:rPr>
              <a:t> dovranno essere corrisposte dagli interponenti</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3980E87A-6356-0F66-F5FF-996D575D033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FC907A44-7C47-98BD-2352-DB91A5064945}"/>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434668" y="281239"/>
            <a:ext cx="2483505" cy="486598"/>
          </a:xfrm>
          <a:prstGeom prst="rect">
            <a:avLst/>
          </a:prstGeom>
        </p:spPr>
      </p:pic>
      <p:sp>
        <p:nvSpPr>
          <p:cNvPr id="5" name="CasellaDiTesto 20">
            <a:extLst>
              <a:ext uri="{FF2B5EF4-FFF2-40B4-BE49-F238E27FC236}">
                <a16:creationId xmlns:a16="http://schemas.microsoft.com/office/drawing/2014/main" id="{D6AFC42C-D064-B4E6-10EA-7BF8EF55370B}"/>
              </a:ext>
            </a:extLst>
          </p:cNvPr>
          <p:cNvSpPr txBox="1"/>
          <p:nvPr/>
        </p:nvSpPr>
        <p:spPr>
          <a:xfrm>
            <a:off x="4996474" y="2023382"/>
            <a:ext cx="7075360" cy="4278094"/>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È dovuta nella misura dello 0,76 per cento in proporzione alla quota di titolarità del diritto di proprietà o altro diritto reale e ai mesi dell’anno nei quali si è protratto tale diritto, con una franchigia di 200 euro.</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r>
              <a:rPr lang="it-IT" sz="1600" dirty="0">
                <a:solidFill>
                  <a:srgbClr val="004C6C"/>
                </a:solidFill>
                <a:latin typeface="Century Gothic" panose="020B0502020202020204" pitchFamily="34" charset="0"/>
                <a:cs typeface="Times New Roman" panose="02020603050405020304" pitchFamily="18" charset="0"/>
              </a:rPr>
              <a:t>Il valore dell’IVIE è costituito dal </a:t>
            </a:r>
            <a:r>
              <a:rPr lang="it-IT" sz="1600" b="1" dirty="0">
                <a:solidFill>
                  <a:srgbClr val="004C6C"/>
                </a:solidFill>
                <a:latin typeface="Century Gothic" panose="020B0502020202020204" pitchFamily="34" charset="0"/>
                <a:cs typeface="Times New Roman" panose="02020603050405020304" pitchFamily="18" charset="0"/>
              </a:rPr>
              <a:t>costo risultante dall’atto di acquisto</a:t>
            </a:r>
            <a:r>
              <a:rPr lang="it-IT" sz="1600" dirty="0">
                <a:solidFill>
                  <a:srgbClr val="004C6C"/>
                </a:solidFill>
                <a:latin typeface="Century Gothic" panose="020B0502020202020204" pitchFamily="34" charset="0"/>
                <a:cs typeface="Times New Roman" panose="02020603050405020304" pitchFamily="18" charset="0"/>
              </a:rPr>
              <a:t> o dai contratti e, in mancanza, dal valore di mercato. Per gli immobili situati in </a:t>
            </a:r>
            <a:r>
              <a:rPr lang="it-IT" sz="1600" b="1" dirty="0">
                <a:solidFill>
                  <a:srgbClr val="004C6C"/>
                </a:solidFill>
                <a:latin typeface="Century Gothic" panose="020B0502020202020204" pitchFamily="34" charset="0"/>
                <a:cs typeface="Times New Roman" panose="02020603050405020304" pitchFamily="18" charset="0"/>
              </a:rPr>
              <a:t>Paesi UE/SEE</a:t>
            </a:r>
            <a:r>
              <a:rPr lang="it-IT" sz="1600" dirty="0">
                <a:solidFill>
                  <a:srgbClr val="004C6C"/>
                </a:solidFill>
                <a:latin typeface="Century Gothic" panose="020B0502020202020204" pitchFamily="34" charset="0"/>
                <a:cs typeface="Times New Roman" panose="02020603050405020304" pitchFamily="18" charset="0"/>
              </a:rPr>
              <a:t>, come già precisato in altri documenti di prassi (cfr. Circolare 28/2012 par. 1.2.1) è prioritariamente quello </a:t>
            </a:r>
            <a:r>
              <a:rPr lang="it-IT" sz="1600" b="1" dirty="0">
                <a:solidFill>
                  <a:srgbClr val="004C6C"/>
                </a:solidFill>
                <a:latin typeface="Century Gothic" panose="020B0502020202020204" pitchFamily="34" charset="0"/>
                <a:cs typeface="Times New Roman" panose="02020603050405020304" pitchFamily="18" charset="0"/>
              </a:rPr>
              <a:t>catastale</a:t>
            </a:r>
            <a:r>
              <a:rPr lang="it-IT" sz="1600" dirty="0">
                <a:solidFill>
                  <a:srgbClr val="004C6C"/>
                </a:solidFill>
                <a:latin typeface="Century Gothic" panose="020B0502020202020204" pitchFamily="34" charset="0"/>
                <a:cs typeface="Times New Roman" panose="02020603050405020304" pitchFamily="18" charset="0"/>
              </a:rPr>
              <a:t> ovvero il valore adottato nel Paese dove l’immobile è situato ai fini del pagamento delle imposte determinate sulla base del valore degli immobili (cfr. tabella allegata alla Circolare 28/2012).</a:t>
            </a: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a:p>
            <a:pPr marL="285750" indent="-285750" algn="just">
              <a:buFont typeface="Wingdings" panose="05000000000000000000" pitchFamily="2" charset="2"/>
              <a:buChar char="§"/>
              <a:defRPr/>
            </a:pPr>
            <a:endParaRPr lang="it-IT" sz="1600" dirty="0">
              <a:solidFill>
                <a:srgbClr val="004C6C"/>
              </a:solidFill>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2629914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06C36317-8C19-1EC7-F9D8-63698577AB33}"/>
              </a:ext>
            </a:extLst>
          </p:cNvPr>
          <p:cNvSpPr/>
          <p:nvPr/>
        </p:nvSpPr>
        <p:spPr>
          <a:xfrm>
            <a:off x="4910529" y="4614049"/>
            <a:ext cx="2987566" cy="9139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3" name="Immagine 2">
            <a:extLst>
              <a:ext uri="{FF2B5EF4-FFF2-40B4-BE49-F238E27FC236}">
                <a16:creationId xmlns:a16="http://schemas.microsoft.com/office/drawing/2014/main" id="{87C7FDFF-2130-A54F-8A53-E8F01C4698EE}"/>
              </a:ext>
            </a:extLst>
          </p:cNvPr>
          <p:cNvPicPr>
            <a:picLocks noChangeAspect="1"/>
          </p:cNvPicPr>
          <p:nvPr/>
        </p:nvPicPr>
        <p:blipFill>
          <a:blip r:embed="rId3"/>
          <a:stretch>
            <a:fillRect/>
          </a:stretch>
        </p:blipFill>
        <p:spPr>
          <a:xfrm>
            <a:off x="0" y="-91380"/>
            <a:ext cx="12458506" cy="6954819"/>
          </a:xfrm>
          <a:prstGeom prst="rect">
            <a:avLst/>
          </a:prstGeom>
        </p:spPr>
      </p:pic>
      <p:sp>
        <p:nvSpPr>
          <p:cNvPr id="23" name="CasellaDiTesto 22">
            <a:extLst>
              <a:ext uri="{FF2B5EF4-FFF2-40B4-BE49-F238E27FC236}">
                <a16:creationId xmlns:a16="http://schemas.microsoft.com/office/drawing/2014/main" id="{F49DC3E9-4EEB-4E45-8E48-01F1659FA3FD}"/>
              </a:ext>
            </a:extLst>
          </p:cNvPr>
          <p:cNvSpPr txBox="1"/>
          <p:nvPr/>
        </p:nvSpPr>
        <p:spPr>
          <a:xfrm>
            <a:off x="3885305" y="1975563"/>
            <a:ext cx="4421390" cy="1323439"/>
          </a:xfrm>
          <a:prstGeom prst="rect">
            <a:avLst/>
          </a:prstGeom>
          <a:noFill/>
        </p:spPr>
        <p:txBody>
          <a:bodyPr wrap="square" rtlCol="0">
            <a:spAutoFit/>
          </a:bodyPr>
          <a:lstStyle/>
          <a:p>
            <a:pPr algn="ctr"/>
            <a:r>
              <a:rPr lang="it-IT" sz="8000" dirty="0">
                <a:solidFill>
                  <a:schemeClr val="bg1"/>
                </a:solidFill>
                <a:latin typeface="CeraPRO-Medium ☞" panose="020B0600000000000000" pitchFamily="34" charset="0"/>
              </a:rPr>
              <a:t>GRAZIE</a:t>
            </a:r>
          </a:p>
        </p:txBody>
      </p:sp>
      <p:cxnSp>
        <p:nvCxnSpPr>
          <p:cNvPr id="5" name="Connettore 1 4">
            <a:extLst>
              <a:ext uri="{FF2B5EF4-FFF2-40B4-BE49-F238E27FC236}">
                <a16:creationId xmlns:a16="http://schemas.microsoft.com/office/drawing/2014/main" id="{EA0D62DD-2A94-BF40-BE94-E5CA6A337658}"/>
              </a:ext>
            </a:extLst>
          </p:cNvPr>
          <p:cNvCxnSpPr/>
          <p:nvPr/>
        </p:nvCxnSpPr>
        <p:spPr>
          <a:xfrm>
            <a:off x="371475" y="6282467"/>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Immagine 5">
            <a:extLst>
              <a:ext uri="{FF2B5EF4-FFF2-40B4-BE49-F238E27FC236}">
                <a16:creationId xmlns:a16="http://schemas.microsoft.com/office/drawing/2014/main" id="{836A4E1D-C33F-F143-BA41-A7B9343732DE}"/>
              </a:ext>
            </a:extLst>
          </p:cNvPr>
          <p:cNvPicPr>
            <a:picLocks noChangeAspect="1"/>
          </p:cNvPicPr>
          <p:nvPr/>
        </p:nvPicPr>
        <p:blipFill>
          <a:blip r:embed="rId4"/>
          <a:stretch>
            <a:fillRect/>
          </a:stretch>
        </p:blipFill>
        <p:spPr>
          <a:xfrm>
            <a:off x="371476" y="6522439"/>
            <a:ext cx="11449050" cy="165652"/>
          </a:xfrm>
          <a:prstGeom prst="rect">
            <a:avLst/>
          </a:prstGeom>
        </p:spPr>
      </p:pic>
      <p:pic>
        <p:nvPicPr>
          <p:cNvPr id="2" name="Picture 2" descr="Linkedin logo png, Linkedin icon transparent png 18930587 PNG">
            <a:extLst>
              <a:ext uri="{FF2B5EF4-FFF2-40B4-BE49-F238E27FC236}">
                <a16:creationId xmlns:a16="http://schemas.microsoft.com/office/drawing/2014/main" id="{78FE7063-8120-8BC3-1FEF-BAE26CBF87A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0114" y="4784490"/>
            <a:ext cx="507760" cy="507760"/>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15">
            <a:extLst>
              <a:ext uri="{FF2B5EF4-FFF2-40B4-BE49-F238E27FC236}">
                <a16:creationId xmlns:a16="http://schemas.microsoft.com/office/drawing/2014/main" id="{9E73490B-B868-DD6F-8627-0DC60A764D57}"/>
              </a:ext>
            </a:extLst>
          </p:cNvPr>
          <p:cNvSpPr txBox="1"/>
          <p:nvPr/>
        </p:nvSpPr>
        <p:spPr>
          <a:xfrm>
            <a:off x="5226480" y="4983465"/>
            <a:ext cx="2355664" cy="215444"/>
          </a:xfrm>
          <a:prstGeom prst="rect">
            <a:avLst/>
          </a:prstGeom>
          <a:noFill/>
        </p:spPr>
        <p:txBody>
          <a:bodyPr wrap="square" lIns="0" tIns="0" rIns="0" bIns="0" rtlCol="0" anchor="t" anchorCtr="0">
            <a:spAutoFit/>
          </a:bodyPr>
          <a:lstStyle/>
          <a:p>
            <a:r>
              <a:rPr lang="en-US" sz="1400" dirty="0">
                <a:solidFill>
                  <a:schemeClr val="bg1"/>
                </a:solidFill>
                <a:latin typeface="Garamond" panose="02020404030301010803" pitchFamily="18" charset="0"/>
                <a:hlinkClick r:id="rId6">
                  <a:extLst>
                    <a:ext uri="{A12FA001-AC4F-418D-AE19-62706E023703}">
                      <ahyp:hlinkClr xmlns:ahyp="http://schemas.microsoft.com/office/drawing/2018/hyperlinkcolor" val="tx"/>
                    </a:ext>
                  </a:extLst>
                </a:hlinkClick>
              </a:rPr>
              <a:t>Giuseppe Pintaudi | LinkedIn</a:t>
            </a:r>
            <a:endParaRPr lang="it-IT" sz="1400" b="1" dirty="0">
              <a:solidFill>
                <a:schemeClr val="bg1"/>
              </a:solidFill>
              <a:latin typeface="Garamond" panose="02020404030301010803" pitchFamily="18" charset="0"/>
              <a:cs typeface="Arial" panose="020B0604020202020204" pitchFamily="34" charset="0"/>
            </a:endParaRPr>
          </a:p>
        </p:txBody>
      </p:sp>
      <p:sp>
        <p:nvSpPr>
          <p:cNvPr id="8" name="CasellaDiTesto 15">
            <a:extLst>
              <a:ext uri="{FF2B5EF4-FFF2-40B4-BE49-F238E27FC236}">
                <a16:creationId xmlns:a16="http://schemas.microsoft.com/office/drawing/2014/main" id="{B3647D74-79FE-AE15-8BA4-1D769569EF03}"/>
              </a:ext>
            </a:extLst>
          </p:cNvPr>
          <p:cNvSpPr txBox="1"/>
          <p:nvPr/>
        </p:nvSpPr>
        <p:spPr>
          <a:xfrm>
            <a:off x="5226480" y="3875617"/>
            <a:ext cx="2998353" cy="1014508"/>
          </a:xfrm>
          <a:prstGeom prst="rect">
            <a:avLst/>
          </a:prstGeom>
          <a:noFill/>
        </p:spPr>
        <p:txBody>
          <a:bodyPr wrap="square" lIns="0" tIns="0" rIns="0" bIns="0" rtlCol="0" anchor="t" anchorCtr="0">
            <a:spAutoFit/>
          </a:bodyPr>
          <a:lstStyle/>
          <a:p>
            <a:r>
              <a:rPr lang="it-IT" sz="1400" b="1" dirty="0">
                <a:solidFill>
                  <a:schemeClr val="bg1"/>
                </a:solidFill>
                <a:latin typeface="Garamond" panose="02020404030301010803" pitchFamily="18" charset="0"/>
                <a:cs typeface="Arial" panose="020B0604020202020204" pitchFamily="34" charset="0"/>
              </a:rPr>
              <a:t>Giuseppe Pintaudi </a:t>
            </a:r>
          </a:p>
          <a:p>
            <a:r>
              <a:rPr lang="it-IT" sz="1400" dirty="0">
                <a:solidFill>
                  <a:schemeClr val="bg1"/>
                </a:solidFill>
                <a:latin typeface="Garamond" panose="02020404030301010803" pitchFamily="18" charset="0"/>
                <a:cs typeface="Arial" panose="020B0604020202020204" pitchFamily="34" charset="0"/>
              </a:rPr>
              <a:t>Avvocato - TEP</a:t>
            </a:r>
            <a:endParaRPr lang="en-GB" sz="1400" dirty="0">
              <a:solidFill>
                <a:schemeClr val="bg1"/>
              </a:solidFill>
              <a:latin typeface="Garamond" panose="02020404030301010803" pitchFamily="18" charset="0"/>
              <a:cs typeface="Arial" panose="020B0604020202020204" pitchFamily="34" charset="0"/>
            </a:endParaRPr>
          </a:p>
          <a:p>
            <a:pPr>
              <a:lnSpc>
                <a:spcPct val="90000"/>
              </a:lnSpc>
              <a:buSzPct val="75000"/>
            </a:pPr>
            <a:endParaRPr lang="it-IT" sz="1400" dirty="0">
              <a:solidFill>
                <a:srgbClr val="0563C1"/>
              </a:solidFill>
              <a:latin typeface="Garamond" panose="02020404030301010803" pitchFamily="18" charset="0"/>
              <a:cs typeface="Arial"/>
              <a:hlinkClick r:id="rId7">
                <a:extLst>
                  <a:ext uri="{A12FA001-AC4F-418D-AE19-62706E023703}">
                    <ahyp:hlinkClr xmlns:ahyp="http://schemas.microsoft.com/office/drawing/2018/hyperlinkcolor" val="tx"/>
                  </a:ext>
                </a:extLst>
              </a:hlinkClick>
            </a:endParaRPr>
          </a:p>
          <a:p>
            <a:pPr>
              <a:lnSpc>
                <a:spcPct val="90000"/>
              </a:lnSpc>
              <a:buSzPct val="75000"/>
            </a:pPr>
            <a:r>
              <a:rPr lang="it-IT" sz="1400" dirty="0">
                <a:solidFill>
                  <a:schemeClr val="bg1"/>
                </a:solidFill>
                <a:latin typeface="Garamond" panose="02020404030301010803" pitchFamily="18" charset="0"/>
                <a:cs typeface="Arial"/>
                <a:hlinkClick r:id="rId7">
                  <a:extLst>
                    <a:ext uri="{A12FA001-AC4F-418D-AE19-62706E023703}">
                      <ahyp:hlinkClr xmlns:ahyp="http://schemas.microsoft.com/office/drawing/2018/hyperlinkcolor" val="tx"/>
                    </a:ext>
                  </a:extLst>
                </a:hlinkClick>
              </a:rPr>
              <a:t>giuseppe.pintaudi@belex.com</a:t>
            </a:r>
            <a:endParaRPr lang="it-IT" sz="1400" dirty="0">
              <a:solidFill>
                <a:schemeClr val="bg1"/>
              </a:solidFill>
              <a:latin typeface="Garamond" panose="02020404030301010803" pitchFamily="18" charset="0"/>
              <a:cs typeface="Arial"/>
            </a:endParaRPr>
          </a:p>
          <a:p>
            <a:pPr>
              <a:lnSpc>
                <a:spcPct val="90000"/>
              </a:lnSpc>
              <a:buSzPct val="75000"/>
            </a:pPr>
            <a:r>
              <a:rPr lang="it-IT" sz="1400" dirty="0">
                <a:solidFill>
                  <a:schemeClr val="bg1"/>
                </a:solidFill>
                <a:latin typeface="Garamond" panose="02020404030301010803" pitchFamily="18" charset="0"/>
                <a:cs typeface="Arial"/>
              </a:rPr>
              <a:t>+39 02 771131</a:t>
            </a:r>
          </a:p>
        </p:txBody>
      </p:sp>
      <p:pic>
        <p:nvPicPr>
          <p:cNvPr id="10" name="Picture 9" descr="A red letter on a white background&#10;&#10;Description automatically generated with medium confidence">
            <a:extLst>
              <a:ext uri="{FF2B5EF4-FFF2-40B4-BE49-F238E27FC236}">
                <a16:creationId xmlns:a16="http://schemas.microsoft.com/office/drawing/2014/main" id="{2D1FDC5E-8EAE-98AC-B5F3-474555131544}"/>
              </a:ext>
            </a:extLst>
          </p:cNvPr>
          <p:cNvPicPr>
            <a:picLocks noChangeAspect="1"/>
          </p:cNvPicPr>
          <p:nvPr/>
        </p:nvPicPr>
        <p:blipFill>
          <a:blip r:embed="rId8"/>
          <a:stretch>
            <a:fillRect/>
          </a:stretch>
        </p:blipFill>
        <p:spPr>
          <a:xfrm>
            <a:off x="4530114" y="3859607"/>
            <a:ext cx="507760" cy="507760"/>
          </a:xfrm>
          <a:prstGeom prst="rect">
            <a:avLst/>
          </a:prstGeom>
        </p:spPr>
      </p:pic>
    </p:spTree>
    <p:extLst>
      <p:ext uri="{BB962C8B-B14F-4D97-AF65-F5344CB8AC3E}">
        <p14:creationId xmlns:p14="http://schemas.microsoft.com/office/powerpoint/2010/main" val="255074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2</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19657"/>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IL TRUST – CENNI INTRODUTTIVI </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72854" y="2077937"/>
            <a:ext cx="11274646" cy="3693319"/>
          </a:xfrm>
          <a:prstGeom prst="rect">
            <a:avLst/>
          </a:prstGeom>
          <a:noFill/>
          <a:ln>
            <a:solidFill>
              <a:schemeClr val="accent1"/>
            </a:solidFill>
          </a:ln>
        </p:spPr>
        <p:txBody>
          <a:bodyPr wrap="square">
            <a:spAutoFit/>
          </a:bodyPr>
          <a:lstStyle/>
          <a:p>
            <a:pPr marL="285750" indent="-285750" algn="just">
              <a:buFont typeface="Wingdings" panose="05000000000000000000" pitchFamily="2" charset="2"/>
              <a:buChar char="§"/>
              <a:defRPr/>
            </a:pPr>
            <a:r>
              <a:rPr lang="it-IT" sz="1600" dirty="0">
                <a:latin typeface="+mj-lt"/>
              </a:rPr>
              <a:t>Istituto di </a:t>
            </a:r>
            <a:r>
              <a:rPr lang="it-IT" sz="1600" dirty="0">
                <a:solidFill>
                  <a:srgbClr val="0C7AAC"/>
                </a:solidFill>
                <a:latin typeface="+mj-lt"/>
              </a:rPr>
              <a:t>matrice anglosassone</a:t>
            </a:r>
            <a:r>
              <a:rPr lang="it-IT" sz="1600" dirty="0">
                <a:latin typeface="+mj-lt"/>
              </a:rPr>
              <a:t> di lunga tradizione, sviluppatosi nei paesi di Common Law che ha fatto il suo ingresso in Italia con la ratifica della </a:t>
            </a:r>
            <a:r>
              <a:rPr lang="it-IT" sz="1600" dirty="0">
                <a:solidFill>
                  <a:srgbClr val="0C7AAC"/>
                </a:solidFill>
                <a:latin typeface="+mj-lt"/>
              </a:rPr>
              <a:t>Convenzione dell’</a:t>
            </a:r>
            <a:r>
              <a:rPr lang="it-IT" sz="1600" dirty="0" err="1">
                <a:solidFill>
                  <a:srgbClr val="0C7AAC"/>
                </a:solidFill>
                <a:latin typeface="+mj-lt"/>
              </a:rPr>
              <a:t>Aja</a:t>
            </a:r>
            <a:r>
              <a:rPr lang="it-IT" sz="1600" dirty="0">
                <a:solidFill>
                  <a:srgbClr val="0C7AAC"/>
                </a:solidFill>
                <a:latin typeface="+mj-lt"/>
              </a:rPr>
              <a:t> </a:t>
            </a:r>
            <a:r>
              <a:rPr lang="it-IT" sz="1600" dirty="0">
                <a:latin typeface="+mj-lt"/>
              </a:rPr>
              <a:t>ad opera della legge 9 ottobre 1989, n. 364, in vigore dal 1 gennaio 1992.</a:t>
            </a:r>
          </a:p>
          <a:p>
            <a:pPr algn="just">
              <a:defRPr/>
            </a:pPr>
            <a:endParaRPr lang="it-IT" sz="1600" dirty="0">
              <a:latin typeface="+mj-lt"/>
            </a:endParaRPr>
          </a:p>
          <a:p>
            <a:pPr marL="285750" indent="-285750" algn="just">
              <a:buFont typeface="Wingdings" panose="05000000000000000000" pitchFamily="2" charset="2"/>
              <a:buChar char="§"/>
              <a:defRPr/>
            </a:pPr>
            <a:r>
              <a:rPr lang="it-IT" sz="1600" dirty="0">
                <a:solidFill>
                  <a:srgbClr val="0C7AAC"/>
                </a:solidFill>
                <a:latin typeface="+mj-lt"/>
              </a:rPr>
              <a:t>Convenzione dell’</a:t>
            </a:r>
            <a:r>
              <a:rPr lang="it-IT" sz="1600" dirty="0" err="1">
                <a:solidFill>
                  <a:srgbClr val="0C7AAC"/>
                </a:solidFill>
                <a:latin typeface="+mj-lt"/>
              </a:rPr>
              <a:t>Aja</a:t>
            </a:r>
            <a:r>
              <a:rPr lang="it-IT" sz="1600" dirty="0">
                <a:latin typeface="+mj-lt"/>
              </a:rPr>
              <a:t>: rapporto giuridico istituito da una persona (il </a:t>
            </a:r>
            <a:r>
              <a:rPr lang="it-IT" sz="1600" dirty="0">
                <a:solidFill>
                  <a:srgbClr val="0C7AAC"/>
                </a:solidFill>
                <a:latin typeface="+mj-lt"/>
              </a:rPr>
              <a:t>disponente</a:t>
            </a:r>
            <a:r>
              <a:rPr lang="it-IT" sz="1600" dirty="0">
                <a:latin typeface="+mj-lt"/>
              </a:rPr>
              <a:t> o </a:t>
            </a:r>
            <a:r>
              <a:rPr lang="it-IT" sz="1600" dirty="0">
                <a:solidFill>
                  <a:srgbClr val="0C7AAC"/>
                </a:solidFill>
                <a:latin typeface="+mj-lt"/>
              </a:rPr>
              <a:t>settlor</a:t>
            </a:r>
            <a:r>
              <a:rPr lang="it-IT" sz="1600" dirty="0">
                <a:latin typeface="+mj-lt"/>
              </a:rPr>
              <a:t>), con atto tra vivi o </a:t>
            </a:r>
            <a:r>
              <a:rPr lang="it-IT" sz="1600" i="1" dirty="0" err="1">
                <a:latin typeface="+mj-lt"/>
              </a:rPr>
              <a:t>mortis</a:t>
            </a:r>
            <a:r>
              <a:rPr lang="it-IT" sz="1600" i="1" dirty="0">
                <a:latin typeface="+mj-lt"/>
              </a:rPr>
              <a:t> causa</a:t>
            </a:r>
            <a:r>
              <a:rPr lang="it-IT" sz="1600" dirty="0">
                <a:latin typeface="+mj-lt"/>
              </a:rPr>
              <a:t>, in virtù del quale trasferisce taluni suoi beni sotto il controllo di un altro soggetto (il </a:t>
            </a:r>
            <a:r>
              <a:rPr lang="it-IT" sz="1600" dirty="0" err="1">
                <a:solidFill>
                  <a:srgbClr val="0C7AAC"/>
                </a:solidFill>
                <a:latin typeface="+mj-lt"/>
              </a:rPr>
              <a:t>trustee</a:t>
            </a:r>
            <a:r>
              <a:rPr lang="it-IT" sz="1600" dirty="0">
                <a:latin typeface="+mj-lt"/>
              </a:rPr>
              <a:t>) che li gestisce e amministra per uno scopo prestabilito e/o nell’interesse di un </a:t>
            </a:r>
            <a:r>
              <a:rPr lang="it-IT" sz="1600" dirty="0">
                <a:solidFill>
                  <a:srgbClr val="0C7AAC"/>
                </a:solidFill>
                <a:latin typeface="+mj-lt"/>
              </a:rPr>
              <a:t>beneficiario.</a:t>
            </a:r>
          </a:p>
          <a:p>
            <a:pPr algn="just">
              <a:defRPr/>
            </a:pPr>
            <a:endParaRPr lang="it-IT" sz="1600" dirty="0">
              <a:solidFill>
                <a:srgbClr val="0C7AAC"/>
              </a:solidFill>
              <a:latin typeface="+mj-lt"/>
            </a:endParaRPr>
          </a:p>
          <a:p>
            <a:pPr marL="285750" indent="-285750" algn="just">
              <a:buFont typeface="Wingdings" panose="05000000000000000000" pitchFamily="2" charset="2"/>
              <a:buChar char="§"/>
              <a:defRPr/>
            </a:pPr>
            <a:r>
              <a:rPr lang="it-IT" sz="1600" dirty="0">
                <a:latin typeface="+mj-lt"/>
              </a:rPr>
              <a:t>Nessuna disciplina organica dell’Istituto in Italia</a:t>
            </a:r>
          </a:p>
          <a:p>
            <a:pPr algn="just">
              <a:defRPr/>
            </a:pPr>
            <a:r>
              <a:rPr lang="it-IT" sz="1600" dirty="0">
                <a:latin typeface="+mj-lt"/>
              </a:rPr>
              <a:t>	a) art. 2645-ter c.c. «Trascrizione di atti di destinazione per la realizzazione di interessi meritevoli di tutela riferibili a persone 		                 con disabilità, pubbliche amministrazioni o ad altri enti o persone fisiche»</a:t>
            </a:r>
          </a:p>
          <a:p>
            <a:pPr algn="just">
              <a:defRPr/>
            </a:pPr>
            <a:r>
              <a:rPr lang="it-IT" sz="1600" dirty="0">
                <a:latin typeface="+mj-lt"/>
              </a:rPr>
              <a:t>	b) art. 73 D.P.R. 917/1986 (TUIR) – I trust sono dotati di una propria autonomia tributaria e sono soggetti alle imposte sul 					  reddito delle Società</a:t>
            </a:r>
          </a:p>
          <a:p>
            <a:pPr algn="just">
              <a:defRPr/>
            </a:pP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algn="just">
              <a:defRPr/>
            </a:pP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algn="just">
              <a:defRPr/>
            </a:pP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70FF69ED-4F16-705A-FC9D-BAC3809C4752}"/>
              </a:ext>
            </a:extLst>
          </p:cNvPr>
          <p:cNvSpPr txBox="1"/>
          <p:nvPr/>
        </p:nvSpPr>
        <p:spPr>
          <a:xfrm>
            <a:off x="5188933" y="340919"/>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BFBCD2E1-A5DB-1FDF-9893-A1D854F32209}"/>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329151"/>
            <a:ext cx="2483505" cy="486598"/>
          </a:xfrm>
          <a:prstGeom prst="rect">
            <a:avLst/>
          </a:prstGeom>
        </p:spPr>
      </p:pic>
    </p:spTree>
    <p:extLst>
      <p:ext uri="{BB962C8B-B14F-4D97-AF65-F5344CB8AC3E}">
        <p14:creationId xmlns:p14="http://schemas.microsoft.com/office/powerpoint/2010/main" val="3117203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3</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19657"/>
          </a:xfrm>
          <a:prstGeom prst="rect">
            <a:avLst/>
          </a:prstGeom>
          <a:noFill/>
        </p:spPr>
        <p:txBody>
          <a:bodyPr wrap="square" rtlCol="0">
            <a:spAutoFit/>
          </a:bodyPr>
          <a:lstStyle/>
          <a:p>
            <a:pPr marL="9543" lvl="0" algn="ctr">
              <a:lnSpc>
                <a:spcPts val="4400"/>
              </a:lnSpc>
              <a:spcBef>
                <a:spcPts val="75"/>
              </a:spcBef>
              <a:defRPr/>
            </a:pPr>
            <a:r>
              <a:rPr lang="it-IT" altLang="it-IT" sz="3200" spc="-4" dirty="0">
                <a:solidFill>
                  <a:srgbClr val="004C6C"/>
                </a:solidFill>
                <a:latin typeface="CeraCY-Medium ☞" panose="020B0600000000000000" pitchFamily="34" charset="0"/>
                <a:cs typeface="Calibri" panose="020F0502020204030204" pitchFamily="34" charset="0"/>
              </a:rPr>
              <a:t>SOGGETTI</a:t>
            </a:r>
            <a:r>
              <a:rPr lang="it-IT" altLang="it-IT" sz="3200" dirty="0">
                <a:solidFill>
                  <a:srgbClr val="0C7AAC"/>
                </a:solidFill>
              </a:rPr>
              <a:t> </a:t>
            </a:r>
            <a:r>
              <a:rPr lang="it-IT" altLang="it-IT" sz="3200" spc="-4" dirty="0">
                <a:solidFill>
                  <a:srgbClr val="004C6C"/>
                </a:solidFill>
                <a:latin typeface="CeraCY-Medium ☞" panose="020B0600000000000000" pitchFamily="34" charset="0"/>
                <a:cs typeface="Calibri" panose="020F0502020204030204" pitchFamily="34" charset="0"/>
              </a:rPr>
              <a:t>DEL TRUST</a:t>
            </a: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2809387" y="1947973"/>
            <a:ext cx="1705611" cy="307777"/>
          </a:xfrm>
          <a:prstGeom prst="rect">
            <a:avLst/>
          </a:prstGeom>
          <a:noFill/>
          <a:ln>
            <a:solidFill>
              <a:schemeClr val="accent1"/>
            </a:solidFill>
          </a:ln>
        </p:spPr>
        <p:txBody>
          <a:bodyPr wrap="square">
            <a:spAutoFit/>
          </a:bodyPr>
          <a:lstStyle/>
          <a:p>
            <a:pPr algn="ct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D</a:t>
            </a:r>
            <a:r>
              <a:rPr kumimoji="0" lang="it-IT" sz="1400" b="0" i="0" u="none" strike="noStrike" kern="1200" cap="none" spc="0" normalizeH="0" baseline="0" noProof="0" dirty="0" err="1">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rPr>
              <a:t>isponente</a:t>
            </a: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Rectangle: Rounded Corners 1">
            <a:extLst>
              <a:ext uri="{FF2B5EF4-FFF2-40B4-BE49-F238E27FC236}">
                <a16:creationId xmlns:a16="http://schemas.microsoft.com/office/drawing/2014/main" id="{71078529-5D6B-292A-B58F-F3109F417D59}"/>
              </a:ext>
            </a:extLst>
          </p:cNvPr>
          <p:cNvSpPr/>
          <p:nvPr/>
        </p:nvSpPr>
        <p:spPr>
          <a:xfrm>
            <a:off x="2302508" y="2341098"/>
            <a:ext cx="2719371" cy="1657643"/>
          </a:xfrm>
          <a:prstGeom prst="roundRect">
            <a:avLst/>
          </a:prstGeom>
          <a:gradFill flip="none" rotWithShape="1">
            <a:gsLst>
              <a:gs pos="0">
                <a:schemeClr val="accent2">
                  <a:lumMod val="5000"/>
                  <a:lumOff val="95000"/>
                </a:schemeClr>
              </a:gs>
              <a:gs pos="76000">
                <a:schemeClr val="accent2">
                  <a:lumMod val="45000"/>
                  <a:lumOff val="55000"/>
                </a:schemeClr>
              </a:gs>
              <a:gs pos="92000">
                <a:schemeClr val="accent2">
                  <a:lumMod val="29000"/>
                  <a:lumOff val="71000"/>
                </a:schemeClr>
              </a:gs>
              <a:gs pos="49000">
                <a:schemeClr val="accent2">
                  <a:lumMod val="30000"/>
                  <a:lumOff val="70000"/>
                  <a:alpha val="91000"/>
                </a:schemeClr>
              </a:gs>
            </a:gsLst>
            <a:lin ang="5400000" scaled="1"/>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just"/>
            <a:endParaRPr lang="it-IT" sz="1100" dirty="0">
              <a:latin typeface="Garamond" panose="02020404030301010803" pitchFamily="18" charset="0"/>
            </a:endParaRPr>
          </a:p>
        </p:txBody>
      </p:sp>
      <p:sp>
        <p:nvSpPr>
          <p:cNvPr id="4" name="CasellaDiTesto 20">
            <a:extLst>
              <a:ext uri="{FF2B5EF4-FFF2-40B4-BE49-F238E27FC236}">
                <a16:creationId xmlns:a16="http://schemas.microsoft.com/office/drawing/2014/main" id="{DA8EFCCD-4E67-B276-10EE-57A30870AD10}"/>
              </a:ext>
            </a:extLst>
          </p:cNvPr>
          <p:cNvSpPr txBox="1"/>
          <p:nvPr/>
        </p:nvSpPr>
        <p:spPr>
          <a:xfrm>
            <a:off x="2458867" y="2686416"/>
            <a:ext cx="2311253" cy="738664"/>
          </a:xfrm>
          <a:prstGeom prst="rect">
            <a:avLst/>
          </a:prstGeom>
          <a:noFill/>
          <a:ln>
            <a:solidFill>
              <a:schemeClr val="accent1"/>
            </a:solidFill>
          </a:ln>
        </p:spPr>
        <p:txBody>
          <a:bodyPr wrap="square">
            <a:spAutoFit/>
          </a:bodyPr>
          <a:lstStyle/>
          <a:p>
            <a:pPr marL="285750" indent="-285750">
              <a:buFont typeface="Arial" panose="020B0604020202020204" pitchFamily="34" charset="0"/>
              <a:buChar cha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Atto inter </a:t>
            </a:r>
            <a:r>
              <a:rPr lang="it-IT" sz="1400" dirty="0" err="1">
                <a:solidFill>
                  <a:srgbClr val="004C6C"/>
                </a:solidFill>
                <a:latin typeface="Century Gothic" panose="020B0502020202020204" pitchFamily="34" charset="0"/>
                <a:ea typeface="Calibri" panose="020F0502020204030204" pitchFamily="34" charset="0"/>
                <a:cs typeface="Times New Roman" panose="02020603050405020304" pitchFamily="18" charset="0"/>
              </a:rPr>
              <a:t>vivos</a:t>
            </a:r>
            <a:endPar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defRPr/>
            </a:pP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Atto </a:t>
            </a:r>
            <a:r>
              <a:rPr lang="it-IT" sz="1400" dirty="0" err="1">
                <a:solidFill>
                  <a:srgbClr val="004C6C"/>
                </a:solidFill>
                <a:latin typeface="Century Gothic" panose="020B0502020202020204" pitchFamily="34" charset="0"/>
                <a:ea typeface="Calibri" panose="020F0502020204030204" pitchFamily="34" charset="0"/>
                <a:cs typeface="Times New Roman" panose="02020603050405020304" pitchFamily="18" charset="0"/>
              </a:rPr>
              <a:t>mortis</a:t>
            </a: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 causa</a:t>
            </a: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5" name="CasellaDiTesto 20">
            <a:extLst>
              <a:ext uri="{FF2B5EF4-FFF2-40B4-BE49-F238E27FC236}">
                <a16:creationId xmlns:a16="http://schemas.microsoft.com/office/drawing/2014/main" id="{A509810A-6A59-295D-A8D1-58C09D9689E2}"/>
              </a:ext>
            </a:extLst>
          </p:cNvPr>
          <p:cNvSpPr txBox="1"/>
          <p:nvPr/>
        </p:nvSpPr>
        <p:spPr>
          <a:xfrm>
            <a:off x="2839867" y="4157773"/>
            <a:ext cx="1705611" cy="307777"/>
          </a:xfrm>
          <a:prstGeom prst="rect">
            <a:avLst/>
          </a:prstGeom>
          <a:noFill/>
          <a:ln>
            <a:solidFill>
              <a:schemeClr val="accent1"/>
            </a:solidFill>
          </a:ln>
        </p:spPr>
        <p:txBody>
          <a:bodyPr wrap="square">
            <a:spAutoFit/>
          </a:bodyPr>
          <a:lstStyle/>
          <a:p>
            <a:pPr algn="ctr">
              <a:defRPr/>
            </a:pPr>
            <a:r>
              <a:rPr lang="it-IT" sz="1400" dirty="0" err="1">
                <a:solidFill>
                  <a:srgbClr val="004C6C"/>
                </a:solidFill>
                <a:latin typeface="Century Gothic" panose="020B0502020202020204" pitchFamily="34" charset="0"/>
                <a:ea typeface="Calibri" panose="020F0502020204030204" pitchFamily="34" charset="0"/>
                <a:cs typeface="Times New Roman" panose="02020603050405020304" pitchFamily="18" charset="0"/>
              </a:rPr>
              <a:t>Trustee</a:t>
            </a: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89AD4D45-F01D-BD38-769E-F115867169FB}"/>
              </a:ext>
            </a:extLst>
          </p:cNvPr>
          <p:cNvSpPr/>
          <p:nvPr/>
        </p:nvSpPr>
        <p:spPr>
          <a:xfrm>
            <a:off x="2332988" y="4550898"/>
            <a:ext cx="2719371" cy="1657643"/>
          </a:xfrm>
          <a:prstGeom prst="roundRect">
            <a:avLst/>
          </a:prstGeom>
          <a:gradFill flip="none" rotWithShape="1">
            <a:gsLst>
              <a:gs pos="0">
                <a:schemeClr val="accent2">
                  <a:lumMod val="5000"/>
                  <a:lumOff val="95000"/>
                </a:schemeClr>
              </a:gs>
              <a:gs pos="76000">
                <a:schemeClr val="accent2">
                  <a:lumMod val="45000"/>
                  <a:lumOff val="55000"/>
                </a:schemeClr>
              </a:gs>
              <a:gs pos="92000">
                <a:schemeClr val="accent2">
                  <a:lumMod val="29000"/>
                  <a:lumOff val="71000"/>
                </a:schemeClr>
              </a:gs>
              <a:gs pos="49000">
                <a:schemeClr val="accent2">
                  <a:lumMod val="30000"/>
                  <a:lumOff val="70000"/>
                  <a:alpha val="91000"/>
                </a:schemeClr>
              </a:gs>
            </a:gsLst>
            <a:lin ang="5400000" scaled="1"/>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just"/>
            <a:endParaRPr lang="it-IT" sz="1100" dirty="0">
              <a:latin typeface="Garamond" panose="02020404030301010803" pitchFamily="18" charset="0"/>
            </a:endParaRPr>
          </a:p>
        </p:txBody>
      </p:sp>
      <p:sp>
        <p:nvSpPr>
          <p:cNvPr id="7" name="CasellaDiTesto 20">
            <a:extLst>
              <a:ext uri="{FF2B5EF4-FFF2-40B4-BE49-F238E27FC236}">
                <a16:creationId xmlns:a16="http://schemas.microsoft.com/office/drawing/2014/main" id="{D2D014FC-14DF-E3D6-5822-B7E495DFC08E}"/>
              </a:ext>
            </a:extLst>
          </p:cNvPr>
          <p:cNvSpPr txBox="1"/>
          <p:nvPr/>
        </p:nvSpPr>
        <p:spPr>
          <a:xfrm>
            <a:off x="2506566" y="4687221"/>
            <a:ext cx="2311252" cy="1384995"/>
          </a:xfrm>
          <a:prstGeom prst="rect">
            <a:avLst/>
          </a:prstGeom>
          <a:noFill/>
          <a:ln>
            <a:solidFill>
              <a:schemeClr val="accent1"/>
            </a:solidFill>
          </a:ln>
        </p:spPr>
        <p:txBody>
          <a:bodyPr wrap="square">
            <a:spAutoFit/>
          </a:bodyPr>
          <a:lstStyle/>
          <a:p>
            <a:pPr marL="285750" indent="-285750">
              <a:buFont typeface="Arial" panose="020B0604020202020204" pitchFamily="34" charset="0"/>
              <a:buChar cha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Discrezionale</a:t>
            </a:r>
          </a:p>
          <a:p>
            <a:pPr marL="285750" indent="-285750">
              <a:buFont typeface="Arial" panose="020B0604020202020204" pitchFamily="34" charset="0"/>
              <a:buChar cha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Non discrezionale</a:t>
            </a:r>
          </a:p>
          <a:p>
            <a:pPr marL="285750" indent="-285750">
              <a:buFont typeface="Arial" panose="020B0604020202020204" pitchFamily="34" charset="0"/>
              <a:buChar char="•"/>
              <a:defRPr/>
            </a:pPr>
            <a:r>
              <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rPr>
              <a:t>Pr</a:t>
            </a:r>
            <a:r>
              <a:rPr lang="it-IT" sz="1400" dirty="0" err="1">
                <a:solidFill>
                  <a:srgbClr val="004C6C"/>
                </a:solidFill>
                <a:latin typeface="Century Gothic" panose="020B0502020202020204" pitchFamily="34" charset="0"/>
                <a:ea typeface="Calibri" panose="020F0502020204030204" pitchFamily="34" charset="0"/>
                <a:cs typeface="Times New Roman" panose="02020603050405020304" pitchFamily="18" charset="0"/>
              </a:rPr>
              <a:t>ofessionale</a:t>
            </a:r>
            <a:endPar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endParaRPr>
          </a:p>
          <a:p>
            <a:pP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        - Bancario</a:t>
            </a:r>
          </a:p>
          <a:p>
            <a:pP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        - Professionale puro</a:t>
            </a:r>
          </a:p>
          <a:p>
            <a:pPr marL="285750" indent="-285750">
              <a:buFont typeface="Arial" panose="020B0604020202020204" pitchFamily="34" charset="0"/>
              <a:buChar char="•"/>
              <a:defRPr/>
            </a:pPr>
            <a:r>
              <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rPr>
              <a:t>Non professionale </a:t>
            </a:r>
          </a:p>
        </p:txBody>
      </p:sp>
      <p:sp>
        <p:nvSpPr>
          <p:cNvPr id="8" name="CasellaDiTesto 20">
            <a:extLst>
              <a:ext uri="{FF2B5EF4-FFF2-40B4-BE49-F238E27FC236}">
                <a16:creationId xmlns:a16="http://schemas.microsoft.com/office/drawing/2014/main" id="{DA26C429-1DD3-8E8F-4FD0-462A839B5BF5}"/>
              </a:ext>
            </a:extLst>
          </p:cNvPr>
          <p:cNvSpPr txBox="1"/>
          <p:nvPr/>
        </p:nvSpPr>
        <p:spPr>
          <a:xfrm>
            <a:off x="6985147" y="1993693"/>
            <a:ext cx="1705611" cy="307777"/>
          </a:xfrm>
          <a:prstGeom prst="rect">
            <a:avLst/>
          </a:prstGeom>
          <a:noFill/>
          <a:ln>
            <a:solidFill>
              <a:schemeClr val="accent1"/>
            </a:solidFill>
          </a:ln>
        </p:spPr>
        <p:txBody>
          <a:bodyPr wrap="square">
            <a:spAutoFit/>
          </a:bodyPr>
          <a:lstStyle/>
          <a:p>
            <a:pPr algn="ct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Guardiano</a:t>
            </a: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2D2F29EB-0D00-128F-38F2-B63D758001FA}"/>
              </a:ext>
            </a:extLst>
          </p:cNvPr>
          <p:cNvSpPr/>
          <p:nvPr/>
        </p:nvSpPr>
        <p:spPr>
          <a:xfrm>
            <a:off x="6478268" y="2386818"/>
            <a:ext cx="2719371" cy="1657643"/>
          </a:xfrm>
          <a:prstGeom prst="roundRect">
            <a:avLst/>
          </a:prstGeom>
          <a:gradFill flip="none" rotWithShape="1">
            <a:gsLst>
              <a:gs pos="0">
                <a:schemeClr val="accent2">
                  <a:lumMod val="5000"/>
                  <a:lumOff val="95000"/>
                </a:schemeClr>
              </a:gs>
              <a:gs pos="76000">
                <a:schemeClr val="accent2">
                  <a:lumMod val="45000"/>
                  <a:lumOff val="55000"/>
                </a:schemeClr>
              </a:gs>
              <a:gs pos="92000">
                <a:schemeClr val="accent2">
                  <a:lumMod val="29000"/>
                  <a:lumOff val="71000"/>
                </a:schemeClr>
              </a:gs>
              <a:gs pos="49000">
                <a:schemeClr val="accent2">
                  <a:lumMod val="30000"/>
                  <a:lumOff val="70000"/>
                  <a:alpha val="91000"/>
                </a:schemeClr>
              </a:gs>
            </a:gsLst>
            <a:lin ang="5400000" scaled="1"/>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just"/>
            <a:endParaRPr lang="it-IT" sz="1100" dirty="0">
              <a:latin typeface="Garamond" panose="02020404030301010803" pitchFamily="18" charset="0"/>
            </a:endParaRPr>
          </a:p>
        </p:txBody>
      </p:sp>
      <p:sp>
        <p:nvSpPr>
          <p:cNvPr id="10" name="CasellaDiTesto 20">
            <a:extLst>
              <a:ext uri="{FF2B5EF4-FFF2-40B4-BE49-F238E27FC236}">
                <a16:creationId xmlns:a16="http://schemas.microsoft.com/office/drawing/2014/main" id="{664AFC13-ADD5-E9B8-0E1D-832FE17AAEB4}"/>
              </a:ext>
            </a:extLst>
          </p:cNvPr>
          <p:cNvSpPr txBox="1"/>
          <p:nvPr/>
        </p:nvSpPr>
        <p:spPr>
          <a:xfrm>
            <a:off x="6682325" y="2776186"/>
            <a:ext cx="2311253" cy="523220"/>
          </a:xfrm>
          <a:prstGeom prst="rect">
            <a:avLst/>
          </a:prstGeom>
          <a:noFill/>
          <a:ln>
            <a:solidFill>
              <a:schemeClr val="accent1"/>
            </a:solidFill>
          </a:ln>
        </p:spPr>
        <p:txBody>
          <a:bodyPr wrap="square">
            <a:spAutoFit/>
          </a:bodyPr>
          <a:lstStyle/>
          <a:p>
            <a:pPr algn="ct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Vigila sull’operato del </a:t>
            </a:r>
            <a:r>
              <a:rPr lang="it-IT" sz="1400" dirty="0" err="1">
                <a:solidFill>
                  <a:srgbClr val="004C6C"/>
                </a:solidFill>
                <a:latin typeface="Century Gothic" panose="020B0502020202020204" pitchFamily="34" charset="0"/>
                <a:ea typeface="Calibri" panose="020F0502020204030204" pitchFamily="34" charset="0"/>
                <a:cs typeface="Times New Roman" panose="02020603050405020304" pitchFamily="18" charset="0"/>
              </a:rPr>
              <a:t>trustee</a:t>
            </a: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12" name="CasellaDiTesto 20">
            <a:extLst>
              <a:ext uri="{FF2B5EF4-FFF2-40B4-BE49-F238E27FC236}">
                <a16:creationId xmlns:a16="http://schemas.microsoft.com/office/drawing/2014/main" id="{A0B0A08D-6DA1-D535-16C9-02A749EEE9D4}"/>
              </a:ext>
            </a:extLst>
          </p:cNvPr>
          <p:cNvSpPr txBox="1"/>
          <p:nvPr/>
        </p:nvSpPr>
        <p:spPr>
          <a:xfrm>
            <a:off x="7061347" y="4157773"/>
            <a:ext cx="1705611" cy="307777"/>
          </a:xfrm>
          <a:prstGeom prst="rect">
            <a:avLst/>
          </a:prstGeom>
          <a:noFill/>
          <a:ln>
            <a:solidFill>
              <a:schemeClr val="accent1"/>
            </a:solidFill>
          </a:ln>
        </p:spPr>
        <p:txBody>
          <a:bodyPr wrap="square">
            <a:spAutoFit/>
          </a:bodyPr>
          <a:lstStyle/>
          <a:p>
            <a:pPr algn="ct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B</a:t>
            </a:r>
            <a:r>
              <a:rPr kumimoji="0" lang="it-IT" sz="1400" b="0" i="0" u="none" strike="noStrike" kern="1200" cap="none" spc="0" normalizeH="0" baseline="0" noProof="0" dirty="0" err="1">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rPr>
              <a:t>eneficiari</a:t>
            </a: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169AEE10-DF56-403F-3B2A-F8C6046C6F01}"/>
              </a:ext>
            </a:extLst>
          </p:cNvPr>
          <p:cNvSpPr/>
          <p:nvPr/>
        </p:nvSpPr>
        <p:spPr>
          <a:xfrm>
            <a:off x="6554468" y="4550898"/>
            <a:ext cx="2719371" cy="1657643"/>
          </a:xfrm>
          <a:prstGeom prst="roundRect">
            <a:avLst/>
          </a:prstGeom>
          <a:gradFill flip="none" rotWithShape="1">
            <a:gsLst>
              <a:gs pos="0">
                <a:schemeClr val="accent2">
                  <a:lumMod val="5000"/>
                  <a:lumOff val="95000"/>
                </a:schemeClr>
              </a:gs>
              <a:gs pos="76000">
                <a:schemeClr val="accent2">
                  <a:lumMod val="45000"/>
                  <a:lumOff val="55000"/>
                </a:schemeClr>
              </a:gs>
              <a:gs pos="92000">
                <a:schemeClr val="accent2">
                  <a:lumMod val="29000"/>
                  <a:lumOff val="71000"/>
                </a:schemeClr>
              </a:gs>
              <a:gs pos="49000">
                <a:schemeClr val="accent2">
                  <a:lumMod val="30000"/>
                  <a:lumOff val="70000"/>
                  <a:alpha val="91000"/>
                </a:schemeClr>
              </a:gs>
            </a:gsLst>
            <a:lin ang="5400000" scaled="1"/>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just"/>
            <a:endParaRPr lang="it-IT" sz="1100" dirty="0">
              <a:latin typeface="Garamond" panose="02020404030301010803" pitchFamily="18" charset="0"/>
            </a:endParaRPr>
          </a:p>
        </p:txBody>
      </p:sp>
      <p:sp>
        <p:nvSpPr>
          <p:cNvPr id="20" name="CasellaDiTesto 20">
            <a:extLst>
              <a:ext uri="{FF2B5EF4-FFF2-40B4-BE49-F238E27FC236}">
                <a16:creationId xmlns:a16="http://schemas.microsoft.com/office/drawing/2014/main" id="{DA5A0F47-A56F-DB32-07D9-0E42EE90A9CA}"/>
              </a:ext>
            </a:extLst>
          </p:cNvPr>
          <p:cNvSpPr txBox="1"/>
          <p:nvPr/>
        </p:nvSpPr>
        <p:spPr>
          <a:xfrm>
            <a:off x="6682325" y="4776702"/>
            <a:ext cx="2311253" cy="954107"/>
          </a:xfrm>
          <a:prstGeom prst="rect">
            <a:avLst/>
          </a:prstGeom>
          <a:noFill/>
          <a:ln>
            <a:solidFill>
              <a:schemeClr val="accent1"/>
            </a:solidFill>
          </a:ln>
        </p:spPr>
        <p:txBody>
          <a:bodyPr wrap="square">
            <a:spAutoFit/>
          </a:bodyPr>
          <a:lstStyle/>
          <a:p>
            <a:pPr marL="285750" indent="-285750">
              <a:buFont typeface="Arial" panose="020B0604020202020204" pitchFamily="34" charset="0"/>
              <a:buChar char="•"/>
              <a:defRPr/>
            </a:pPr>
            <a:r>
              <a:rPr lang="it-IT" sz="1400" dirty="0" err="1">
                <a:solidFill>
                  <a:srgbClr val="004C6C"/>
                </a:solidFill>
                <a:latin typeface="Century Gothic" panose="020B0502020202020204" pitchFamily="34" charset="0"/>
                <a:ea typeface="Calibri" panose="020F0502020204030204" pitchFamily="34" charset="0"/>
                <a:cs typeface="Times New Roman" panose="02020603050405020304" pitchFamily="18" charset="0"/>
              </a:rPr>
              <a:t>Individudati</a:t>
            </a:r>
            <a:endPar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defRPr/>
            </a:pPr>
            <a:endPar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defRPr/>
            </a:pPr>
            <a:r>
              <a:rPr lang="it-IT" sz="14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Non individuati</a:t>
            </a:r>
          </a:p>
          <a:p>
            <a:pPr marL="285750" indent="-285750" algn="ctr">
              <a:buFontTx/>
              <a:buChar char="-"/>
              <a:defRPr/>
            </a:pPr>
            <a:endParaRPr kumimoji="0" lang="it-IT" sz="14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22" name="CasellaDiTesto 16">
            <a:extLst>
              <a:ext uri="{FF2B5EF4-FFF2-40B4-BE49-F238E27FC236}">
                <a16:creationId xmlns:a16="http://schemas.microsoft.com/office/drawing/2014/main" id="{9E1FABA5-14AB-941D-0A41-3351B4D98A96}"/>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23" name="Picture 22" descr="A close-up of a logo&#10;&#10;Description automatically generated with medium confidence">
            <a:extLst>
              <a:ext uri="{FF2B5EF4-FFF2-40B4-BE49-F238E27FC236}">
                <a16:creationId xmlns:a16="http://schemas.microsoft.com/office/drawing/2014/main" id="{9D301746-2ED6-5033-308E-53DC9BCE639C}"/>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39740"/>
            <a:ext cx="2483505" cy="486598"/>
          </a:xfrm>
          <a:prstGeom prst="rect">
            <a:avLst/>
          </a:prstGeom>
        </p:spPr>
      </p:pic>
    </p:spTree>
    <p:extLst>
      <p:ext uri="{BB962C8B-B14F-4D97-AF65-F5344CB8AC3E}">
        <p14:creationId xmlns:p14="http://schemas.microsoft.com/office/powerpoint/2010/main" val="948851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4</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26778"/>
            <a:ext cx="11417301" cy="619657"/>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EFFETTI E LIMITI DELLA SEGREGAZIONE IN TRUST</a:t>
            </a:r>
          </a:p>
        </p:txBody>
      </p:sp>
      <p:sp>
        <p:nvSpPr>
          <p:cNvPr id="19" name="CasellaDiTesto 18">
            <a:extLst>
              <a:ext uri="{FF2B5EF4-FFF2-40B4-BE49-F238E27FC236}">
                <a16:creationId xmlns:a16="http://schemas.microsoft.com/office/drawing/2014/main" id="{4CE2839B-2C73-CB46-B9EF-2AD1CF70AFBD}"/>
              </a:ext>
            </a:extLst>
          </p:cNvPr>
          <p:cNvSpPr txBox="1"/>
          <p:nvPr/>
        </p:nvSpPr>
        <p:spPr>
          <a:xfrm>
            <a:off x="1200854" y="1758332"/>
            <a:ext cx="4285609" cy="400110"/>
          </a:xfrm>
          <a:prstGeom prst="rect">
            <a:avLst/>
          </a:prstGeom>
          <a:noFill/>
        </p:spPr>
        <p:txBody>
          <a:bodyPr wrap="square" rtlCol="0">
            <a:spAutoFit/>
          </a:bodyPr>
          <a:lstStyle/>
          <a:p>
            <a:pPr algn="ctr"/>
            <a:r>
              <a:rPr lang="it-IT" sz="2000" dirty="0">
                <a:latin typeface="CeraCY-Medium ☞" panose="020B0600000000000000" pitchFamily="34" charset="0"/>
              </a:rPr>
              <a:t>Effetti</a:t>
            </a:r>
          </a:p>
        </p:txBody>
      </p:sp>
      <p:sp>
        <p:nvSpPr>
          <p:cNvPr id="24" name="CasellaDiTesto 23">
            <a:extLst>
              <a:ext uri="{FF2B5EF4-FFF2-40B4-BE49-F238E27FC236}">
                <a16:creationId xmlns:a16="http://schemas.microsoft.com/office/drawing/2014/main" id="{DE7F8B39-274E-C44E-97EA-444470CD487F}"/>
              </a:ext>
            </a:extLst>
          </p:cNvPr>
          <p:cNvSpPr txBox="1"/>
          <p:nvPr/>
        </p:nvSpPr>
        <p:spPr>
          <a:xfrm>
            <a:off x="6705537" y="1701990"/>
            <a:ext cx="4285609" cy="400110"/>
          </a:xfrm>
          <a:prstGeom prst="rect">
            <a:avLst/>
          </a:prstGeom>
          <a:noFill/>
        </p:spPr>
        <p:txBody>
          <a:bodyPr wrap="square" rtlCol="0">
            <a:spAutoFit/>
          </a:bodyPr>
          <a:lstStyle/>
          <a:p>
            <a:pPr algn="ctr"/>
            <a:r>
              <a:rPr lang="it-IT" sz="2000" dirty="0">
                <a:latin typeface="CeraCY-Medium ☞" panose="020B0600000000000000" pitchFamily="34" charset="0"/>
              </a:rPr>
              <a:t>Limiti</a:t>
            </a:r>
          </a:p>
        </p:txBody>
      </p:sp>
      <p:cxnSp>
        <p:nvCxnSpPr>
          <p:cNvPr id="8" name="Connettore 1 7">
            <a:extLst>
              <a:ext uri="{FF2B5EF4-FFF2-40B4-BE49-F238E27FC236}">
                <a16:creationId xmlns:a16="http://schemas.microsoft.com/office/drawing/2014/main" id="{3BD0C4B9-458C-1447-9F01-486118549F21}"/>
              </a:ext>
            </a:extLst>
          </p:cNvPr>
          <p:cNvCxnSpPr>
            <a:cxnSpLocks/>
            <a:endCxn id="15" idx="0"/>
          </p:cNvCxnSpPr>
          <p:nvPr/>
        </p:nvCxnSpPr>
        <p:spPr>
          <a:xfrm>
            <a:off x="6090470" y="2158442"/>
            <a:ext cx="21516" cy="4321893"/>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FFAB6D19-6416-AE44-B132-ED60D05A2F6F}"/>
              </a:ext>
            </a:extLst>
          </p:cNvPr>
          <p:cNvSpPr txBox="1"/>
          <p:nvPr/>
        </p:nvSpPr>
        <p:spPr>
          <a:xfrm>
            <a:off x="448916" y="2151830"/>
            <a:ext cx="5544767" cy="3693319"/>
          </a:xfrm>
          <a:prstGeom prst="rect">
            <a:avLst/>
          </a:prstGeom>
          <a:noFill/>
        </p:spPr>
        <p:txBody>
          <a:bodyPr wrap="square" rtlCol="0">
            <a:spAutoFit/>
          </a:bodyPr>
          <a:lstStyle/>
          <a:p>
            <a:pPr algn="just">
              <a:defRPr/>
            </a:pPr>
            <a:r>
              <a:rPr lang="it-IT" sz="1600" dirty="0">
                <a:solidFill>
                  <a:srgbClr val="0C7AAC"/>
                </a:solidFill>
                <a:latin typeface="+mj-lt"/>
              </a:rPr>
              <a:t>I beni non possono essere oggetto di pretese da parte dei:</a:t>
            </a:r>
          </a:p>
          <a:p>
            <a:pPr lvl="1" algn="just">
              <a:buFont typeface="Wingdings" panose="05000000000000000000" pitchFamily="2" charset="2"/>
              <a:buChar char="ü"/>
              <a:defRPr/>
            </a:pPr>
            <a:r>
              <a:rPr lang="it-IT" sz="1400" dirty="0">
                <a:latin typeface="+mj-lt"/>
              </a:rPr>
              <a:t>creditori personali del </a:t>
            </a:r>
            <a:r>
              <a:rPr lang="it-IT" sz="1400" dirty="0" err="1">
                <a:latin typeface="+mj-lt"/>
              </a:rPr>
              <a:t>trustee</a:t>
            </a:r>
            <a:endParaRPr lang="it-IT" sz="1400" dirty="0">
              <a:latin typeface="+mj-lt"/>
            </a:endParaRPr>
          </a:p>
          <a:p>
            <a:pPr lvl="1" algn="just">
              <a:buFont typeface="Wingdings" panose="05000000000000000000" pitchFamily="2" charset="2"/>
              <a:buChar char="ü"/>
              <a:defRPr/>
            </a:pPr>
            <a:r>
              <a:rPr lang="it-IT" sz="1400" dirty="0">
                <a:latin typeface="+mj-lt"/>
              </a:rPr>
              <a:t>creditori del disponente</a:t>
            </a:r>
          </a:p>
          <a:p>
            <a:pPr lvl="1" algn="just">
              <a:buFont typeface="Wingdings" panose="05000000000000000000" pitchFamily="2" charset="2"/>
              <a:buChar char="ü"/>
              <a:defRPr/>
            </a:pPr>
            <a:r>
              <a:rPr lang="it-IT" sz="1400" dirty="0">
                <a:latin typeface="+mj-lt"/>
              </a:rPr>
              <a:t>creditori dei beneficiari (nei Trust discrezionali)</a:t>
            </a:r>
          </a:p>
          <a:p>
            <a:pPr algn="just">
              <a:buFont typeface="+mj-lt"/>
              <a:buAutoNum type="arabicPeriod"/>
              <a:defRPr/>
            </a:pPr>
            <a:endParaRPr lang="it-IT" sz="1600" kern="1200" dirty="0">
              <a:solidFill>
                <a:srgbClr val="0C7AAC"/>
              </a:solidFill>
              <a:latin typeface="+mj-lt"/>
            </a:endParaRPr>
          </a:p>
          <a:p>
            <a:pPr algn="just">
              <a:defRPr/>
            </a:pPr>
            <a:r>
              <a:rPr lang="it-IT" sz="1600" kern="1200" dirty="0">
                <a:solidFill>
                  <a:srgbClr val="0C7AAC"/>
                </a:solidFill>
                <a:latin typeface="+mj-lt"/>
              </a:rPr>
              <a:t>Funzione della segregazione</a:t>
            </a:r>
          </a:p>
          <a:p>
            <a:pPr lvl="1" algn="just">
              <a:buFont typeface="Wingdings" panose="05000000000000000000" pitchFamily="2" charset="2"/>
              <a:buChar char="ü"/>
              <a:defRPr/>
            </a:pPr>
            <a:r>
              <a:rPr lang="it-IT" sz="1400" dirty="0">
                <a:latin typeface="+mj-lt"/>
              </a:rPr>
              <a:t>Proteggere il patrimonio personale dall’attacco dei creditori</a:t>
            </a:r>
          </a:p>
          <a:p>
            <a:pPr lvl="1" algn="just">
              <a:buFont typeface="Wingdings" panose="05000000000000000000" pitchFamily="2" charset="2"/>
              <a:buChar char="ü"/>
              <a:defRPr/>
            </a:pPr>
            <a:r>
              <a:rPr lang="it-IT" sz="1400" dirty="0">
                <a:latin typeface="+mj-lt"/>
              </a:rPr>
              <a:t>Realizzare la separazione tra beni e aziendali e familiari</a:t>
            </a:r>
          </a:p>
          <a:p>
            <a:pPr lvl="1" algn="just">
              <a:buFont typeface="Wingdings" panose="05000000000000000000" pitchFamily="2" charset="2"/>
              <a:buChar char="ü"/>
              <a:defRPr/>
            </a:pPr>
            <a:r>
              <a:rPr lang="it-IT" sz="1400" dirty="0">
                <a:latin typeface="+mj-lt"/>
              </a:rPr>
              <a:t>Gestire il passaggio generazionale dell’impresa</a:t>
            </a:r>
          </a:p>
          <a:p>
            <a:pPr lvl="1" algn="just">
              <a:buFont typeface="Wingdings" panose="05000000000000000000" pitchFamily="2" charset="2"/>
              <a:buChar char="ü"/>
              <a:defRPr/>
            </a:pPr>
            <a:r>
              <a:rPr lang="it-IT" sz="1400" dirty="0">
                <a:latin typeface="+mj-lt"/>
              </a:rPr>
              <a:t>Mantenere unito il patrimonio e assicurarne una corretta gestione</a:t>
            </a:r>
          </a:p>
          <a:p>
            <a:pPr lvl="1" algn="just">
              <a:buFont typeface="Wingdings" panose="05000000000000000000" pitchFamily="2" charset="2"/>
              <a:buChar char="ü"/>
              <a:defRPr/>
            </a:pPr>
            <a:r>
              <a:rPr lang="it-IT" sz="1400" dirty="0">
                <a:latin typeface="+mj-lt"/>
              </a:rPr>
              <a:t>Salvaguardare i beni dopo la separazione coniugale</a:t>
            </a:r>
          </a:p>
          <a:p>
            <a:pPr lvl="1" algn="just">
              <a:buFont typeface="Wingdings" panose="05000000000000000000" pitchFamily="2" charset="2"/>
              <a:buChar char="ü"/>
              <a:defRPr/>
            </a:pPr>
            <a:r>
              <a:rPr lang="it-IT" sz="1400" dirty="0">
                <a:latin typeface="+mj-lt"/>
              </a:rPr>
              <a:t>Preservare i beni di proprietà di soggetti incapaci</a:t>
            </a:r>
          </a:p>
          <a:p>
            <a:pPr lvl="1" algn="just">
              <a:buFont typeface="Wingdings" panose="05000000000000000000" pitchFamily="2" charset="2"/>
              <a:buChar char="ü"/>
              <a:defRPr/>
            </a:pPr>
            <a:r>
              <a:rPr lang="en-US" sz="1400" dirty="0" err="1">
                <a:latin typeface="+mj-lt"/>
              </a:rPr>
              <a:t>Strumento</a:t>
            </a:r>
            <a:r>
              <a:rPr lang="en-US" sz="1400" dirty="0">
                <a:latin typeface="+mj-lt"/>
              </a:rPr>
              <a:t> di </a:t>
            </a:r>
            <a:r>
              <a:rPr lang="en-US" sz="1400" dirty="0" err="1">
                <a:latin typeface="+mj-lt"/>
              </a:rPr>
              <a:t>pianificazione</a:t>
            </a:r>
            <a:r>
              <a:rPr lang="en-US" sz="1400" dirty="0">
                <a:latin typeface="+mj-lt"/>
              </a:rPr>
              <a:t> </a:t>
            </a:r>
            <a:r>
              <a:rPr lang="en-US" sz="1400" dirty="0" err="1">
                <a:latin typeface="+mj-lt"/>
              </a:rPr>
              <a:t>successoria</a:t>
            </a:r>
            <a:endParaRPr lang="en-US" sz="1400" dirty="0">
              <a:latin typeface="+mj-lt"/>
            </a:endParaRPr>
          </a:p>
          <a:p>
            <a:pPr lvl="1" algn="just">
              <a:buFont typeface="Wingdings" panose="05000000000000000000" pitchFamily="2" charset="2"/>
              <a:buChar char="ü"/>
              <a:defRPr/>
            </a:pPr>
            <a:r>
              <a:rPr lang="it-IT" sz="1400" dirty="0">
                <a:latin typeface="+mj-lt"/>
              </a:rPr>
              <a:t>Strumento a garanzia dei creditori per le imprese in crisi (es. Trust liquidatorio)</a:t>
            </a:r>
          </a:p>
          <a:p>
            <a:pPr algn="just"/>
            <a:endParaRPr lang="it-IT" b="1" dirty="0">
              <a:solidFill>
                <a:srgbClr val="004C6C"/>
              </a:solidFill>
              <a:latin typeface="CeraPRO-Light ☞" panose="020B0300000000000000" pitchFamily="34" charset="0"/>
            </a:endParaRPr>
          </a:p>
        </p:txBody>
      </p:sp>
      <p:sp>
        <p:nvSpPr>
          <p:cNvPr id="32" name="CasellaDiTesto 31">
            <a:extLst>
              <a:ext uri="{FF2B5EF4-FFF2-40B4-BE49-F238E27FC236}">
                <a16:creationId xmlns:a16="http://schemas.microsoft.com/office/drawing/2014/main" id="{8814D39D-6219-4544-9DA2-A0663523303C}"/>
              </a:ext>
            </a:extLst>
          </p:cNvPr>
          <p:cNvSpPr txBox="1"/>
          <p:nvPr/>
        </p:nvSpPr>
        <p:spPr>
          <a:xfrm>
            <a:off x="6164689" y="2102100"/>
            <a:ext cx="5544767" cy="3754874"/>
          </a:xfrm>
          <a:prstGeom prst="rect">
            <a:avLst/>
          </a:prstGeom>
          <a:noFill/>
        </p:spPr>
        <p:txBody>
          <a:bodyPr wrap="square" rtlCol="0">
            <a:spAutoFit/>
          </a:bodyPr>
          <a:lstStyle/>
          <a:p>
            <a:pPr marL="285750" indent="-285750" algn="just">
              <a:buFont typeface="Wingdings" panose="05000000000000000000" pitchFamily="2" charset="2"/>
              <a:buChar char="§"/>
              <a:defRPr/>
            </a:pPr>
            <a:r>
              <a:rPr lang="it-IT" sz="1400" kern="1200" dirty="0">
                <a:latin typeface="+mj-lt"/>
              </a:rPr>
              <a:t>Non è possibile apportare beni in Trust in danno dei creditori e dei diritti dei legittimari. La Convenzione dell’</a:t>
            </a:r>
            <a:r>
              <a:rPr lang="it-IT" sz="1400" kern="1200" dirty="0" err="1">
                <a:latin typeface="+mj-lt"/>
              </a:rPr>
              <a:t>Aja</a:t>
            </a:r>
            <a:r>
              <a:rPr lang="it-IT" sz="1400" kern="1200" dirty="0">
                <a:latin typeface="+mj-lt"/>
              </a:rPr>
              <a:t> prevede espressamente il </a:t>
            </a:r>
            <a:r>
              <a:rPr lang="it-IT" sz="1400" kern="1200" dirty="0">
                <a:solidFill>
                  <a:srgbClr val="0C7AAC"/>
                </a:solidFill>
                <a:latin typeface="+mj-lt"/>
              </a:rPr>
              <a:t>divieto di porre in essere Trust che ledano le norme interne sulla successione necessaria e sulla protezione dei creditori in caso di insolvenza</a:t>
            </a:r>
            <a:endParaRPr lang="it-IT" sz="1400" kern="1200" dirty="0">
              <a:latin typeface="+mj-lt"/>
            </a:endParaRPr>
          </a:p>
          <a:p>
            <a:pPr algn="just">
              <a:defRPr/>
            </a:pPr>
            <a:endParaRPr lang="it-IT" sz="1400" dirty="0">
              <a:latin typeface="+mj-lt"/>
            </a:endParaRPr>
          </a:p>
          <a:p>
            <a:pPr marL="285750" indent="-285750" algn="just">
              <a:buFont typeface="Wingdings" panose="05000000000000000000" pitchFamily="2" charset="2"/>
              <a:buChar char="§"/>
              <a:defRPr/>
            </a:pPr>
            <a:r>
              <a:rPr lang="it-IT" sz="1400" kern="1200" dirty="0">
                <a:latin typeface="+mj-lt"/>
              </a:rPr>
              <a:t>In caso di azione revocatoria </a:t>
            </a:r>
            <a:r>
              <a:rPr lang="it-IT" sz="1400" kern="1200" dirty="0">
                <a:solidFill>
                  <a:srgbClr val="0C7AAC"/>
                </a:solidFill>
                <a:latin typeface="+mj-lt"/>
              </a:rPr>
              <a:t>non si applicherà la legge regolatrice del Trust </a:t>
            </a:r>
            <a:r>
              <a:rPr lang="it-IT" sz="1400" kern="1200" dirty="0">
                <a:latin typeface="+mj-lt"/>
              </a:rPr>
              <a:t>ma quella dello Stato nel quale si è verificato il pregiudizio dei creditori</a:t>
            </a:r>
            <a:endParaRPr lang="en-US" sz="1400" dirty="0">
              <a:latin typeface="+mj-lt"/>
            </a:endParaRPr>
          </a:p>
          <a:p>
            <a:pPr algn="just">
              <a:buFont typeface="Wingdings" panose="05000000000000000000" pitchFamily="2" charset="2"/>
              <a:buChar char="ü"/>
              <a:defRPr/>
            </a:pPr>
            <a:endParaRPr lang="it-IT" sz="1400" dirty="0">
              <a:latin typeface="+mj-lt"/>
            </a:endParaRPr>
          </a:p>
          <a:p>
            <a:pPr marL="285750" indent="-285750" algn="just">
              <a:buFont typeface="Wingdings" panose="05000000000000000000" pitchFamily="2" charset="2"/>
              <a:buChar char="§"/>
              <a:defRPr/>
            </a:pPr>
            <a:r>
              <a:rPr lang="it-IT" sz="1400" dirty="0" err="1">
                <a:solidFill>
                  <a:srgbClr val="0C7AAC"/>
                </a:solidFill>
                <a:latin typeface="+mj-lt"/>
              </a:rPr>
              <a:t>Ord</a:t>
            </a:r>
            <a:r>
              <a:rPr lang="it-IT" sz="1400" dirty="0">
                <a:solidFill>
                  <a:srgbClr val="0C7AAC"/>
                </a:solidFill>
                <a:latin typeface="+mj-lt"/>
              </a:rPr>
              <a:t>. </a:t>
            </a:r>
            <a:r>
              <a:rPr lang="it-IT" sz="1400" dirty="0" err="1">
                <a:solidFill>
                  <a:srgbClr val="0C7AAC"/>
                </a:solidFill>
                <a:latin typeface="+mj-lt"/>
              </a:rPr>
              <a:t>Trib</a:t>
            </a:r>
            <a:r>
              <a:rPr lang="it-IT" sz="1400" dirty="0">
                <a:solidFill>
                  <a:srgbClr val="0C7AAC"/>
                </a:solidFill>
                <a:latin typeface="+mj-lt"/>
              </a:rPr>
              <a:t>. Alessandria 24 novembre 2009: n</a:t>
            </a:r>
            <a:r>
              <a:rPr lang="it-IT" sz="1400" dirty="0">
                <a:latin typeface="+mj-lt"/>
              </a:rPr>
              <a:t>el caso di Trust istituiti nello Stato italiano, la tutela dei creditori «sarà quella ad essi ordinariamente riconosciuta dalla legge italiana in rapporto agli atti lesivi dei loro diritti, codificata dall’azione revocatoria ordinaria (…) o fallimentare»</a:t>
            </a:r>
          </a:p>
          <a:p>
            <a:pPr marL="285750" indent="-285750" algn="just">
              <a:buFont typeface="Wingdings" panose="05000000000000000000" pitchFamily="2" charset="2"/>
              <a:buChar char="§"/>
              <a:defRPr/>
            </a:pPr>
            <a:endParaRPr lang="it-IT" sz="1400" kern="1200" dirty="0">
              <a:latin typeface="+mj-lt"/>
            </a:endParaRPr>
          </a:p>
          <a:p>
            <a:pPr algn="just"/>
            <a:endParaRPr lang="it-IT" sz="1400" dirty="0">
              <a:solidFill>
                <a:srgbClr val="004C6C"/>
              </a:solidFill>
              <a:latin typeface="CeraPRO-Light ☞" panose="020B0300000000000000" pitchFamily="34" charset="0"/>
            </a:endParaRPr>
          </a:p>
          <a:p>
            <a:pPr algn="just"/>
            <a:endParaRPr lang="it-IT" sz="1400" b="1" dirty="0">
              <a:solidFill>
                <a:srgbClr val="004C6C"/>
              </a:solidFill>
              <a:latin typeface="CeraPRO-Light ☞" panose="020B0300000000000000" pitchFamily="34" charset="0"/>
            </a:endParaRPr>
          </a:p>
        </p:txBody>
      </p:sp>
      <p:sp>
        <p:nvSpPr>
          <p:cNvPr id="2" name="CasellaDiTesto 16">
            <a:extLst>
              <a:ext uri="{FF2B5EF4-FFF2-40B4-BE49-F238E27FC236}">
                <a16:creationId xmlns:a16="http://schemas.microsoft.com/office/drawing/2014/main" id="{84F3008E-8B2B-D415-7033-79795A632997}"/>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91930524-6518-4E26-F1D3-CA1548BC7435}"/>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588753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5</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619657"/>
          </a:xfrm>
          <a:prstGeom prst="rect">
            <a:avLst/>
          </a:prstGeom>
          <a:noFill/>
        </p:spPr>
        <p:txBody>
          <a:bodyPr wrap="square" rtlCol="0">
            <a:spAutoFit/>
          </a:bodyPr>
          <a:lstStyle/>
          <a:p>
            <a:pPr marL="9543" lvl="0" algn="ctr">
              <a:lnSpc>
                <a:spcPts val="4400"/>
              </a:lnSpc>
              <a:spcBef>
                <a:spcPts val="75"/>
              </a:spcBef>
              <a:defRPr/>
            </a:pPr>
            <a:r>
              <a:rPr lang="it-IT" altLang="it-IT" sz="3200" spc="-4" dirty="0">
                <a:solidFill>
                  <a:srgbClr val="004C6C"/>
                </a:solidFill>
                <a:latin typeface="CeraCY-Medium ☞" panose="020B0600000000000000" pitchFamily="34" charset="0"/>
                <a:cs typeface="Calibri" panose="020F0502020204030204" pitchFamily="34" charset="0"/>
              </a:rPr>
              <a:t>LE TIPOLOGIE DI TRUST</a:t>
            </a: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53147" y="1823358"/>
            <a:ext cx="11274646" cy="4616648"/>
          </a:xfrm>
          <a:prstGeom prst="rect">
            <a:avLst/>
          </a:prstGeom>
          <a:noFill/>
          <a:ln>
            <a:solidFill>
              <a:schemeClr val="accent1"/>
            </a:solidFill>
          </a:ln>
        </p:spPr>
        <p:txBody>
          <a:bodyPr wrap="square">
            <a:spAutoFit/>
          </a:bodyPr>
          <a:lstStyle/>
          <a:p>
            <a:pPr algn="just">
              <a:defRPr/>
            </a:pPr>
            <a:r>
              <a:rPr lang="it-IT" sz="1400" b="1" u="sng" kern="1200" dirty="0">
                <a:solidFill>
                  <a:schemeClr val="accent1">
                    <a:lumMod val="50000"/>
                  </a:schemeClr>
                </a:solidFill>
                <a:latin typeface="+mj-lt"/>
              </a:rPr>
              <a:t>Distinzione in base al momento di individuazione dei beneficiari</a:t>
            </a:r>
            <a:r>
              <a:rPr lang="it-IT" sz="1400" u="sng" kern="1200" dirty="0">
                <a:solidFill>
                  <a:schemeClr val="accent1">
                    <a:lumMod val="50000"/>
                  </a:schemeClr>
                </a:solidFill>
                <a:latin typeface="+mj-lt"/>
              </a:rPr>
              <a:t>:</a:t>
            </a:r>
          </a:p>
          <a:p>
            <a:pPr algn="just">
              <a:defRPr/>
            </a:pPr>
            <a:endParaRPr lang="it-IT" sz="1400" kern="1200" dirty="0">
              <a:solidFill>
                <a:schemeClr val="accent1">
                  <a:lumMod val="50000"/>
                </a:schemeClr>
              </a:solidFill>
              <a:latin typeface="+mj-lt"/>
            </a:endParaRPr>
          </a:p>
          <a:p>
            <a:pPr marL="457200" indent="-457200" algn="just">
              <a:buFont typeface="+mj-lt"/>
              <a:buAutoNum type="alphaUcPeriod"/>
              <a:defRPr/>
            </a:pPr>
            <a:r>
              <a:rPr lang="it-IT" sz="1400" b="1" kern="1200" dirty="0" err="1">
                <a:solidFill>
                  <a:schemeClr val="accent1">
                    <a:lumMod val="50000"/>
                  </a:schemeClr>
                </a:solidFill>
                <a:latin typeface="+mj-lt"/>
              </a:rPr>
              <a:t>Fixed</a:t>
            </a:r>
            <a:r>
              <a:rPr lang="it-IT" sz="1400" b="1" kern="1200" dirty="0">
                <a:solidFill>
                  <a:schemeClr val="accent1">
                    <a:lumMod val="50000"/>
                  </a:schemeClr>
                </a:solidFill>
                <a:latin typeface="+mj-lt"/>
              </a:rPr>
              <a:t> trust</a:t>
            </a:r>
            <a:r>
              <a:rPr lang="it-IT" sz="1400" kern="1200" dirty="0">
                <a:solidFill>
                  <a:schemeClr val="accent1">
                    <a:lumMod val="50000"/>
                  </a:schemeClr>
                </a:solidFill>
                <a:latin typeface="+mj-lt"/>
              </a:rPr>
              <a:t>: Il Disponente individua i Beneficiari con l’atto istitutivo e predetermina la ripartizione tra gli stessi del patrimonio e del reddito del Trust</a:t>
            </a:r>
          </a:p>
          <a:p>
            <a:pPr marL="457200" indent="-457200" algn="just">
              <a:buFont typeface="+mj-lt"/>
              <a:buAutoNum type="alphaUcPeriod"/>
              <a:defRPr/>
            </a:pPr>
            <a:r>
              <a:rPr lang="it-IT" sz="1400" b="1" kern="1200" dirty="0">
                <a:solidFill>
                  <a:schemeClr val="accent1">
                    <a:lumMod val="50000"/>
                  </a:schemeClr>
                </a:solidFill>
                <a:latin typeface="+mj-lt"/>
              </a:rPr>
              <a:t>Trust discrezionale</a:t>
            </a:r>
            <a:r>
              <a:rPr lang="it-IT" sz="1400" kern="1200" dirty="0">
                <a:solidFill>
                  <a:schemeClr val="accent1">
                    <a:lumMod val="50000"/>
                  </a:schemeClr>
                </a:solidFill>
                <a:latin typeface="+mj-lt"/>
              </a:rPr>
              <a:t>: </a:t>
            </a:r>
            <a:r>
              <a:rPr lang="it-IT" sz="1400" dirty="0">
                <a:solidFill>
                  <a:schemeClr val="accent1">
                    <a:lumMod val="50000"/>
                  </a:schemeClr>
                </a:solidFill>
                <a:latin typeface="+mj-lt"/>
              </a:rPr>
              <a:t>il Disponente si riserva la facoltà di nominare in un momento successivo i Beneficiari; Il Disponente rimette al </a:t>
            </a:r>
            <a:r>
              <a:rPr lang="it-IT" sz="1400" dirty="0" err="1">
                <a:solidFill>
                  <a:schemeClr val="accent1">
                    <a:lumMod val="50000"/>
                  </a:schemeClr>
                </a:solidFill>
                <a:latin typeface="+mj-lt"/>
              </a:rPr>
              <a:t>Trustee</a:t>
            </a:r>
            <a:r>
              <a:rPr lang="it-IT" sz="1400" dirty="0">
                <a:solidFill>
                  <a:schemeClr val="accent1">
                    <a:lumMod val="50000"/>
                  </a:schemeClr>
                </a:solidFill>
                <a:latin typeface="+mj-lt"/>
              </a:rPr>
              <a:t> o al Guardiano l’individuazione dei Beneficiari, delle loro rispettive posizioni, delle modalità e dei tempi di attribuzione dei benefici</a:t>
            </a:r>
          </a:p>
          <a:p>
            <a:pPr lvl="1" algn="just">
              <a:defRPr/>
            </a:pPr>
            <a:endParaRPr lang="it-IT" sz="1400" dirty="0">
              <a:solidFill>
                <a:schemeClr val="accent1">
                  <a:lumMod val="50000"/>
                </a:schemeClr>
              </a:solidFill>
              <a:latin typeface="+mj-lt"/>
            </a:endParaRPr>
          </a:p>
          <a:p>
            <a:pPr algn="just">
              <a:defRPr/>
            </a:pPr>
            <a:r>
              <a:rPr lang="it-IT" sz="1400" b="1" u="sng" kern="1200" dirty="0">
                <a:solidFill>
                  <a:schemeClr val="accent1">
                    <a:lumMod val="50000"/>
                  </a:schemeClr>
                </a:solidFill>
                <a:latin typeface="+mj-lt"/>
              </a:rPr>
              <a:t>Distinzione in base alla finalità:</a:t>
            </a:r>
          </a:p>
          <a:p>
            <a:pPr algn="just">
              <a:defRPr/>
            </a:pPr>
            <a:endParaRPr lang="it-IT" sz="1400" kern="1200" dirty="0">
              <a:solidFill>
                <a:schemeClr val="accent1">
                  <a:lumMod val="50000"/>
                </a:schemeClr>
              </a:solidFill>
              <a:latin typeface="+mj-lt"/>
            </a:endParaRPr>
          </a:p>
          <a:p>
            <a:pPr marL="457200" indent="-457200" algn="just">
              <a:buFont typeface="+mj-lt"/>
              <a:buAutoNum type="alphaUcPeriod"/>
              <a:defRPr/>
            </a:pPr>
            <a:r>
              <a:rPr lang="it-IT" sz="1400" b="1" kern="1200" dirty="0">
                <a:solidFill>
                  <a:schemeClr val="accent1">
                    <a:lumMod val="50000"/>
                  </a:schemeClr>
                </a:solidFill>
                <a:latin typeface="+mj-lt"/>
              </a:rPr>
              <a:t>Trust liberali</a:t>
            </a:r>
            <a:r>
              <a:rPr lang="it-IT" sz="1400" kern="1200" dirty="0">
                <a:solidFill>
                  <a:schemeClr val="accent1">
                    <a:lumMod val="50000"/>
                  </a:schemeClr>
                </a:solidFill>
                <a:latin typeface="+mj-lt"/>
              </a:rPr>
              <a:t>: Istituiti, ad esempio, per disporre di </a:t>
            </a:r>
            <a:r>
              <a:rPr lang="it-IT" sz="1400" kern="1200" dirty="0" err="1">
                <a:solidFill>
                  <a:schemeClr val="accent1">
                    <a:lumMod val="50000"/>
                  </a:schemeClr>
                </a:solidFill>
                <a:latin typeface="+mj-lt"/>
              </a:rPr>
              <a:t>asset</a:t>
            </a:r>
            <a:r>
              <a:rPr lang="it-IT" sz="1400" kern="1200" dirty="0">
                <a:solidFill>
                  <a:schemeClr val="accent1">
                    <a:lumMod val="50000"/>
                  </a:schemeClr>
                </a:solidFill>
                <a:latin typeface="+mj-lt"/>
              </a:rPr>
              <a:t> familiari </a:t>
            </a:r>
          </a:p>
          <a:p>
            <a:pPr marL="457200" indent="-457200" algn="just">
              <a:buFont typeface="+mj-lt"/>
              <a:buAutoNum type="alphaUcPeriod"/>
              <a:defRPr/>
            </a:pPr>
            <a:r>
              <a:rPr lang="it-IT" sz="1400" b="1" kern="1200" dirty="0">
                <a:solidFill>
                  <a:schemeClr val="accent1">
                    <a:lumMod val="50000"/>
                  </a:schemeClr>
                </a:solidFill>
                <a:latin typeface="+mj-lt"/>
              </a:rPr>
              <a:t>Trust commerciali</a:t>
            </a:r>
            <a:r>
              <a:rPr lang="it-IT" sz="1400" kern="1200" dirty="0">
                <a:solidFill>
                  <a:schemeClr val="accent1">
                    <a:lumMod val="50000"/>
                  </a:schemeClr>
                </a:solidFill>
                <a:latin typeface="+mj-lt"/>
              </a:rPr>
              <a:t>: </a:t>
            </a:r>
            <a:r>
              <a:rPr lang="it-IT" sz="1400" dirty="0">
                <a:solidFill>
                  <a:schemeClr val="accent1">
                    <a:lumMod val="50000"/>
                  </a:schemeClr>
                </a:solidFill>
                <a:latin typeface="+mj-lt"/>
              </a:rPr>
              <a:t>Istituiti, ad esempio, per disporre la segregazione di attività d’impresa</a:t>
            </a:r>
          </a:p>
          <a:p>
            <a:pPr lvl="1" algn="just">
              <a:defRPr/>
            </a:pPr>
            <a:endParaRPr lang="it-IT" sz="1400" dirty="0">
              <a:solidFill>
                <a:schemeClr val="accent1">
                  <a:lumMod val="50000"/>
                </a:schemeClr>
              </a:solidFill>
              <a:latin typeface="+mj-lt"/>
            </a:endParaRPr>
          </a:p>
          <a:p>
            <a:pPr algn="just">
              <a:defRPr/>
            </a:pPr>
            <a:r>
              <a:rPr lang="it-IT" sz="1400" b="1" u="sng" kern="1200" dirty="0">
                <a:solidFill>
                  <a:schemeClr val="accent1">
                    <a:lumMod val="50000"/>
                  </a:schemeClr>
                </a:solidFill>
                <a:latin typeface="+mj-lt"/>
              </a:rPr>
              <a:t>Le tipologie di trust ai fini delle imposte sui redditi:</a:t>
            </a:r>
          </a:p>
          <a:p>
            <a:pPr algn="just">
              <a:defRPr/>
            </a:pPr>
            <a:endParaRPr lang="it-IT" sz="1400" kern="1200" dirty="0">
              <a:solidFill>
                <a:schemeClr val="accent1">
                  <a:lumMod val="50000"/>
                </a:schemeClr>
              </a:solidFill>
              <a:latin typeface="+mj-lt"/>
            </a:endParaRPr>
          </a:p>
          <a:p>
            <a:pPr marL="355600" indent="-355600" algn="just">
              <a:buFont typeface="+mj-lt"/>
              <a:buAutoNum type="alphaUcPeriod"/>
              <a:defRPr/>
            </a:pPr>
            <a:r>
              <a:rPr lang="it-IT" sz="1400" b="1" kern="1200" dirty="0">
                <a:solidFill>
                  <a:schemeClr val="accent1">
                    <a:lumMod val="50000"/>
                  </a:schemeClr>
                </a:solidFill>
                <a:latin typeface="+mj-lt"/>
              </a:rPr>
              <a:t>Trust trasparenti</a:t>
            </a:r>
            <a:r>
              <a:rPr lang="it-IT" sz="1400" kern="1200" dirty="0">
                <a:solidFill>
                  <a:schemeClr val="accent1">
                    <a:lumMod val="50000"/>
                  </a:schemeClr>
                </a:solidFill>
                <a:latin typeface="+mj-lt"/>
              </a:rPr>
              <a:t>: i Beneficiari sono individuati, e i redditi vengono imputati per trasparenza ai Beneficiari stessi come redditi di capitale ai sensi dell’art. 44, co. 1 </a:t>
            </a:r>
            <a:r>
              <a:rPr lang="it-IT" sz="1400" kern="1200" dirty="0" err="1">
                <a:solidFill>
                  <a:schemeClr val="accent1">
                    <a:lumMod val="50000"/>
                  </a:schemeClr>
                </a:solidFill>
                <a:latin typeface="+mj-lt"/>
              </a:rPr>
              <a:t>lett</a:t>
            </a:r>
            <a:r>
              <a:rPr lang="it-IT" sz="1400" kern="1200" dirty="0">
                <a:solidFill>
                  <a:schemeClr val="accent1">
                    <a:lumMod val="50000"/>
                  </a:schemeClr>
                </a:solidFill>
                <a:latin typeface="+mj-lt"/>
              </a:rPr>
              <a:t>. g-</a:t>
            </a:r>
            <a:r>
              <a:rPr lang="it-IT" sz="1400" kern="1200" dirty="0" err="1">
                <a:solidFill>
                  <a:schemeClr val="accent1">
                    <a:lumMod val="50000"/>
                  </a:schemeClr>
                </a:solidFill>
                <a:latin typeface="+mj-lt"/>
              </a:rPr>
              <a:t>sexies</a:t>
            </a:r>
            <a:r>
              <a:rPr lang="it-IT" sz="1400" kern="1200" dirty="0">
                <a:solidFill>
                  <a:schemeClr val="accent1">
                    <a:lumMod val="50000"/>
                  </a:schemeClr>
                </a:solidFill>
                <a:latin typeface="+mj-lt"/>
              </a:rPr>
              <a:t> TUIR</a:t>
            </a:r>
          </a:p>
          <a:p>
            <a:pPr marL="457200" indent="-457200" algn="just">
              <a:buFont typeface="+mj-lt"/>
              <a:buAutoNum type="alphaUcPeriod"/>
              <a:defRPr/>
            </a:pPr>
            <a:endParaRPr lang="it-IT" sz="1400" kern="1200" dirty="0">
              <a:solidFill>
                <a:schemeClr val="accent1">
                  <a:lumMod val="50000"/>
                </a:schemeClr>
              </a:solidFill>
              <a:latin typeface="+mj-lt"/>
            </a:endParaRPr>
          </a:p>
          <a:p>
            <a:pPr algn="just">
              <a:buFont typeface="+mj-lt"/>
              <a:buAutoNum type="alphaUcPeriod" startAt="2"/>
              <a:defRPr/>
            </a:pPr>
            <a:r>
              <a:rPr lang="it-IT" sz="1400" b="1" kern="1200" dirty="0">
                <a:solidFill>
                  <a:schemeClr val="accent1">
                    <a:lumMod val="50000"/>
                  </a:schemeClr>
                </a:solidFill>
                <a:latin typeface="+mj-lt"/>
              </a:rPr>
              <a:t> Trust opachi: </a:t>
            </a:r>
            <a:r>
              <a:rPr lang="it-IT" sz="1400" kern="1200" dirty="0">
                <a:solidFill>
                  <a:schemeClr val="accent1">
                    <a:lumMod val="50000"/>
                  </a:schemeClr>
                </a:solidFill>
                <a:latin typeface="+mj-lt"/>
              </a:rPr>
              <a:t>i Beneficiari non sono individuati, e i redditi vengono imputati direttamente in capo al Trust ai sensi dell’art. 73 TUIR.</a:t>
            </a:r>
          </a:p>
          <a:p>
            <a:pPr algn="just">
              <a:buFont typeface="+mj-lt"/>
              <a:buAutoNum type="alphaUcPeriod" startAt="2"/>
              <a:defRPr/>
            </a:pPr>
            <a:endParaRPr lang="it-IT" sz="1400" b="1" kern="1200" dirty="0">
              <a:solidFill>
                <a:schemeClr val="accent1">
                  <a:lumMod val="50000"/>
                </a:schemeClr>
              </a:solidFill>
              <a:latin typeface="+mj-lt"/>
            </a:endParaRPr>
          </a:p>
          <a:p>
            <a:pPr algn="just">
              <a:buFont typeface="+mj-lt"/>
              <a:buAutoNum type="alphaUcPeriod" startAt="2"/>
              <a:defRPr/>
            </a:pPr>
            <a:r>
              <a:rPr lang="it-IT" sz="1400" b="1" kern="1200" dirty="0">
                <a:solidFill>
                  <a:schemeClr val="accent1">
                    <a:lumMod val="50000"/>
                  </a:schemeClr>
                </a:solidFill>
                <a:latin typeface="+mj-lt"/>
              </a:rPr>
              <a:t> Trust misti: </a:t>
            </a:r>
            <a:r>
              <a:rPr lang="it-IT" sz="1400" kern="1200" dirty="0">
                <a:solidFill>
                  <a:schemeClr val="accent1">
                    <a:lumMod val="50000"/>
                  </a:schemeClr>
                </a:solidFill>
                <a:latin typeface="+mj-lt"/>
              </a:rPr>
              <a:t>l’atto istitutivo prevede, ad esempio, che parte del reddito del Trust sia accantonato a capitale e la restante parte si attribuita ai Beneficiari. </a:t>
            </a:r>
          </a:p>
          <a:p>
            <a:pPr marL="355600" indent="0" algn="just">
              <a:buFont typeface="Wingdings" panose="05000000000000000000" pitchFamily="2" charset="2"/>
              <a:buNone/>
              <a:defRPr/>
            </a:pPr>
            <a:r>
              <a:rPr lang="it-IT" sz="1400" kern="1200" dirty="0">
                <a:solidFill>
                  <a:schemeClr val="accent1">
                    <a:lumMod val="50000"/>
                  </a:schemeClr>
                </a:solidFill>
                <a:latin typeface="+mj-lt"/>
              </a:rPr>
              <a:t>In tal caso, il reddito accantonato sarà tassato in capo al Trust mentre il reddito attribuito ai Beneficiari sarà imputato a quest’ultimi come reddito di capitale.</a:t>
            </a:r>
            <a:endParaRPr kumimoji="0" lang="it-IT" sz="1400" i="0" u="none" strike="noStrike" kern="1200" cap="none" spc="0" normalizeH="0" baseline="0" noProof="0" dirty="0">
              <a:ln>
                <a:noFill/>
              </a:ln>
              <a:solidFill>
                <a:schemeClr val="accent1">
                  <a:lumMod val="50000"/>
                </a:schemeClr>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AE6322CE-7B22-1D90-D615-B07788B36BE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85BD7431-403C-959E-BC9F-A8CBC79E37E3}"/>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3020513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9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6</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1200970"/>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TRUST E IMMOBILI</a:t>
            </a:r>
          </a:p>
          <a:p>
            <a:pPr marL="9543" lvl="0" algn="ctr">
              <a:lnSpc>
                <a:spcPts val="4400"/>
              </a:lnSpc>
              <a:spcBef>
                <a:spcPts val="75"/>
              </a:spcBef>
              <a:defRPr/>
            </a:pP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53147" y="1912938"/>
            <a:ext cx="11274646" cy="1815882"/>
          </a:xfrm>
          <a:prstGeom prst="rect">
            <a:avLst/>
          </a:prstGeom>
          <a:noFill/>
          <a:ln>
            <a:solidFill>
              <a:schemeClr val="accent1"/>
            </a:solidFill>
          </a:ln>
        </p:spPr>
        <p:txBody>
          <a:bodyPr wrap="square">
            <a:spAutoFit/>
          </a:bodyPr>
          <a:lstStyle/>
          <a:p>
            <a:pPr algn="ctr">
              <a:defRPr/>
            </a:pPr>
            <a:r>
              <a:rPr lang="it-IT" sz="1600" b="1"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I MOMENTI DELLA VITA DEL TRUST</a:t>
            </a:r>
          </a:p>
          <a:p>
            <a:pPr algn="ctr">
              <a:defRPr/>
            </a:pPr>
            <a:endParaRPr kumimoji="0" lang="it-IT" sz="16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Tx/>
              <a:buChar char="-"/>
              <a:defRPr/>
            </a:pPr>
            <a:r>
              <a:rPr lang="it-IT" sz="16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Atto istitutivo e atto di apporto</a:t>
            </a:r>
          </a:p>
          <a:p>
            <a:pPr marL="285750" indent="-285750">
              <a:buFontTx/>
              <a:buChar char="-"/>
              <a:defRPr/>
            </a:pPr>
            <a:endParaRPr kumimoji="0" lang="it-IT" sz="16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Tx/>
              <a:buChar char="-"/>
              <a:defRPr/>
            </a:pPr>
            <a:r>
              <a:rPr lang="it-IT" sz="16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Atti dispositivi durante la vita del trust</a:t>
            </a:r>
          </a:p>
          <a:p>
            <a:pPr marL="285750" indent="-285750">
              <a:buFontTx/>
              <a:buChar char="-"/>
              <a:defRPr/>
            </a:pPr>
            <a:endParaRPr kumimoji="0" lang="it-IT" sz="16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285750" indent="-285750">
              <a:buFontTx/>
              <a:buChar char="-"/>
              <a:defRPr/>
            </a:pPr>
            <a:r>
              <a:rPr lang="it-IT" sz="1600"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Devoluzione del patrimonio</a:t>
            </a:r>
            <a:endParaRPr kumimoji="0" lang="it-IT" sz="16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ED13EDF9-0AA7-6B9E-37C9-6854AD7AB516}"/>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3F2AE196-F74B-DA17-C3AC-4C85F1F9062E}"/>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Tree>
    <p:extLst>
      <p:ext uri="{BB962C8B-B14F-4D97-AF65-F5344CB8AC3E}">
        <p14:creationId xmlns:p14="http://schemas.microsoft.com/office/powerpoint/2010/main" val="650580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523367"/>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5"/>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1188146"/>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ATTO ISTITUTIVO E APPORTO DI BENI IN TRUST</a:t>
            </a:r>
          </a:p>
        </p:txBody>
      </p:sp>
      <p:sp>
        <p:nvSpPr>
          <p:cNvPr id="2" name="CasellaDiTesto 16">
            <a:extLst>
              <a:ext uri="{FF2B5EF4-FFF2-40B4-BE49-F238E27FC236}">
                <a16:creationId xmlns:a16="http://schemas.microsoft.com/office/drawing/2014/main" id="{EE8F7204-1324-D775-FC1A-3A497B8BD439}"/>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7BE32E1F-948F-4FA7-6F79-73040DF5E053}"/>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81239"/>
            <a:ext cx="2483505" cy="486598"/>
          </a:xfrm>
          <a:prstGeom prst="rect">
            <a:avLst/>
          </a:prstGeom>
        </p:spPr>
      </p:pic>
      <p:sp>
        <p:nvSpPr>
          <p:cNvPr id="5" name="CasellaDiTesto 14">
            <a:extLst>
              <a:ext uri="{FF2B5EF4-FFF2-40B4-BE49-F238E27FC236}">
                <a16:creationId xmlns:a16="http://schemas.microsoft.com/office/drawing/2014/main" id="{838B8274-A3F5-E3FD-26CB-6AA15B4874DA}"/>
              </a:ext>
            </a:extLst>
          </p:cNvPr>
          <p:cNvSpPr txBox="1"/>
          <p:nvPr/>
        </p:nvSpPr>
        <p:spPr>
          <a:xfrm>
            <a:off x="5831622" y="6541209"/>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7</a:t>
            </a:r>
          </a:p>
        </p:txBody>
      </p:sp>
    </p:spTree>
    <p:extLst>
      <p:ext uri="{BB962C8B-B14F-4D97-AF65-F5344CB8AC3E}">
        <p14:creationId xmlns:p14="http://schemas.microsoft.com/office/powerpoint/2010/main" val="3867269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523367"/>
            <a:ext cx="890793" cy="377912"/>
          </a:xfrm>
          <a:prstGeom prst="rect">
            <a:avLst/>
          </a:prstGeom>
        </p:spPr>
      </p:pic>
      <p:sp>
        <p:nvSpPr>
          <p:cNvPr id="15" name="CasellaDiTesto 14">
            <a:extLst>
              <a:ext uri="{FF2B5EF4-FFF2-40B4-BE49-F238E27FC236}">
                <a16:creationId xmlns:a16="http://schemas.microsoft.com/office/drawing/2014/main" id="{06BDE864-9768-C341-87B8-A89C711FE35B}"/>
              </a:ext>
            </a:extLst>
          </p:cNvPr>
          <p:cNvSpPr txBox="1"/>
          <p:nvPr/>
        </p:nvSpPr>
        <p:spPr>
          <a:xfrm>
            <a:off x="5831622" y="6480335"/>
            <a:ext cx="560728"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8</a:t>
            </a:r>
          </a:p>
        </p:txBody>
      </p:sp>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472854" y="1180523"/>
            <a:ext cx="11274646" cy="1200970"/>
          </a:xfrm>
          <a:prstGeom prst="rect">
            <a:avLst/>
          </a:prstGeom>
          <a:noFill/>
        </p:spPr>
        <p:txBody>
          <a:bodyPr wrap="square" rtlCol="0">
            <a:spAutoFit/>
          </a:bodyPr>
          <a:lstStyle/>
          <a:p>
            <a:pPr marL="9543" lvl="0" algn="ctr">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Atto istitutivo e apporto di beni in trust</a:t>
            </a:r>
          </a:p>
          <a:p>
            <a:pPr marL="9543" lvl="0" algn="ctr">
              <a:lnSpc>
                <a:spcPts val="4400"/>
              </a:lnSpc>
              <a:spcBef>
                <a:spcPts val="75"/>
              </a:spcBef>
              <a:defRPr/>
            </a:pPr>
            <a:endParaRPr lang="it-IT" sz="3200" spc="-4" dirty="0">
              <a:solidFill>
                <a:srgbClr val="004C6C"/>
              </a:solidFill>
              <a:latin typeface="CeraCY-Medium ☞" panose="020B0600000000000000" pitchFamily="34" charset="0"/>
              <a:cs typeface="Calibri" panose="020F0502020204030204" pitchFamily="34" charset="0"/>
            </a:endParaRP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53147" y="1912938"/>
            <a:ext cx="11274646" cy="4216539"/>
          </a:xfrm>
          <a:prstGeom prst="rect">
            <a:avLst/>
          </a:prstGeom>
          <a:noFill/>
          <a:ln>
            <a:solidFill>
              <a:schemeClr val="accent1"/>
            </a:solidFill>
          </a:ln>
        </p:spPr>
        <p:txBody>
          <a:bodyPr wrap="square">
            <a:spAutoFit/>
          </a:bodyPr>
          <a:lstStyle/>
          <a:p>
            <a:pPr algn="ctr">
              <a:defRPr/>
            </a:pPr>
            <a:r>
              <a:rPr lang="it-IT" sz="1600" b="1" dirty="0">
                <a:solidFill>
                  <a:srgbClr val="004C6C"/>
                </a:solidFill>
                <a:latin typeface="Century Gothic" panose="020B0502020202020204" pitchFamily="34" charset="0"/>
                <a:ea typeface="Calibri" panose="020F0502020204030204" pitchFamily="34" charset="0"/>
                <a:cs typeface="Times New Roman" panose="02020603050405020304" pitchFamily="18" charset="0"/>
              </a:rPr>
              <a:t>Imposte dirette</a:t>
            </a:r>
          </a:p>
          <a:p>
            <a:pPr marL="342900" indent="-342900" algn="just">
              <a:spcBef>
                <a:spcPts val="1200"/>
              </a:spcBef>
              <a:buClr>
                <a:srgbClr val="C00000"/>
              </a:buClr>
              <a:buSzPct val="100000"/>
              <a:buFont typeface="Wingdings" panose="05000000000000000000" pitchFamily="2" charset="2"/>
              <a:buChar char="§"/>
            </a:pPr>
            <a:r>
              <a:rPr lang="it-IT" sz="1400" dirty="0">
                <a:latin typeface="Garamond" panose="02020404030301010803" pitchFamily="18" charset="0"/>
              </a:rPr>
              <a:t>L’</a:t>
            </a:r>
            <a:r>
              <a:rPr lang="it-IT" sz="1600" dirty="0">
                <a:latin typeface="+mj-lt"/>
              </a:rPr>
              <a:t>apporto di beni in un trust ai fini delle imposte sui redditi sconta un trattamento differenziato che varia in funzione della natura del disponente, imprenditore o non imprenditore e della tipologia di bene trasferito.</a:t>
            </a:r>
          </a:p>
          <a:p>
            <a:pPr marL="342900" indent="-342900" algn="just">
              <a:spcBef>
                <a:spcPts val="1200"/>
              </a:spcBef>
              <a:buClr>
                <a:srgbClr val="C00000"/>
              </a:buClr>
              <a:buSzPct val="100000"/>
              <a:buFont typeface="Wingdings" panose="05000000000000000000" pitchFamily="2" charset="2"/>
              <a:buChar char="§"/>
            </a:pPr>
            <a:r>
              <a:rPr lang="it-IT" sz="1600" dirty="0">
                <a:latin typeface="+mj-lt"/>
              </a:rPr>
              <a:t>Nel caso di disponente imprenditore, l’apporto di beni relativi all’impresa (beni merce, beni strumentali, beni patrimoniali) configura un trasferimento per finalità estranee all’impresa. Ciò comporta per il disponente imprenditore: </a:t>
            </a:r>
          </a:p>
          <a:p>
            <a:pPr marL="685800" lvl="1" indent="-342900" algn="just">
              <a:spcBef>
                <a:spcPts val="1200"/>
              </a:spcBef>
              <a:buClr>
                <a:srgbClr val="C00000"/>
              </a:buClr>
              <a:buSzPct val="100000"/>
              <a:buFont typeface="+mj-lt"/>
              <a:buAutoNum type="alphaLcParenR"/>
            </a:pPr>
            <a:r>
              <a:rPr lang="it-IT" sz="1600" dirty="0">
                <a:latin typeface="+mj-lt"/>
              </a:rPr>
              <a:t>il conseguimento di componenti di reddito (ricavi o plus/minusvalenze) da assoggettare a tassazione secondo le disposizioni del Testo unico delle imposte sui redditi approvato con </a:t>
            </a:r>
            <a:r>
              <a:rPr lang="it-IT" sz="1600" dirty="0" err="1">
                <a:latin typeface="+mj-lt"/>
              </a:rPr>
              <a:t>d.P.R.</a:t>
            </a:r>
            <a:r>
              <a:rPr lang="it-IT" sz="1600" dirty="0">
                <a:latin typeface="+mj-lt"/>
              </a:rPr>
              <a:t> 22 dicembre 1986, n. 917 («</a:t>
            </a:r>
            <a:r>
              <a:rPr lang="it-IT" sz="1600" dirty="0" err="1">
                <a:latin typeface="+mj-lt"/>
              </a:rPr>
              <a:t>Tuir</a:t>
            </a:r>
            <a:r>
              <a:rPr lang="it-IT" sz="1600" dirty="0">
                <a:latin typeface="+mj-lt"/>
              </a:rPr>
              <a:t>»); </a:t>
            </a:r>
          </a:p>
          <a:p>
            <a:pPr marL="685800" lvl="1" indent="-342900" algn="just">
              <a:spcBef>
                <a:spcPts val="1200"/>
              </a:spcBef>
              <a:buClr>
                <a:srgbClr val="C00000"/>
              </a:buClr>
              <a:buSzPct val="100000"/>
              <a:buFont typeface="+mj-lt"/>
              <a:buAutoNum type="alphaLcParenR"/>
            </a:pPr>
            <a:r>
              <a:rPr lang="it-IT" sz="1600" dirty="0">
                <a:latin typeface="+mj-lt"/>
              </a:rPr>
              <a:t>l’assoggettamento ad IVA ai sensi dell’articolo 2, secondo comma, n. 5, del </a:t>
            </a:r>
            <a:r>
              <a:rPr lang="it-IT" sz="1600" dirty="0" err="1">
                <a:latin typeface="+mj-lt"/>
              </a:rPr>
              <a:t>d.P.R.</a:t>
            </a:r>
            <a:r>
              <a:rPr lang="it-IT" sz="1600" dirty="0">
                <a:latin typeface="+mj-lt"/>
              </a:rPr>
              <a:t> 26 ottobre 1972, n. 633.</a:t>
            </a:r>
          </a:p>
          <a:p>
            <a:pPr marL="342900" lvl="1" algn="just">
              <a:spcBef>
                <a:spcPts val="1200"/>
              </a:spcBef>
              <a:buClr>
                <a:srgbClr val="C00000"/>
              </a:buClr>
              <a:buSzPct val="100000"/>
            </a:pPr>
            <a:endParaRPr lang="it-IT" sz="1600" dirty="0">
              <a:latin typeface="+mj-lt"/>
            </a:endParaRPr>
          </a:p>
          <a:p>
            <a:pPr marL="171450" indent="-285750" algn="just">
              <a:spcBef>
                <a:spcPts val="1200"/>
              </a:spcBef>
              <a:buClr>
                <a:srgbClr val="C00000"/>
              </a:buClr>
              <a:buSzPct val="100000"/>
              <a:buFont typeface="Wingdings" panose="05000000000000000000" pitchFamily="2" charset="2"/>
              <a:buChar char="§"/>
            </a:pPr>
            <a:r>
              <a:rPr lang="it-IT" sz="1600" dirty="0">
                <a:latin typeface="+mj-lt"/>
              </a:rPr>
              <a:t>«Nel caso di apporto al trust di beni diversi da quelli relativi all’impresa, in assenza di corrispettivo, non si genera materia imponibile, ai fini della imposizione sui redditi, né in capo al disponente non imprenditore né in capo al trust, sempreché lo stesso non si qualifichi commerciale» (cfr. pag. 9 della Circolare 34/2022).</a:t>
            </a:r>
          </a:p>
          <a:p>
            <a:pPr algn="ctr">
              <a:defRPr/>
            </a:pPr>
            <a:endParaRPr kumimoji="0" lang="it-IT" sz="1600" b="0" i="0" u="none" strike="noStrike" kern="1200" cap="none" spc="0" normalizeH="0" baseline="0" noProof="0" dirty="0">
              <a:ln>
                <a:noFill/>
              </a:ln>
              <a:solidFill>
                <a:srgbClr val="004C6C"/>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CasellaDiTesto 16">
            <a:extLst>
              <a:ext uri="{FF2B5EF4-FFF2-40B4-BE49-F238E27FC236}">
                <a16:creationId xmlns:a16="http://schemas.microsoft.com/office/drawing/2014/main" id="{681D4B40-0FDD-F57B-2B89-2178FE938AC2}"/>
              </a:ext>
            </a:extLst>
          </p:cNvPr>
          <p:cNvSpPr txBox="1"/>
          <p:nvPr/>
        </p:nvSpPr>
        <p:spPr>
          <a:xfrm>
            <a:off x="5036533" y="329151"/>
            <a:ext cx="210787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GIUSEPPE PINTAUDI	</a:t>
            </a:r>
          </a:p>
        </p:txBody>
      </p:sp>
      <p:pic>
        <p:nvPicPr>
          <p:cNvPr id="4" name="Picture 3" descr="A close-up of a logo&#10;&#10;Description automatically generated with medium confidence">
            <a:extLst>
              <a:ext uri="{FF2B5EF4-FFF2-40B4-BE49-F238E27FC236}">
                <a16:creationId xmlns:a16="http://schemas.microsoft.com/office/drawing/2014/main" id="{083FCD19-0BD0-D504-DA4D-FE5B6A182D71}"/>
              </a:ext>
            </a:extLst>
          </p:cNvPr>
          <p:cNvPicPr>
            <a:picLocks noChangeAspect="1"/>
          </p:cNvPicPr>
          <p:nvPr/>
        </p:nvPicPr>
        <p:blipFill>
          <a:blip r:embed="rId6">
            <a:alphaModFix/>
            <a:extLst>
              <a:ext uri="{BEBA8EAE-BF5A-486C-A8C5-ECC9F3942E4B}">
                <a14:imgProps xmlns:a14="http://schemas.microsoft.com/office/drawing/2010/main">
                  <a14:imgLayer r:embed="rId7">
                    <a14:imgEffect>
                      <a14:sharpenSoften amount="2000"/>
                    </a14:imgEffect>
                  </a14:imgLayer>
                </a14:imgProps>
              </a:ext>
            </a:extLst>
          </a:blip>
          <a:stretch>
            <a:fillRect/>
          </a:stretch>
        </p:blipFill>
        <p:spPr>
          <a:xfrm>
            <a:off x="9141053" y="239740"/>
            <a:ext cx="2483505" cy="486598"/>
          </a:xfrm>
          <a:prstGeom prst="rect">
            <a:avLst/>
          </a:prstGeom>
        </p:spPr>
      </p:pic>
    </p:spTree>
    <p:extLst>
      <p:ext uri="{BB962C8B-B14F-4D97-AF65-F5344CB8AC3E}">
        <p14:creationId xmlns:p14="http://schemas.microsoft.com/office/powerpoint/2010/main" val="194202406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Slide-Assoholding" id="{B5DC5069-D52A-DA45-B463-A5404C5FC7EE}" vid="{06EDBF67-D7BA-C144-97E5-3D92C2A2A036}"/>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Tema di Office</Template>
  <TotalTime>0</TotalTime>
  <Words>2857</Words>
  <Application>Microsoft Office PowerPoint</Application>
  <PresentationFormat>Widescreen</PresentationFormat>
  <Paragraphs>342</Paragraphs>
  <Slides>24</Slides>
  <Notes>24</Notes>
  <HiddenSlides>0</HiddenSlides>
  <MMClips>0</MMClips>
  <ScaleCrop>false</ScaleCrop>
  <HeadingPairs>
    <vt:vector size="6" baseType="variant">
      <vt:variant>
        <vt:lpstr>Caratteri utilizzati</vt:lpstr>
      </vt:variant>
      <vt:variant>
        <vt:i4>13</vt:i4>
      </vt:variant>
      <vt:variant>
        <vt:lpstr>Tema</vt:lpstr>
      </vt:variant>
      <vt:variant>
        <vt:i4>1</vt:i4>
      </vt:variant>
      <vt:variant>
        <vt:lpstr>Titoli diapositive</vt:lpstr>
      </vt:variant>
      <vt:variant>
        <vt:i4>24</vt:i4>
      </vt:variant>
    </vt:vector>
  </HeadingPairs>
  <TitlesOfParts>
    <vt:vector size="38" baseType="lpstr">
      <vt:lpstr>Arial</vt:lpstr>
      <vt:lpstr>Calibri</vt:lpstr>
      <vt:lpstr>Calibri Light</vt:lpstr>
      <vt:lpstr>Century Gothic</vt:lpstr>
      <vt:lpstr>CeraCY-Bold ☞</vt:lpstr>
      <vt:lpstr>CeraCY-Medium ☞</vt:lpstr>
      <vt:lpstr>CeraGR-Medium</vt:lpstr>
      <vt:lpstr>CeraPRO-Light ☞</vt:lpstr>
      <vt:lpstr>CeraPRO-Medium ☞</vt:lpstr>
      <vt:lpstr>Courier New</vt:lpstr>
      <vt:lpstr>Garamond</vt:lpstr>
      <vt:lpstr>Times New Roman</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keywords>[SEC=Internal]</cp:keywords>
  <cp:lastModifiedBy>Fabrizio Vedana</cp:lastModifiedBy>
  <cp:revision>34</cp:revision>
  <cp:lastPrinted>2023-05-29T06:43:26Z</cp:lastPrinted>
  <dcterms:created xsi:type="dcterms:W3CDTF">2023-05-26T07:57:37Z</dcterms:created>
  <dcterms:modified xsi:type="dcterms:W3CDTF">2023-05-29T06:43:50Z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ProtectiveMarkingValue_Header">
    <vt:lpwstr>Internal</vt:lpwstr>
  </property>
  <property fmtid="{D5CDD505-2E9C-101B-9397-08002B2CF9AE}" pid="3" name="PM_Caveats_Count">
    <vt:lpwstr>0</vt:lpwstr>
  </property>
  <property fmtid="{D5CDD505-2E9C-101B-9397-08002B2CF9AE}" pid="4" name="PM_ProtectiveMarkingValue_Footer">
    <vt:lpwstr>Internal</vt:lpwstr>
  </property>
  <property fmtid="{D5CDD505-2E9C-101B-9397-08002B2CF9AE}" pid="5" name="PM_Originator_Hash_SHA1">
    <vt:lpwstr>CDB0750F8666E5805F400D28724B8B0F9B47A272</vt:lpwstr>
  </property>
  <property fmtid="{D5CDD505-2E9C-101B-9397-08002B2CF9AE}" pid="6" name="PM_SecurityClassification">
    <vt:lpwstr>Internal</vt:lpwstr>
  </property>
  <property fmtid="{D5CDD505-2E9C-101B-9397-08002B2CF9AE}" pid="7" name="PM_DisplayValueSecClassificationWithQualifier">
    <vt:lpwstr>Internal</vt:lpwstr>
  </property>
  <property fmtid="{D5CDD505-2E9C-101B-9397-08002B2CF9AE}" pid="8" name="PM_Qualifier">
    <vt:lpwstr/>
  </property>
  <property fmtid="{D5CDD505-2E9C-101B-9397-08002B2CF9AE}" pid="9" name="PM_Hash_SHA1">
    <vt:lpwstr>A3D6286A846D184310422D26CC5A5AD63F790D21</vt:lpwstr>
  </property>
  <property fmtid="{D5CDD505-2E9C-101B-9397-08002B2CF9AE}" pid="10" name="PM_ProtectiveMarkingImage_Header">
    <vt:lpwstr>C:\Program Files (x86)\Common Files\janusNET Shared\janusSEAL\Images\DocumentSlashBlue.png</vt:lpwstr>
  </property>
  <property fmtid="{D5CDD505-2E9C-101B-9397-08002B2CF9AE}" pid="11" name="PM_InsertionValue">
    <vt:lpwstr>Internal</vt:lpwstr>
  </property>
  <property fmtid="{D5CDD505-2E9C-101B-9397-08002B2CF9AE}" pid="12" name="PM_ProtectiveMarkingImage_Footer">
    <vt:lpwstr>C:\Program Files (x86)\Common Files\janusNET Shared\janusSEAL\Images\DocumentSlashBlue.png</vt:lpwstr>
  </property>
  <property fmtid="{D5CDD505-2E9C-101B-9397-08002B2CF9AE}" pid="13" name="PM_Namespace">
    <vt:lpwstr>2018.2.belex.com</vt:lpwstr>
  </property>
  <property fmtid="{D5CDD505-2E9C-101B-9397-08002B2CF9AE}" pid="14" name="PM_Version">
    <vt:lpwstr>2005.6</vt:lpwstr>
  </property>
  <property fmtid="{D5CDD505-2E9C-101B-9397-08002B2CF9AE}" pid="15" name="PM_Originating_FileId">
    <vt:lpwstr>D1FD98C347004FFB89B5EE7328EADAB4</vt:lpwstr>
  </property>
  <property fmtid="{D5CDD505-2E9C-101B-9397-08002B2CF9AE}" pid="16" name="PM_OriginationTimeStamp">
    <vt:lpwstr>2023-05-26T16:32:18Z</vt:lpwstr>
  </property>
  <property fmtid="{D5CDD505-2E9C-101B-9397-08002B2CF9AE}" pid="17" name="PM_Hash_Version">
    <vt:lpwstr>2016.1</vt:lpwstr>
  </property>
  <property fmtid="{D5CDD505-2E9C-101B-9397-08002B2CF9AE}" pid="18" name="PM_Hash_Salt_Prev">
    <vt:lpwstr>62ED025344B645C73854AC6BCFD468B1</vt:lpwstr>
  </property>
  <property fmtid="{D5CDD505-2E9C-101B-9397-08002B2CF9AE}" pid="19" name="PM_Hash_Salt">
    <vt:lpwstr>62ED025344B645C73854AC6BCFD468B1</vt:lpwstr>
  </property>
  <property fmtid="{D5CDD505-2E9C-101B-9397-08002B2CF9AE}" pid="20" name="PM_PrintOutPlacement_PPT">
    <vt:lpwstr/>
  </property>
</Properties>
</file>