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4"/>
  </p:notesMasterIdLst>
  <p:handoutMasterIdLst>
    <p:handoutMasterId r:id="rId15"/>
  </p:handoutMasterIdLst>
  <p:sldIdLst>
    <p:sldId id="271" r:id="rId2"/>
    <p:sldId id="256" r:id="rId3"/>
    <p:sldId id="260" r:id="rId4"/>
    <p:sldId id="261" r:id="rId5"/>
    <p:sldId id="262" r:id="rId6"/>
    <p:sldId id="263" r:id="rId7"/>
    <p:sldId id="264" r:id="rId8"/>
    <p:sldId id="265" r:id="rId9"/>
    <p:sldId id="266" r:id="rId10"/>
    <p:sldId id="268" r:id="rId11"/>
    <p:sldId id="267" r:id="rId12"/>
    <p:sldId id="270" r:id="rId13"/>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AF7"/>
    <a:srgbClr val="2664B9"/>
    <a:srgbClr val="263FBF"/>
    <a:srgbClr val="1A2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6"/>
    <p:restoredTop sz="96327"/>
  </p:normalViewPr>
  <p:slideViewPr>
    <p:cSldViewPr snapToGrid="0">
      <p:cViewPr varScale="1">
        <p:scale>
          <a:sx n="111" d="100"/>
          <a:sy n="111"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50B0453-E024-516B-7AB1-CC6D7F9104A5}"/>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it-IT"/>
          </a:p>
        </p:txBody>
      </p:sp>
      <p:sp>
        <p:nvSpPr>
          <p:cNvPr id="3" name="Segnaposto data 2">
            <a:extLst>
              <a:ext uri="{FF2B5EF4-FFF2-40B4-BE49-F238E27FC236}">
                <a16:creationId xmlns:a16="http://schemas.microsoft.com/office/drawing/2014/main" id="{28D56293-FA56-F473-E483-D4ED4FCB4D9D}"/>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0A7C4C67-11B6-B646-8A68-7303E55078BD}" type="datetimeFigureOut">
              <a:rPr lang="it-IT" smtClean="0"/>
              <a:t>28/06/2023</a:t>
            </a:fld>
            <a:endParaRPr lang="it-IT"/>
          </a:p>
        </p:txBody>
      </p:sp>
      <p:sp>
        <p:nvSpPr>
          <p:cNvPr id="4" name="Segnaposto piè di pagina 3">
            <a:extLst>
              <a:ext uri="{FF2B5EF4-FFF2-40B4-BE49-F238E27FC236}">
                <a16:creationId xmlns:a16="http://schemas.microsoft.com/office/drawing/2014/main" id="{90D33ACE-35F5-113B-C894-095710BCA72A}"/>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94D9C641-20C5-80A7-0B0A-62814067F6C0}"/>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C042BB73-EE79-F847-AFE0-22DA2D43259B}" type="slidenum">
              <a:rPr lang="it-IT" smtClean="0"/>
              <a:t>‹N›</a:t>
            </a:fld>
            <a:endParaRPr lang="it-IT"/>
          </a:p>
        </p:txBody>
      </p:sp>
    </p:spTree>
    <p:extLst>
      <p:ext uri="{BB962C8B-B14F-4D97-AF65-F5344CB8AC3E}">
        <p14:creationId xmlns:p14="http://schemas.microsoft.com/office/powerpoint/2010/main" val="2273305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it-IT"/>
          </a:p>
        </p:txBody>
      </p:sp>
      <p:sp>
        <p:nvSpPr>
          <p:cNvPr id="3" name="Segnaposto data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011B7541-61DC-0C46-8A7C-31616C632833}" type="datetimeFigureOut">
              <a:rPr lang="it-IT" smtClean="0"/>
              <a:t>28/06/2023</a:t>
            </a:fld>
            <a:endParaRPr lang="it-IT"/>
          </a:p>
        </p:txBody>
      </p:sp>
      <p:sp>
        <p:nvSpPr>
          <p:cNvPr id="4" name="Segnaposto immagin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it-IT"/>
          </a:p>
        </p:txBody>
      </p:sp>
      <p:sp>
        <p:nvSpPr>
          <p:cNvPr id="5" name="Segnaposto note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0E2C41D-0F6E-4A49-B658-892432C71D10}" type="slidenum">
              <a:rPr lang="it-IT" smtClean="0"/>
              <a:t>‹N›</a:t>
            </a:fld>
            <a:endParaRPr lang="it-IT"/>
          </a:p>
        </p:txBody>
      </p:sp>
    </p:spTree>
    <p:extLst>
      <p:ext uri="{BB962C8B-B14F-4D97-AF65-F5344CB8AC3E}">
        <p14:creationId xmlns:p14="http://schemas.microsoft.com/office/powerpoint/2010/main" val="13995455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EDE4D666-A716-A54D-8845-2CD1C98F35B3}" type="datetime1">
              <a:rPr lang="it-IT" smtClean="0"/>
              <a:t>28/06/2023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10013043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DD1BF78-8CFE-E942-B1B5-9721A076EB23}" type="datetime1">
              <a:rPr lang="it-IT" smtClean="0"/>
              <a:t>28/06/2023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199527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9EF03D-854E-414C-B7A9-B31B197373D7}" type="datetime1">
              <a:rPr lang="it-IT" smtClean="0"/>
              <a:t>28/06/2023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346238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11DE268-C772-7E48-ADEF-0B58137C7154}" type="datetime1">
              <a:rPr lang="it-IT" smtClean="0"/>
              <a:t>28/06/2023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208624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8086EA80-6CC8-A849-AC17-4DEF154FA049}" type="datetime1">
              <a:rPr lang="it-IT" smtClean="0"/>
              <a:t>28/06/2023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22503316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469468F7-798D-3B43-B130-5828BAB1DFB9}" type="datetime1">
              <a:rPr lang="it-IT" smtClean="0"/>
              <a:t>28/06/2023</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365274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2899F5C-A3E2-E042-9462-B6A2D276345D}" type="datetime1">
              <a:rPr lang="it-IT" smtClean="0"/>
              <a:t>28/06/2023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C284DE-5AA0-C044-BD66-67F87AE55F90}"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53112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DF8CF2F-B82A-9C4D-A602-F919DFE9AFF4}" type="datetime1">
              <a:rPr lang="it-IT" smtClean="0"/>
              <a:t>28/06/2023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277107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3F2E3-9A1F-7D42-AB4F-DA9338FBFD8A}" type="datetime1">
              <a:rPr lang="it-IT" smtClean="0"/>
              <a:t>28/06/2023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213143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81FC72-1878-1C4C-904A-A3F465F3A2A7}" type="datetime1">
              <a:rPr lang="it-IT" smtClean="0"/>
              <a:t>28/06/2023</a:t>
            </a:fld>
            <a:endParaRPr lang="it-IT"/>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it-IT"/>
          </a:p>
        </p:txBody>
      </p:sp>
      <p:sp>
        <p:nvSpPr>
          <p:cNvPr id="7" name="Slide Number Placeholder 6"/>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250895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469C0EC0-38DC-8142-8ADA-1BA439922E1B}" type="datetime1">
              <a:rPr lang="it-IT" smtClean="0"/>
              <a:t>28/06/2023</a:t>
            </a:fld>
            <a:endParaRPr lang="it-IT"/>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it-IT"/>
          </a:p>
        </p:txBody>
      </p:sp>
      <p:sp>
        <p:nvSpPr>
          <p:cNvPr id="7" name="Slide Number Placeholder 6"/>
          <p:cNvSpPr>
            <a:spLocks noGrp="1"/>
          </p:cNvSpPr>
          <p:nvPr>
            <p:ph type="sldNum" sz="quarter" idx="12"/>
          </p:nvPr>
        </p:nvSpPr>
        <p:spPr/>
        <p:txBody>
          <a:bodyPr/>
          <a:lstStyle/>
          <a:p>
            <a:fld id="{F7C284DE-5AA0-C044-BD66-67F87AE55F90}" type="slidenum">
              <a:rPr lang="it-IT" smtClean="0"/>
              <a:t>‹N›</a:t>
            </a:fld>
            <a:endParaRPr lang="it-IT"/>
          </a:p>
        </p:txBody>
      </p:sp>
    </p:spTree>
    <p:extLst>
      <p:ext uri="{BB962C8B-B14F-4D97-AF65-F5344CB8AC3E}">
        <p14:creationId xmlns:p14="http://schemas.microsoft.com/office/powerpoint/2010/main" val="59978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3169D02-93FF-7240-B5EA-AA4D45175AFF}" type="datetime1">
              <a:rPr lang="it-IT" smtClean="0"/>
              <a:t>28/06/2023</a:t>
            </a:fld>
            <a:endParaRPr lang="it-I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7C284DE-5AA0-C044-BD66-67F87AE55F90}" type="slidenum">
              <a:rPr lang="it-IT" smtClean="0"/>
              <a:t>‹N›</a:t>
            </a:fld>
            <a:endParaRPr lang="it-IT"/>
          </a:p>
        </p:txBody>
      </p:sp>
    </p:spTree>
    <p:extLst>
      <p:ext uri="{BB962C8B-B14F-4D97-AF65-F5344CB8AC3E}">
        <p14:creationId xmlns:p14="http://schemas.microsoft.com/office/powerpoint/2010/main" val="5916007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Cagnola &amp; Associati 0296.jpg" descr="Cagnola &amp; Associati 0296.jpg"/>
          <p:cNvPicPr>
            <a:picLocks noChangeAspect="1"/>
          </p:cNvPicPr>
          <p:nvPr/>
        </p:nvPicPr>
        <p:blipFill>
          <a:blip r:embed="rId2">
            <a:alphaModFix amt="11000"/>
          </a:blip>
          <a:srcRect r="19873" b="13029"/>
          <a:stretch>
            <a:fillRect/>
          </a:stretch>
        </p:blipFill>
        <p:spPr>
          <a:xfrm>
            <a:off x="0" y="0"/>
            <a:ext cx="12192000" cy="6858000"/>
          </a:xfrm>
          <a:prstGeom prst="rect">
            <a:avLst/>
          </a:prstGeom>
          <a:ln w="12700">
            <a:miter lim="400000"/>
          </a:ln>
        </p:spPr>
      </p:pic>
      <p:sp>
        <p:nvSpPr>
          <p:cNvPr id="122" name="Rettangolo"/>
          <p:cNvSpPr/>
          <p:nvPr/>
        </p:nvSpPr>
        <p:spPr>
          <a:xfrm>
            <a:off x="4376971" y="3675471"/>
            <a:ext cx="7747216" cy="1471043"/>
          </a:xfrm>
          <a:prstGeom prst="rect">
            <a:avLst/>
          </a:prstGeom>
          <a:noFill/>
          <a:ln w="12700">
            <a:miter lim="400000"/>
          </a:ln>
        </p:spPr>
        <p:txBody>
          <a:bodyPr lIns="32146" rIns="32146"/>
          <a:lstStyle/>
          <a:p>
            <a:pPr defTabSz="964372">
              <a:defRPr sz="2700" b="0">
                <a:latin typeface="Karla"/>
                <a:ea typeface="Karla"/>
                <a:cs typeface="Karla"/>
                <a:sym typeface="Karla"/>
              </a:defRPr>
            </a:pPr>
            <a:endParaRPr lang="it-IT" sz="1969" i="1" dirty="0">
              <a:solidFill>
                <a:schemeClr val="bg1"/>
              </a:solidFill>
              <a:latin typeface="+mj-lt"/>
            </a:endParaRPr>
          </a:p>
          <a:p>
            <a:pPr algn="r" defTabSz="723276">
              <a:defRPr sz="2700" b="0">
                <a:latin typeface="Karla"/>
                <a:ea typeface="Karla"/>
                <a:cs typeface="Karla"/>
                <a:sym typeface="Karla"/>
              </a:defRPr>
            </a:pPr>
            <a:r>
              <a:rPr lang="it-IT" sz="1969" i="1" dirty="0">
                <a:latin typeface="Times New Roman" charset="0"/>
                <a:ea typeface="Times New Roman" charset="0"/>
                <a:cs typeface="Times New Roman" charset="0"/>
              </a:rPr>
              <a:t>«I rischi penali connessi alla detenzione non </a:t>
            </a:r>
          </a:p>
          <a:p>
            <a:pPr algn="r" defTabSz="723276">
              <a:defRPr sz="2700" b="0">
                <a:latin typeface="Karla"/>
                <a:ea typeface="Karla"/>
                <a:cs typeface="Karla"/>
                <a:sym typeface="Karla"/>
              </a:defRPr>
            </a:pPr>
            <a:r>
              <a:rPr lang="it-IT" sz="1969" i="1" dirty="0">
                <a:latin typeface="Times New Roman" charset="0"/>
                <a:ea typeface="Times New Roman" charset="0"/>
                <a:cs typeface="Times New Roman" charset="0"/>
              </a:rPr>
              <a:t>dichiarata di cripto-attività»</a:t>
            </a:r>
          </a:p>
          <a:p>
            <a:pPr algn="r" defTabSz="723276">
              <a:defRPr sz="2700" b="0">
                <a:latin typeface="Karla"/>
                <a:ea typeface="Karla"/>
                <a:cs typeface="Karla"/>
                <a:sym typeface="Karla"/>
              </a:defRPr>
            </a:pPr>
            <a:endParaRPr lang="it-IT" sz="1969" i="1" dirty="0">
              <a:latin typeface="Times New Roman" charset="0"/>
              <a:ea typeface="Times New Roman" charset="0"/>
              <a:cs typeface="Times New Roman" charset="0"/>
            </a:endParaRPr>
          </a:p>
          <a:p>
            <a:pPr algn="r" defTabSz="723276">
              <a:defRPr sz="2700" b="0">
                <a:latin typeface="Karla"/>
                <a:ea typeface="Karla"/>
                <a:cs typeface="Karla"/>
                <a:sym typeface="Karla"/>
              </a:defRPr>
            </a:pPr>
            <a:r>
              <a:rPr lang="it-IT" sz="2250" i="1" dirty="0">
                <a:latin typeface="Times New Roman" charset="0"/>
                <a:ea typeface="Times New Roman" charset="0"/>
                <a:cs typeface="Times New Roman" charset="0"/>
              </a:rPr>
              <a:t>		</a:t>
            </a:r>
            <a:r>
              <a:rPr lang="it-IT" sz="2250" dirty="0">
                <a:latin typeface="Times New Roman" charset="0"/>
                <a:ea typeface="Times New Roman" charset="0"/>
                <a:cs typeface="Times New Roman" charset="0"/>
              </a:rPr>
              <a:t>	</a:t>
            </a:r>
            <a:r>
              <a:rPr lang="it-IT" sz="1406" dirty="0">
                <a:latin typeface="Times New Roman" charset="0"/>
                <a:ea typeface="Times New Roman" charset="0"/>
                <a:cs typeface="Times New Roman" charset="0"/>
              </a:rPr>
              <a:t>Avv. Fabio Cagnola</a:t>
            </a:r>
          </a:p>
          <a:p>
            <a:pPr algn="r" defTabSz="964372">
              <a:defRPr sz="2700" b="0">
                <a:latin typeface="Karla"/>
                <a:ea typeface="Karla"/>
                <a:cs typeface="Karla"/>
                <a:sym typeface="Karla"/>
              </a:defRPr>
            </a:pPr>
            <a:endParaRPr lang="it-IT" sz="2531" i="1" dirty="0">
              <a:solidFill>
                <a:schemeClr val="bg1"/>
              </a:solidFill>
              <a:latin typeface="+mj-lt"/>
            </a:endParaRPr>
          </a:p>
        </p:txBody>
      </p:sp>
      <p:sp>
        <p:nvSpPr>
          <p:cNvPr id="124" name="Luogo e data"/>
          <p:cNvSpPr txBox="1"/>
          <p:nvPr/>
        </p:nvSpPr>
        <p:spPr>
          <a:xfrm>
            <a:off x="5978524" y="4242614"/>
            <a:ext cx="4110436" cy="168379"/>
          </a:xfrm>
          <a:prstGeom prst="rect">
            <a:avLst/>
          </a:prstGeom>
          <a:ln w="12700">
            <a:miter lim="400000"/>
          </a:ln>
          <a:extLst>
            <a:ext uri="{C572A759-6A51-4108-AA02-DFA0A04FC94B}">
              <ma14:wrappingTextBoxFlag xmlns:ma14="http://schemas.microsoft.com/office/mac/drawingml/2011/main" xmlns="" val="1"/>
            </a:ext>
          </a:extLst>
        </p:spPr>
        <p:txBody>
          <a:bodyPr lIns="32146" rIns="32146" anchor="b">
            <a:spAutoFit/>
          </a:bodyPr>
          <a:lstStyle>
            <a:lvl1pPr algn="r" defTabSz="1371600">
              <a:lnSpc>
                <a:spcPct val="10000"/>
              </a:lnSpc>
              <a:defRPr sz="2500" b="0">
                <a:solidFill>
                  <a:srgbClr val="404040"/>
                </a:solidFill>
                <a:latin typeface="Montserrat Black"/>
                <a:ea typeface="Montserrat Black"/>
                <a:cs typeface="Montserrat Black"/>
                <a:sym typeface="Montserrat Black"/>
              </a:defRPr>
            </a:lvl1pPr>
          </a:lstStyle>
          <a:p>
            <a:endParaRPr sz="1758" dirty="0"/>
          </a:p>
        </p:txBody>
      </p:sp>
      <p:pic>
        <p:nvPicPr>
          <p:cNvPr id="126" name="Logo CA - CMYK.tif" descr="Logo CA - CMYK.tif"/>
          <p:cNvPicPr>
            <a:picLocks noChangeAspect="1"/>
          </p:cNvPicPr>
          <p:nvPr/>
        </p:nvPicPr>
        <p:blipFill>
          <a:blip r:embed="rId3"/>
          <a:stretch>
            <a:fillRect/>
          </a:stretch>
        </p:blipFill>
        <p:spPr>
          <a:xfrm>
            <a:off x="9168712" y="5453284"/>
            <a:ext cx="3023288" cy="677441"/>
          </a:xfrm>
          <a:prstGeom prst="rect">
            <a:avLst/>
          </a:prstGeom>
          <a:noFill/>
          <a:ln w="12700">
            <a:miter lim="400000"/>
          </a:ln>
        </p:spPr>
      </p:pic>
      <p:sp>
        <p:nvSpPr>
          <p:cNvPr id="11" name="Titolo 1">
            <a:extLst>
              <a:ext uri="{FF2B5EF4-FFF2-40B4-BE49-F238E27FC236}">
                <a16:creationId xmlns:a16="http://schemas.microsoft.com/office/drawing/2014/main" id="{4731A154-B1BD-B548-A8B6-D5565C912D55}"/>
              </a:ext>
            </a:extLst>
          </p:cNvPr>
          <p:cNvSpPr txBox="1">
            <a:spLocks/>
          </p:cNvSpPr>
          <p:nvPr/>
        </p:nvSpPr>
        <p:spPr>
          <a:xfrm>
            <a:off x="5840865" y="3572236"/>
            <a:ext cx="4736744" cy="466008"/>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b">
            <a:normAutofit fontScale="55000" lnSpcReduction="2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a:lstStyle>
          <a:p>
            <a:pPr algn="r" hangingPunct="1"/>
            <a:endParaRPr lang="it-IT" sz="5625" dirty="0"/>
          </a:p>
        </p:txBody>
      </p:sp>
      <p:sp>
        <p:nvSpPr>
          <p:cNvPr id="12" name="Sottotitolo 2">
            <a:extLst>
              <a:ext uri="{FF2B5EF4-FFF2-40B4-BE49-F238E27FC236}">
                <a16:creationId xmlns:a16="http://schemas.microsoft.com/office/drawing/2014/main" id="{F514DA23-B974-E247-8E37-4F24AD6F5C95}"/>
              </a:ext>
            </a:extLst>
          </p:cNvPr>
          <p:cNvSpPr txBox="1">
            <a:spLocks/>
          </p:cNvSpPr>
          <p:nvPr/>
        </p:nvSpPr>
        <p:spPr>
          <a:xfrm>
            <a:off x="4883021" y="4048287"/>
            <a:ext cx="5694588" cy="36270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t">
            <a:normAutofit/>
          </a:bodyPr>
          <a:lstStyle>
            <a:lvl1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1pPr>
            <a:lvl2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2pPr>
            <a:lvl3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3pPr>
            <a:lvl4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4pPr>
            <a:lvl5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algn="r" hangingPunct="1"/>
            <a:endParaRPr lang="it-IT" sz="1406" dirty="0"/>
          </a:p>
        </p:txBody>
      </p:sp>
      <p:sp>
        <p:nvSpPr>
          <p:cNvPr id="2" name="CasellaDiTesto 1">
            <a:extLst>
              <a:ext uri="{FF2B5EF4-FFF2-40B4-BE49-F238E27FC236}">
                <a16:creationId xmlns:a16="http://schemas.microsoft.com/office/drawing/2014/main" id="{2A2FE5DC-CD24-3222-1984-3D2098BB93F6}"/>
              </a:ext>
            </a:extLst>
          </p:cNvPr>
          <p:cNvSpPr txBox="1"/>
          <p:nvPr/>
        </p:nvSpPr>
        <p:spPr>
          <a:xfrm>
            <a:off x="4733970" y="177571"/>
            <a:ext cx="7390217" cy="707886"/>
          </a:xfrm>
          <a:prstGeom prst="rect">
            <a:avLst/>
          </a:prstGeom>
          <a:noFill/>
        </p:spPr>
        <p:txBody>
          <a:bodyPr wrap="square" rtlCol="0">
            <a:spAutoFit/>
          </a:bodyPr>
          <a:lstStyle/>
          <a:p>
            <a:pPr algn="r"/>
            <a:r>
              <a:rPr lang="it-IT" sz="4000" dirty="0">
                <a:latin typeface="Times New Roman" charset="0"/>
                <a:ea typeface="Times New Roman" charset="0"/>
                <a:cs typeface="Times New Roman" charset="0"/>
              </a:rPr>
              <a:t>MICAR E FINANZIARIA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849437"/>
          </a:xfrm>
        </p:spPr>
        <p:txBody>
          <a:bodyPr>
            <a:normAutofit fontScale="90000"/>
          </a:bodyPr>
          <a:lstStyle/>
          <a:p>
            <a:r>
              <a:rPr lang="it-IT" dirty="0">
                <a:latin typeface="Times New Roman" panose="02020603050405020304" pitchFamily="18" charset="0"/>
                <a:cs typeface="Times New Roman" panose="02020603050405020304" pitchFamily="18" charset="0"/>
              </a:rPr>
              <a:t>APPLICABILITA’ DELLA NORMA</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721746" y="1417942"/>
            <a:ext cx="10748506" cy="5365826"/>
          </a:xfrm>
        </p:spPr>
        <p:txBody>
          <a:bodyPr>
            <a:noAutofit/>
          </a:bodyPr>
          <a:lstStyle/>
          <a:p>
            <a:pPr marL="285750" indent="-285750" algn="just">
              <a:lnSpc>
                <a:spcPct val="150000"/>
              </a:lnSpc>
              <a:buClr>
                <a:schemeClr val="bg1"/>
              </a:buClr>
              <a:buFont typeface="Arial" panose="020B0604020202020204" pitchFamily="34" charset="0"/>
              <a:buChar char="•"/>
            </a:pPr>
            <a:r>
              <a:rPr lang="it-IT" sz="1900" dirty="0">
                <a:solidFill>
                  <a:schemeClr val="bg1"/>
                </a:solidFill>
                <a:latin typeface="Times New Roman" panose="02020603050405020304" pitchFamily="18" charset="0"/>
                <a:cs typeface="Times New Roman" panose="02020603050405020304" pitchFamily="18" charset="0"/>
              </a:rPr>
              <a:t>Nello specifico, per le due fattispecie menzionate, la regolarizzazione è consentita per gli anni fiscali antecedenti con </a:t>
            </a:r>
            <a:r>
              <a:rPr lang="it-IT" sz="1900" b="1" u="sng" dirty="0">
                <a:solidFill>
                  <a:schemeClr val="bg1"/>
                </a:solidFill>
                <a:latin typeface="Times New Roman" panose="02020603050405020304" pitchFamily="18" charset="0"/>
                <a:cs typeface="Times New Roman" panose="02020603050405020304" pitchFamily="18" charset="0"/>
              </a:rPr>
              <a:t>differenti limiti temporali</a:t>
            </a:r>
            <a:r>
              <a:rPr lang="it-IT" sz="1900" dirty="0">
                <a:solidFill>
                  <a:schemeClr val="bg1"/>
                </a:solidFill>
                <a:latin typeface="Times New Roman" panose="02020603050405020304" pitchFamily="18" charset="0"/>
                <a:cs typeface="Times New Roman" panose="02020603050405020304" pitchFamily="18" charset="0"/>
              </a:rPr>
              <a:t>.</a:t>
            </a:r>
          </a:p>
          <a:p>
            <a:pPr marL="285750" indent="-285750" algn="just">
              <a:lnSpc>
                <a:spcPct val="150000"/>
              </a:lnSpc>
              <a:buClr>
                <a:schemeClr val="bg1"/>
              </a:buClr>
              <a:buFont typeface="Arial" panose="020B0604020202020204" pitchFamily="34" charset="0"/>
              <a:buChar char="•"/>
            </a:pPr>
            <a:r>
              <a:rPr lang="it-IT" sz="1900" dirty="0">
                <a:solidFill>
                  <a:schemeClr val="bg1"/>
                </a:solidFill>
                <a:latin typeface="Times New Roman" panose="02020603050405020304" pitchFamily="18" charset="0"/>
                <a:cs typeface="Times New Roman" panose="02020603050405020304" pitchFamily="18" charset="0"/>
              </a:rPr>
              <a:t>Per quanto concerne il reato di cui all’art. 4, infatti, la sanatoria potrebbe </a:t>
            </a:r>
            <a:r>
              <a:rPr lang="it-IT" sz="1900" b="1" u="sng" dirty="0">
                <a:solidFill>
                  <a:schemeClr val="bg1"/>
                </a:solidFill>
                <a:latin typeface="Times New Roman" panose="02020603050405020304" pitchFamily="18" charset="0"/>
                <a:cs typeface="Times New Roman" panose="02020603050405020304" pitchFamily="18" charset="0"/>
              </a:rPr>
              <a:t>retroagire agli anni fiscali precedenti</a:t>
            </a:r>
            <a:r>
              <a:rPr lang="it-IT" sz="1900" dirty="0">
                <a:solidFill>
                  <a:schemeClr val="bg1"/>
                </a:solidFill>
                <a:latin typeface="Times New Roman" panose="02020603050405020304" pitchFamily="18" charset="0"/>
                <a:cs typeface="Times New Roman" panose="02020603050405020304" pitchFamily="18" charset="0"/>
              </a:rPr>
              <a:t>, secondo l’orientamento maggioritario.</a:t>
            </a:r>
          </a:p>
          <a:p>
            <a:pPr marL="285750" indent="-285750" algn="just">
              <a:lnSpc>
                <a:spcPct val="150000"/>
              </a:lnSpc>
              <a:buClr>
                <a:schemeClr val="bg1"/>
              </a:buClr>
              <a:buFont typeface="Arial" panose="020B0604020202020204" pitchFamily="34" charset="0"/>
              <a:buChar char="•"/>
            </a:pPr>
            <a:r>
              <a:rPr lang="it-IT" sz="1900" dirty="0">
                <a:solidFill>
                  <a:schemeClr val="bg1"/>
                </a:solidFill>
                <a:latin typeface="Times New Roman" panose="02020603050405020304" pitchFamily="18" charset="0"/>
                <a:cs typeface="Times New Roman" panose="02020603050405020304" pitchFamily="18" charset="0"/>
              </a:rPr>
              <a:t>Nel caso di omessa dichiarazione, invece, la regolarizzazione e la conseguente non punibilità incontrerebbero il </a:t>
            </a:r>
            <a:r>
              <a:rPr lang="it-IT" sz="1900" b="1" u="sng" dirty="0">
                <a:solidFill>
                  <a:schemeClr val="bg1"/>
                </a:solidFill>
                <a:latin typeface="Times New Roman" panose="02020603050405020304" pitchFamily="18" charset="0"/>
                <a:cs typeface="Times New Roman" panose="02020603050405020304" pitchFamily="18" charset="0"/>
              </a:rPr>
              <a:t>limite temporale nel termine di presentazione della dichiarazione relativa al periodo di imposta successivo a quello oggetto di contestazione</a:t>
            </a:r>
            <a:r>
              <a:rPr lang="it-IT" sz="1900" dirty="0">
                <a:solidFill>
                  <a:schemeClr val="bg1"/>
                </a:solidFill>
                <a:latin typeface="Times New Roman" panose="02020603050405020304" pitchFamily="18" charset="0"/>
                <a:cs typeface="Times New Roman" panose="02020603050405020304" pitchFamily="18" charset="0"/>
              </a:rPr>
              <a:t>.</a:t>
            </a:r>
          </a:p>
          <a:p>
            <a:pPr marL="285750" indent="-285750" algn="just">
              <a:lnSpc>
                <a:spcPct val="150000"/>
              </a:lnSpc>
              <a:buClr>
                <a:schemeClr val="bg1"/>
              </a:buClr>
              <a:buFont typeface="Arial" panose="020B0604020202020204" pitchFamily="34" charset="0"/>
              <a:buChar char="•"/>
            </a:pPr>
            <a:r>
              <a:rPr lang="it-IT" sz="1900" dirty="0">
                <a:solidFill>
                  <a:schemeClr val="bg1"/>
                </a:solidFill>
                <a:latin typeface="Times New Roman" panose="02020603050405020304" pitchFamily="18" charset="0"/>
                <a:cs typeface="Times New Roman" panose="02020603050405020304" pitchFamily="18" charset="0"/>
              </a:rPr>
              <a:t>Non si ritiene allo stato esistete una forma di frizione o incompatibilità tra il limite dettato dalla «formale conoscenza» e l’attivazione di interlocuzioni con le autorità fiscali relativamente all’accesso alla sanatoria disciplinata dalla Legge di Bilancio 2023.</a:t>
            </a:r>
          </a:p>
          <a:p>
            <a:pPr algn="just">
              <a:lnSpc>
                <a:spcPct val="150000"/>
              </a:lnSpc>
            </a:pPr>
            <a:endParaRPr lang="it-IT" sz="19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it-IT" sz="1900" dirty="0">
              <a:solidFill>
                <a:schemeClr val="bg1"/>
              </a:solidFill>
              <a:latin typeface="Times New Roman" panose="02020603050405020304" pitchFamily="18"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61E87393-08FD-A664-ED27-30FC9329F258}"/>
              </a:ext>
            </a:extLst>
          </p:cNvPr>
          <p:cNvSpPr>
            <a:spLocks noGrp="1"/>
          </p:cNvSpPr>
          <p:nvPr>
            <p:ph type="sldNum" sz="quarter" idx="12"/>
          </p:nvPr>
        </p:nvSpPr>
        <p:spPr/>
        <p:txBody>
          <a:bodyPr/>
          <a:lstStyle/>
          <a:p>
            <a:fld id="{F7C284DE-5AA0-C044-BD66-67F87AE55F90}" type="slidenum">
              <a:rPr lang="it-IT" smtClean="0"/>
              <a:t>10</a:t>
            </a:fld>
            <a:endParaRPr lang="it-IT"/>
          </a:p>
        </p:txBody>
      </p:sp>
    </p:spTree>
    <p:extLst>
      <p:ext uri="{BB962C8B-B14F-4D97-AF65-F5344CB8AC3E}">
        <p14:creationId xmlns:p14="http://schemas.microsoft.com/office/powerpoint/2010/main" val="235258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1041972"/>
          </a:xfrm>
        </p:spPr>
        <p:txBody>
          <a:bodyPr>
            <a:normAutofit/>
          </a:bodyPr>
          <a:lstStyle/>
          <a:p>
            <a:r>
              <a:rPr lang="it-IT" dirty="0">
                <a:latin typeface="Times New Roman" panose="02020603050405020304" pitchFamily="18" charset="0"/>
                <a:cs typeface="Times New Roman" panose="02020603050405020304" pitchFamily="18" charset="0"/>
              </a:rPr>
              <a:t>ULTERIORI PROFILI PENALI</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1184898" y="1689696"/>
            <a:ext cx="9822201" cy="4752179"/>
          </a:xfrm>
        </p:spPr>
        <p:txBody>
          <a:bodyPr>
            <a:normAutofit fontScale="92500"/>
          </a:bodyPr>
          <a:lstStyle/>
          <a:p>
            <a:pPr marL="342900" indent="-342900" algn="just">
              <a:lnSpc>
                <a:spcPct val="200000"/>
              </a:lnSpc>
              <a:buClr>
                <a:schemeClr val="bg1"/>
              </a:buClr>
              <a:buFont typeface="Arial" panose="020B0604020202020204" pitchFamily="34" charset="0"/>
              <a:buChar char="•"/>
            </a:pPr>
            <a:r>
              <a:rPr lang="it-IT" sz="2400" dirty="0">
                <a:solidFill>
                  <a:schemeClr val="bg1"/>
                </a:solidFill>
                <a:latin typeface="Times New Roman" panose="02020603050405020304" pitchFamily="18" charset="0"/>
                <a:cs typeface="Times New Roman" panose="02020603050405020304" pitchFamily="18" charset="0"/>
              </a:rPr>
              <a:t>La giurisprudenza di legittimità ha definito la criptovaluta come </a:t>
            </a:r>
            <a:r>
              <a:rPr lang="it-IT" sz="2400" b="1" u="sng" dirty="0">
                <a:solidFill>
                  <a:schemeClr val="bg1"/>
                </a:solidFill>
                <a:latin typeface="Times New Roman" panose="02020603050405020304" pitchFamily="18" charset="0"/>
                <a:cs typeface="Times New Roman" panose="02020603050405020304" pitchFamily="18" charset="0"/>
              </a:rPr>
              <a:t>strumento finanziario e prodotto finanziario</a:t>
            </a:r>
            <a:r>
              <a:rPr lang="it-IT" sz="2400" dirty="0">
                <a:solidFill>
                  <a:schemeClr val="bg1"/>
                </a:solidFill>
                <a:latin typeface="Times New Roman" panose="02020603050405020304" pitchFamily="18" charset="0"/>
                <a:cs typeface="Times New Roman" panose="02020603050405020304" pitchFamily="18" charset="0"/>
              </a:rPr>
              <a:t>, mentre il Regolamento </a:t>
            </a:r>
            <a:r>
              <a:rPr lang="it-IT" sz="2400" dirty="0" err="1">
                <a:solidFill>
                  <a:schemeClr val="bg1"/>
                </a:solidFill>
                <a:latin typeface="Times New Roman" panose="02020603050405020304" pitchFamily="18" charset="0"/>
                <a:cs typeface="Times New Roman" panose="02020603050405020304" pitchFamily="18" charset="0"/>
              </a:rPr>
              <a:t>MiCa</a:t>
            </a:r>
            <a:r>
              <a:rPr lang="it-IT" sz="2400" dirty="0">
                <a:solidFill>
                  <a:schemeClr val="bg1"/>
                </a:solidFill>
                <a:latin typeface="Times New Roman" panose="02020603050405020304" pitchFamily="18" charset="0"/>
                <a:cs typeface="Times New Roman" panose="02020603050405020304" pitchFamily="18" charset="0"/>
              </a:rPr>
              <a:t> ha esplicitamente tracciato il proprio perimetro applicativo lasciando fuori le attività qualificabili come strumenti finanziari.</a:t>
            </a:r>
          </a:p>
          <a:p>
            <a:pPr marL="342900" indent="-342900" algn="just">
              <a:lnSpc>
                <a:spcPct val="200000"/>
              </a:lnSpc>
              <a:buClr>
                <a:schemeClr val="bg1"/>
              </a:buClr>
              <a:buFont typeface="Arial" panose="020B0604020202020204" pitchFamily="34" charset="0"/>
              <a:buChar char="•"/>
            </a:pPr>
            <a:r>
              <a:rPr lang="it-IT" sz="2400" dirty="0">
                <a:solidFill>
                  <a:schemeClr val="bg1"/>
                </a:solidFill>
                <a:latin typeface="Times New Roman" panose="02020603050405020304" pitchFamily="18" charset="0"/>
                <a:cs typeface="Times New Roman" panose="02020603050405020304" pitchFamily="18" charset="0"/>
              </a:rPr>
              <a:t>Quali potrebbero essere quindi gli scenari possibili sul piano dell’</a:t>
            </a:r>
            <a:r>
              <a:rPr lang="it-IT" sz="2400" b="1" u="sng" dirty="0">
                <a:solidFill>
                  <a:schemeClr val="bg1"/>
                </a:solidFill>
                <a:latin typeface="Times New Roman" panose="02020603050405020304" pitchFamily="18" charset="0"/>
                <a:cs typeface="Times New Roman" panose="02020603050405020304" pitchFamily="18" charset="0"/>
              </a:rPr>
              <a:t>abusivismo finanziario</a:t>
            </a:r>
            <a:r>
              <a:rPr lang="it-IT" sz="2400" b="1" dirty="0">
                <a:solidFill>
                  <a:schemeClr val="bg1"/>
                </a:solidFill>
                <a:latin typeface="Times New Roman" panose="02020603050405020304" pitchFamily="18" charset="0"/>
                <a:cs typeface="Times New Roman" panose="02020603050405020304" pitchFamily="18" charset="0"/>
              </a:rPr>
              <a:t> </a:t>
            </a:r>
            <a:r>
              <a:rPr lang="it-IT" sz="2400" i="1" dirty="0">
                <a:solidFill>
                  <a:schemeClr val="bg1"/>
                </a:solidFill>
                <a:latin typeface="Times New Roman" panose="02020603050405020304" pitchFamily="18" charset="0"/>
                <a:cs typeface="Times New Roman" panose="02020603050405020304" pitchFamily="18" charset="0"/>
              </a:rPr>
              <a:t>ex </a:t>
            </a:r>
            <a:r>
              <a:rPr lang="it-IT" sz="2400" dirty="0">
                <a:solidFill>
                  <a:schemeClr val="bg1"/>
                </a:solidFill>
                <a:latin typeface="Times New Roman" panose="02020603050405020304" pitchFamily="18" charset="0"/>
                <a:cs typeface="Times New Roman" panose="02020603050405020304" pitchFamily="18" charset="0"/>
              </a:rPr>
              <a:t>art. 166 TUF a fronte dell’entrata in vigore del regolamento? </a:t>
            </a:r>
          </a:p>
        </p:txBody>
      </p:sp>
      <p:sp>
        <p:nvSpPr>
          <p:cNvPr id="4" name="Segnaposto numero diapositiva 3">
            <a:extLst>
              <a:ext uri="{FF2B5EF4-FFF2-40B4-BE49-F238E27FC236}">
                <a16:creationId xmlns:a16="http://schemas.microsoft.com/office/drawing/2014/main" id="{4A3EA431-6B7F-0AA3-9FF7-D09038D5C2B6}"/>
              </a:ext>
            </a:extLst>
          </p:cNvPr>
          <p:cNvSpPr>
            <a:spLocks noGrp="1"/>
          </p:cNvSpPr>
          <p:nvPr>
            <p:ph type="sldNum" sz="quarter" idx="12"/>
          </p:nvPr>
        </p:nvSpPr>
        <p:spPr/>
        <p:txBody>
          <a:bodyPr/>
          <a:lstStyle/>
          <a:p>
            <a:fld id="{F7C284DE-5AA0-C044-BD66-67F87AE55F90}" type="slidenum">
              <a:rPr lang="it-IT" smtClean="0"/>
              <a:t>11</a:t>
            </a:fld>
            <a:endParaRPr lang="it-IT"/>
          </a:p>
        </p:txBody>
      </p:sp>
    </p:spTree>
    <p:extLst>
      <p:ext uri="{BB962C8B-B14F-4D97-AF65-F5344CB8AC3E}">
        <p14:creationId xmlns:p14="http://schemas.microsoft.com/office/powerpoint/2010/main" val="171585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Cagnola &amp; Associati 0296.jpg" descr="Cagnola &amp; Associati 0296.jpg"/>
          <p:cNvPicPr>
            <a:picLocks noChangeAspect="1"/>
          </p:cNvPicPr>
          <p:nvPr/>
        </p:nvPicPr>
        <p:blipFill>
          <a:blip r:embed="rId2">
            <a:alphaModFix amt="11000"/>
          </a:blip>
          <a:srcRect r="19873" b="13029"/>
          <a:stretch>
            <a:fillRect/>
          </a:stretch>
        </p:blipFill>
        <p:spPr>
          <a:xfrm>
            <a:off x="0" y="0"/>
            <a:ext cx="12192000" cy="6858000"/>
          </a:xfrm>
          <a:prstGeom prst="rect">
            <a:avLst/>
          </a:prstGeom>
          <a:ln w="12700">
            <a:miter lim="400000"/>
          </a:ln>
        </p:spPr>
      </p:pic>
      <p:sp>
        <p:nvSpPr>
          <p:cNvPr id="122" name="Rettangolo"/>
          <p:cNvSpPr/>
          <p:nvPr/>
        </p:nvSpPr>
        <p:spPr>
          <a:xfrm>
            <a:off x="7592915" y="4416637"/>
            <a:ext cx="4599085" cy="1429557"/>
          </a:xfrm>
          <a:prstGeom prst="rect">
            <a:avLst/>
          </a:prstGeom>
          <a:noFill/>
          <a:ln w="12700">
            <a:miter lim="400000"/>
          </a:ln>
        </p:spPr>
        <p:txBody>
          <a:bodyPr lIns="32146" rIns="32146"/>
          <a:lstStyle/>
          <a:p>
            <a:pPr algn="r" defTabSz="723276">
              <a:defRPr sz="2700" b="0">
                <a:latin typeface="Karla"/>
                <a:ea typeface="Karla"/>
                <a:cs typeface="Karla"/>
                <a:sym typeface="Karla"/>
              </a:defRPr>
            </a:pPr>
            <a:endParaRPr lang="it-IT" sz="2200" i="1" dirty="0">
              <a:latin typeface="Times New Roman" charset="0"/>
              <a:ea typeface="Times New Roman" charset="0"/>
              <a:cs typeface="Times New Roman" charset="0"/>
            </a:endParaRPr>
          </a:p>
          <a:p>
            <a:pPr algn="r" defTabSz="723276">
              <a:defRPr sz="2700" b="0">
                <a:latin typeface="Karla"/>
                <a:ea typeface="Karla"/>
                <a:cs typeface="Karla"/>
                <a:sym typeface="Karla"/>
              </a:defRPr>
            </a:pPr>
            <a:r>
              <a:rPr lang="it-IT" sz="2200" i="1" dirty="0">
                <a:latin typeface="Times New Roman" charset="0"/>
                <a:ea typeface="Times New Roman" charset="0"/>
                <a:cs typeface="Times New Roman" charset="0"/>
              </a:rPr>
              <a:t>		</a:t>
            </a:r>
            <a:r>
              <a:rPr lang="it-IT" sz="2200" dirty="0">
                <a:latin typeface="Times New Roman" charset="0"/>
                <a:ea typeface="Times New Roman" charset="0"/>
                <a:cs typeface="Times New Roman" charset="0"/>
              </a:rPr>
              <a:t>	</a:t>
            </a:r>
            <a:r>
              <a:rPr lang="it-IT" sz="2200" dirty="0">
                <a:latin typeface="Garamond" panose="02020404030301010803" pitchFamily="18" charset="0"/>
                <a:ea typeface="Times New Roman" charset="0"/>
                <a:cs typeface="Times New Roman" charset="0"/>
              </a:rPr>
              <a:t>Avv. Fabio Cagnola</a:t>
            </a:r>
          </a:p>
          <a:p>
            <a:pPr algn="r" defTabSz="964372">
              <a:defRPr sz="2700" b="0">
                <a:latin typeface="Karla"/>
                <a:ea typeface="Karla"/>
                <a:cs typeface="Karla"/>
                <a:sym typeface="Karla"/>
              </a:defRPr>
            </a:pPr>
            <a:endParaRPr lang="it-IT" sz="2200" i="1" dirty="0">
              <a:solidFill>
                <a:schemeClr val="bg1"/>
              </a:solidFill>
              <a:latin typeface="+mj-lt"/>
            </a:endParaRPr>
          </a:p>
        </p:txBody>
      </p:sp>
      <p:sp>
        <p:nvSpPr>
          <p:cNvPr id="124" name="Luogo e data"/>
          <p:cNvSpPr txBox="1"/>
          <p:nvPr/>
        </p:nvSpPr>
        <p:spPr>
          <a:xfrm>
            <a:off x="5978524" y="4242614"/>
            <a:ext cx="4110436" cy="168379"/>
          </a:xfrm>
          <a:prstGeom prst="rect">
            <a:avLst/>
          </a:prstGeom>
          <a:ln w="12700">
            <a:miter lim="400000"/>
          </a:ln>
          <a:extLst>
            <a:ext uri="{C572A759-6A51-4108-AA02-DFA0A04FC94B}">
              <ma14:wrappingTextBoxFlag xmlns="" xmlns:ma14="http://schemas.microsoft.com/office/mac/drawingml/2011/main" val="1"/>
            </a:ext>
          </a:extLst>
        </p:spPr>
        <p:txBody>
          <a:bodyPr lIns="32146" rIns="32146" anchor="b">
            <a:spAutoFit/>
          </a:bodyPr>
          <a:lstStyle>
            <a:lvl1pPr algn="r" defTabSz="1371600">
              <a:lnSpc>
                <a:spcPct val="10000"/>
              </a:lnSpc>
              <a:defRPr sz="2500" b="0">
                <a:solidFill>
                  <a:srgbClr val="404040"/>
                </a:solidFill>
                <a:latin typeface="Montserrat Black"/>
                <a:ea typeface="Montserrat Black"/>
                <a:cs typeface="Montserrat Black"/>
                <a:sym typeface="Montserrat Black"/>
              </a:defRPr>
            </a:lvl1pPr>
          </a:lstStyle>
          <a:p>
            <a:endParaRPr sz="1758" dirty="0"/>
          </a:p>
        </p:txBody>
      </p:sp>
      <p:pic>
        <p:nvPicPr>
          <p:cNvPr id="126" name="Logo CA - CMYK.tif" descr="Logo CA - CMYK.tif"/>
          <p:cNvPicPr>
            <a:picLocks noChangeAspect="1"/>
          </p:cNvPicPr>
          <p:nvPr/>
        </p:nvPicPr>
        <p:blipFill>
          <a:blip r:embed="rId3"/>
          <a:stretch>
            <a:fillRect/>
          </a:stretch>
        </p:blipFill>
        <p:spPr>
          <a:xfrm>
            <a:off x="8160026" y="5447891"/>
            <a:ext cx="4031974" cy="903461"/>
          </a:xfrm>
          <a:prstGeom prst="rect">
            <a:avLst/>
          </a:prstGeom>
          <a:noFill/>
          <a:ln w="12700">
            <a:miter lim="400000"/>
          </a:ln>
        </p:spPr>
      </p:pic>
      <p:sp>
        <p:nvSpPr>
          <p:cNvPr id="11" name="Titolo 1">
            <a:extLst>
              <a:ext uri="{FF2B5EF4-FFF2-40B4-BE49-F238E27FC236}">
                <a16:creationId xmlns:a16="http://schemas.microsoft.com/office/drawing/2014/main" id="{4731A154-B1BD-B548-A8B6-D5565C912D55}"/>
              </a:ext>
            </a:extLst>
          </p:cNvPr>
          <p:cNvSpPr txBox="1">
            <a:spLocks/>
          </p:cNvSpPr>
          <p:nvPr/>
        </p:nvSpPr>
        <p:spPr>
          <a:xfrm>
            <a:off x="5840865" y="3572236"/>
            <a:ext cx="4736744" cy="46600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b">
            <a:normAutofit fontScale="55000" lnSpcReduction="2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a:lstStyle>
          <a:p>
            <a:pPr algn="r" hangingPunct="1"/>
            <a:endParaRPr lang="it-IT" sz="5625" dirty="0"/>
          </a:p>
        </p:txBody>
      </p:sp>
      <p:sp>
        <p:nvSpPr>
          <p:cNvPr id="12" name="Sottotitolo 2">
            <a:extLst>
              <a:ext uri="{FF2B5EF4-FFF2-40B4-BE49-F238E27FC236}">
                <a16:creationId xmlns:a16="http://schemas.microsoft.com/office/drawing/2014/main" id="{F514DA23-B974-E247-8E37-4F24AD6F5C95}"/>
              </a:ext>
            </a:extLst>
          </p:cNvPr>
          <p:cNvSpPr txBox="1">
            <a:spLocks/>
          </p:cNvSpPr>
          <p:nvPr/>
        </p:nvSpPr>
        <p:spPr>
          <a:xfrm>
            <a:off x="4883021" y="4048287"/>
            <a:ext cx="5694588" cy="36270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t">
            <a:normAutofit/>
          </a:bodyPr>
          <a:lstStyle>
            <a:lvl1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1pPr>
            <a:lvl2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2pPr>
            <a:lvl3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3pPr>
            <a:lvl4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4pPr>
            <a:lvl5pPr marL="0" marR="0" indent="0" algn="ctr" defTabSz="5842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algn="r" hangingPunct="1"/>
            <a:endParaRPr lang="it-IT" sz="140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849437"/>
          </a:xfrm>
        </p:spPr>
        <p:txBody>
          <a:bodyPr>
            <a:normAutofit fontScale="90000"/>
          </a:bodyPr>
          <a:lstStyle/>
          <a:p>
            <a:r>
              <a:rPr lang="it-IT" dirty="0">
                <a:latin typeface="Times New Roman" panose="02020603050405020304" pitchFamily="18" charset="0"/>
                <a:cs typeface="Times New Roman" panose="02020603050405020304" pitchFamily="18" charset="0"/>
              </a:rPr>
              <a:t>INDICE DEGLI ARGOMENTI</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1191662" y="1496931"/>
            <a:ext cx="9681456" cy="4057915"/>
          </a:xfrm>
        </p:spPr>
        <p:txBody>
          <a:bodyPr>
            <a:noAutofit/>
          </a:bodyPr>
          <a:lstStyle/>
          <a:p>
            <a:pPr marL="342900" indent="-342900" algn="just">
              <a:lnSpc>
                <a:spcPct val="170000"/>
              </a:lnSpc>
              <a:buClr>
                <a:schemeClr val="bg1"/>
              </a:buClr>
              <a:buFont typeface="Arial" panose="020B0604020202020204" pitchFamily="34" charset="0"/>
              <a:buChar char="•"/>
            </a:pPr>
            <a:r>
              <a:rPr lang="it-IT" sz="2200" dirty="0">
                <a:solidFill>
                  <a:schemeClr val="bg1"/>
                </a:solidFill>
                <a:latin typeface="Times New Roman" panose="02020603050405020304" pitchFamily="18" charset="0"/>
                <a:cs typeface="Times New Roman" panose="02020603050405020304" pitchFamily="18" charset="0"/>
              </a:rPr>
              <a:t>LEGGE DI BILANCIO 2023 E REGOLAMENTO MICA</a:t>
            </a:r>
          </a:p>
          <a:p>
            <a:pPr marL="342900" indent="-342900" algn="just">
              <a:lnSpc>
                <a:spcPct val="170000"/>
              </a:lnSpc>
              <a:buClr>
                <a:schemeClr val="bg1"/>
              </a:buClr>
              <a:buFont typeface="Arial" panose="020B0604020202020204" pitchFamily="34" charset="0"/>
              <a:buChar char="•"/>
            </a:pPr>
            <a:r>
              <a:rPr lang="it-IT" sz="2200" dirty="0">
                <a:solidFill>
                  <a:schemeClr val="bg1"/>
                </a:solidFill>
                <a:latin typeface="Times New Roman" panose="02020603050405020304" pitchFamily="18" charset="0"/>
                <a:cs typeface="Times New Roman" panose="02020603050405020304" pitchFamily="18" charset="0"/>
              </a:rPr>
              <a:t>PROFILI PENALI DELL’INTERVENTO FISCALE</a:t>
            </a:r>
          </a:p>
          <a:p>
            <a:pPr marL="342900" indent="-342900" algn="just">
              <a:lnSpc>
                <a:spcPct val="170000"/>
              </a:lnSpc>
              <a:buClr>
                <a:schemeClr val="bg1"/>
              </a:buClr>
              <a:buFont typeface="Arial" panose="020B0604020202020204" pitchFamily="34" charset="0"/>
              <a:buChar char="•"/>
            </a:pPr>
            <a:r>
              <a:rPr lang="it-IT" sz="2200" dirty="0">
                <a:solidFill>
                  <a:schemeClr val="bg1"/>
                </a:solidFill>
                <a:latin typeface="Times New Roman" panose="02020603050405020304" pitchFamily="18" charset="0"/>
                <a:cs typeface="Times New Roman" panose="02020603050405020304" pitchFamily="18" charset="0"/>
              </a:rPr>
              <a:t>ART. 4 D.LGS. N. 74/2000 </a:t>
            </a:r>
          </a:p>
          <a:p>
            <a:pPr marL="342900" indent="-342900" algn="just">
              <a:lnSpc>
                <a:spcPct val="170000"/>
              </a:lnSpc>
              <a:buClr>
                <a:schemeClr val="bg1"/>
              </a:buClr>
              <a:buFont typeface="Arial" panose="020B0604020202020204" pitchFamily="34" charset="0"/>
              <a:buChar char="•"/>
            </a:pPr>
            <a:r>
              <a:rPr lang="it-IT" sz="2200" dirty="0">
                <a:solidFill>
                  <a:schemeClr val="bg1"/>
                </a:solidFill>
                <a:latin typeface="Times New Roman" panose="02020603050405020304" pitchFamily="18" charset="0"/>
                <a:cs typeface="Times New Roman" panose="02020603050405020304" pitchFamily="18" charset="0"/>
              </a:rPr>
              <a:t>ART. 5 D.LGS N. 74/2000</a:t>
            </a:r>
          </a:p>
          <a:p>
            <a:pPr marL="342900" indent="-342900" algn="just">
              <a:lnSpc>
                <a:spcPct val="170000"/>
              </a:lnSpc>
              <a:buClr>
                <a:schemeClr val="bg1"/>
              </a:buClr>
              <a:buFont typeface="Arial" panose="020B0604020202020204" pitchFamily="34" charset="0"/>
              <a:buChar char="•"/>
            </a:pPr>
            <a:r>
              <a:rPr lang="it-IT" sz="2200" dirty="0">
                <a:solidFill>
                  <a:schemeClr val="bg1"/>
                </a:solidFill>
                <a:latin typeface="Times New Roman" panose="02020603050405020304" pitchFamily="18" charset="0"/>
                <a:cs typeface="Times New Roman" panose="02020603050405020304" pitchFamily="18" charset="0"/>
              </a:rPr>
              <a:t>ART. 13 CO. 2 D.LGS. N. 74/2000</a:t>
            </a:r>
          </a:p>
          <a:p>
            <a:pPr marL="342900" indent="-342900" algn="just">
              <a:lnSpc>
                <a:spcPct val="170000"/>
              </a:lnSpc>
              <a:buClr>
                <a:schemeClr val="bg1"/>
              </a:buClr>
              <a:buFont typeface="Arial" panose="020B0604020202020204" pitchFamily="34" charset="0"/>
              <a:buChar char="•"/>
            </a:pPr>
            <a:r>
              <a:rPr lang="it-IT" sz="2200" dirty="0">
                <a:solidFill>
                  <a:schemeClr val="bg1"/>
                </a:solidFill>
                <a:latin typeface="Times New Roman" panose="02020603050405020304" pitchFamily="18" charset="0"/>
                <a:cs typeface="Times New Roman" panose="02020603050405020304" pitchFamily="18" charset="0"/>
              </a:rPr>
              <a:t>APPLICABILITA’ DELLA NORMA</a:t>
            </a:r>
          </a:p>
          <a:p>
            <a:pPr marL="342900" indent="-342900" algn="just">
              <a:lnSpc>
                <a:spcPct val="170000"/>
              </a:lnSpc>
              <a:buClr>
                <a:schemeClr val="bg1"/>
              </a:buClr>
              <a:buFont typeface="Arial" panose="020B0604020202020204" pitchFamily="34" charset="0"/>
              <a:buChar char="•"/>
            </a:pPr>
            <a:r>
              <a:rPr lang="it-IT" sz="2200" dirty="0">
                <a:solidFill>
                  <a:schemeClr val="bg1"/>
                </a:solidFill>
                <a:latin typeface="Times New Roman" panose="02020603050405020304" pitchFamily="18" charset="0"/>
                <a:cs typeface="Times New Roman" panose="02020603050405020304" pitchFamily="18" charset="0"/>
              </a:rPr>
              <a:t>ULTERIORI PROFILI PENALI</a:t>
            </a:r>
          </a:p>
        </p:txBody>
      </p:sp>
      <p:sp>
        <p:nvSpPr>
          <p:cNvPr id="5" name="Segnaposto numero diapositiva 4">
            <a:extLst>
              <a:ext uri="{FF2B5EF4-FFF2-40B4-BE49-F238E27FC236}">
                <a16:creationId xmlns:a16="http://schemas.microsoft.com/office/drawing/2014/main" id="{4B5C6A4E-DA8B-3D2C-F71E-478FC9AF2A22}"/>
              </a:ext>
            </a:extLst>
          </p:cNvPr>
          <p:cNvSpPr>
            <a:spLocks noGrp="1"/>
          </p:cNvSpPr>
          <p:nvPr>
            <p:ph type="sldNum" sz="quarter" idx="12"/>
          </p:nvPr>
        </p:nvSpPr>
        <p:spPr/>
        <p:txBody>
          <a:bodyPr/>
          <a:lstStyle/>
          <a:p>
            <a:fld id="{F7C284DE-5AA0-C044-BD66-67F87AE55F90}" type="slidenum">
              <a:rPr lang="it-IT" smtClean="0"/>
              <a:t>2</a:t>
            </a:fld>
            <a:endParaRPr lang="it-IT"/>
          </a:p>
        </p:txBody>
      </p:sp>
    </p:spTree>
    <p:extLst>
      <p:ext uri="{BB962C8B-B14F-4D97-AF65-F5344CB8AC3E}">
        <p14:creationId xmlns:p14="http://schemas.microsoft.com/office/powerpoint/2010/main" val="377940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1079043"/>
          </a:xfrm>
        </p:spPr>
        <p:txBody>
          <a:bodyPr>
            <a:normAutofit fontScale="90000"/>
          </a:bodyPr>
          <a:lstStyle/>
          <a:p>
            <a:r>
              <a:rPr lang="it-IT" sz="4000" dirty="0">
                <a:solidFill>
                  <a:schemeClr val="bg1"/>
                </a:solidFill>
                <a:latin typeface="Times New Roman" panose="02020603050405020304" pitchFamily="18" charset="0"/>
                <a:cs typeface="Times New Roman" panose="02020603050405020304" pitchFamily="18" charset="0"/>
              </a:rPr>
              <a:t>LEGGE DI BILANCIO 2023 </a:t>
            </a:r>
            <a:r>
              <a:rPr lang="it-IT" dirty="0">
                <a:latin typeface="Times New Roman" panose="02020603050405020304" pitchFamily="18" charset="0"/>
                <a:cs typeface="Times New Roman" panose="02020603050405020304" pitchFamily="18" charset="0"/>
              </a:rPr>
              <a:t>Regolamento mica</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479248" y="1628136"/>
            <a:ext cx="11233503" cy="4981385"/>
          </a:xfrm>
        </p:spPr>
        <p:txBody>
          <a:bodyPr>
            <a:noAutofit/>
          </a:bodyPr>
          <a:lstStyle/>
          <a:p>
            <a:pPr algn="just">
              <a:lnSpc>
                <a:spcPct val="150000"/>
              </a:lnSpc>
            </a:pPr>
            <a:r>
              <a:rPr lang="it-IT" dirty="0">
                <a:solidFill>
                  <a:schemeClr val="bg1"/>
                </a:solidFill>
                <a:latin typeface="Times New Roman" panose="02020603050405020304" pitchFamily="18" charset="0"/>
                <a:cs typeface="Times New Roman" panose="02020603050405020304" pitchFamily="18" charset="0"/>
              </a:rPr>
              <a:t>Sono stati effettuati due interventi in tema di </a:t>
            </a:r>
            <a:r>
              <a:rPr lang="it-IT" b="1" u="sng" dirty="0">
                <a:solidFill>
                  <a:schemeClr val="bg1"/>
                </a:solidFill>
                <a:latin typeface="Times New Roman" panose="02020603050405020304" pitchFamily="18" charset="0"/>
                <a:cs typeface="Times New Roman" panose="02020603050405020304" pitchFamily="18" charset="0"/>
              </a:rPr>
              <a:t>regolamentazione fiscale della detenzione di cripto-attività</a:t>
            </a:r>
            <a:r>
              <a:rPr lang="it-IT" dirty="0">
                <a:solidFill>
                  <a:schemeClr val="bg1"/>
                </a:solidFill>
                <a:latin typeface="Times New Roman" panose="02020603050405020304" pitchFamily="18" charset="0"/>
                <a:cs typeface="Times New Roman" panose="02020603050405020304" pitchFamily="18" charset="0"/>
              </a:rPr>
              <a:t>:</a:t>
            </a:r>
          </a:p>
          <a:p>
            <a:pPr marL="457200" indent="-457200" algn="just">
              <a:lnSpc>
                <a:spcPct val="150000"/>
              </a:lnSpc>
              <a:buClr>
                <a:schemeClr val="bg1"/>
              </a:buClr>
              <a:buFont typeface="+mj-lt"/>
              <a:buAutoNum type="arabicPeriod"/>
            </a:pPr>
            <a:r>
              <a:rPr lang="it-IT" b="1" u="sng" dirty="0">
                <a:solidFill>
                  <a:schemeClr val="bg1"/>
                </a:solidFill>
                <a:latin typeface="Times New Roman" panose="02020603050405020304" pitchFamily="18" charset="0"/>
                <a:cs typeface="Times New Roman" panose="02020603050405020304" pitchFamily="18" charset="0"/>
              </a:rPr>
              <a:t>Legge di Bilancio 2023</a:t>
            </a:r>
            <a:r>
              <a:rPr lang="it-IT" dirty="0">
                <a:solidFill>
                  <a:schemeClr val="bg1"/>
                </a:solidFill>
                <a:latin typeface="Times New Roman" panose="02020603050405020304" pitchFamily="18" charset="0"/>
                <a:cs typeface="Times New Roman" panose="02020603050405020304" pitchFamily="18" charset="0"/>
              </a:rPr>
              <a:t>: prende in considerazione le plusvalenze realizzate mediante operazioni aventi ad oggetto le cripto-attività, le quali si considereranno imponibili in capo ad una serie di soggetti, tra cui le persone fisiche e gli enti non commerciali.</a:t>
            </a:r>
          </a:p>
          <a:p>
            <a:pPr marL="457200" indent="-457200" algn="just">
              <a:lnSpc>
                <a:spcPct val="150000"/>
              </a:lnSpc>
              <a:buClr>
                <a:schemeClr val="bg1"/>
              </a:buClr>
              <a:buFont typeface="+mj-lt"/>
              <a:buAutoNum type="arabicPeriod"/>
            </a:pPr>
            <a:r>
              <a:rPr lang="it-IT" b="1" u="sng" dirty="0">
                <a:solidFill>
                  <a:schemeClr val="bg1"/>
                </a:solidFill>
                <a:latin typeface="Times New Roman" panose="02020603050405020304" pitchFamily="18" charset="0"/>
                <a:cs typeface="Times New Roman" panose="02020603050405020304" pitchFamily="18" charset="0"/>
              </a:rPr>
              <a:t>Regolamento </a:t>
            </a:r>
            <a:r>
              <a:rPr lang="it-IT" b="1" u="sng" dirty="0" err="1">
                <a:solidFill>
                  <a:schemeClr val="bg1"/>
                </a:solidFill>
                <a:latin typeface="Times New Roman" panose="02020603050405020304" pitchFamily="18" charset="0"/>
                <a:cs typeface="Times New Roman" panose="02020603050405020304" pitchFamily="18" charset="0"/>
              </a:rPr>
              <a:t>MiCa</a:t>
            </a:r>
            <a:r>
              <a:rPr lang="it-IT" dirty="0">
                <a:solidFill>
                  <a:schemeClr val="bg1"/>
                </a:solidFill>
                <a:latin typeface="Times New Roman" panose="02020603050405020304" pitchFamily="18" charset="0"/>
                <a:cs typeface="Times New Roman" panose="02020603050405020304" pitchFamily="18" charset="0"/>
              </a:rPr>
              <a:t>: il </a:t>
            </a:r>
            <a:r>
              <a:rPr lang="it-IT" i="1" dirty="0">
                <a:solidFill>
                  <a:schemeClr val="bg1"/>
                </a:solidFill>
                <a:latin typeface="Times New Roman" panose="02020603050405020304" pitchFamily="18" charset="0"/>
                <a:cs typeface="Times New Roman" panose="02020603050405020304" pitchFamily="18" charset="0"/>
              </a:rPr>
              <a:t>Market in </a:t>
            </a:r>
            <a:r>
              <a:rPr lang="it-IT" i="1" dirty="0" err="1">
                <a:solidFill>
                  <a:schemeClr val="bg1"/>
                </a:solidFill>
                <a:latin typeface="Times New Roman" panose="02020603050405020304" pitchFamily="18" charset="0"/>
                <a:cs typeface="Times New Roman" panose="02020603050405020304" pitchFamily="18" charset="0"/>
              </a:rPr>
              <a:t>Crypto</a:t>
            </a:r>
            <a:r>
              <a:rPr lang="it-IT" i="1" dirty="0">
                <a:solidFill>
                  <a:schemeClr val="bg1"/>
                </a:solidFill>
                <a:latin typeface="Times New Roman" panose="02020603050405020304" pitchFamily="18" charset="0"/>
                <a:cs typeface="Times New Roman" panose="02020603050405020304" pitchFamily="18" charset="0"/>
              </a:rPr>
              <a:t> Assets </a:t>
            </a:r>
            <a:r>
              <a:rPr lang="it-IT" i="1" dirty="0" err="1">
                <a:solidFill>
                  <a:schemeClr val="bg1"/>
                </a:solidFill>
                <a:latin typeface="Times New Roman" panose="02020603050405020304" pitchFamily="18" charset="0"/>
                <a:cs typeface="Times New Roman" panose="02020603050405020304" pitchFamily="18" charset="0"/>
              </a:rPr>
              <a:t>Regulation</a:t>
            </a:r>
            <a:r>
              <a:rPr lang="it-IT" i="1" dirty="0">
                <a:solidFill>
                  <a:schemeClr val="bg1"/>
                </a:solidFill>
                <a:latin typeface="Times New Roman" panose="02020603050405020304" pitchFamily="18" charset="0"/>
                <a:cs typeface="Times New Roman" panose="02020603050405020304" pitchFamily="18" charset="0"/>
              </a:rPr>
              <a:t>, </a:t>
            </a:r>
            <a:r>
              <a:rPr lang="it-IT" dirty="0">
                <a:solidFill>
                  <a:schemeClr val="bg1"/>
                </a:solidFill>
                <a:latin typeface="Times New Roman" panose="02020603050405020304" pitchFamily="18" charset="0"/>
                <a:cs typeface="Times New Roman" panose="02020603050405020304" pitchFamily="18" charset="0"/>
              </a:rPr>
              <a:t>pubblicato nella Gazzetta Ufficiale dell’Unione Europea, si pone l’obiettivo di garantire stabilità e uniformità in relazione alle regole applicabili, all’interno dell’UE, ai servizi connessi alle cripto-attività, disciplinando una serie di requisiti per gli emittenti e adottando disposizioni volte a prevenire i rischi di abusi di mercato mediante indebita circolazione di informazioni privilegiate legate alle cripto-valute.</a:t>
            </a:r>
          </a:p>
          <a:p>
            <a:pPr marL="457200" indent="-457200" algn="just">
              <a:lnSpc>
                <a:spcPct val="150000"/>
              </a:lnSpc>
              <a:buClr>
                <a:schemeClr val="bg1"/>
              </a:buClr>
              <a:buFont typeface="+mj-lt"/>
              <a:buAutoNum type="arabicPeriod"/>
            </a:pPr>
            <a:endParaRPr lang="it-IT" dirty="0">
              <a:solidFill>
                <a:schemeClr val="bg1"/>
              </a:solidFill>
              <a:latin typeface="Times New Roman" panose="02020603050405020304" pitchFamily="18"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5237183D-92F0-6A8E-336B-1C9C0F026019}"/>
              </a:ext>
            </a:extLst>
          </p:cNvPr>
          <p:cNvSpPr>
            <a:spLocks noGrp="1"/>
          </p:cNvSpPr>
          <p:nvPr>
            <p:ph type="sldNum" sz="quarter" idx="12"/>
          </p:nvPr>
        </p:nvSpPr>
        <p:spPr/>
        <p:txBody>
          <a:bodyPr/>
          <a:lstStyle/>
          <a:p>
            <a:fld id="{F7C284DE-5AA0-C044-BD66-67F87AE55F90}" type="slidenum">
              <a:rPr lang="it-IT" smtClean="0"/>
              <a:t>3</a:t>
            </a:fld>
            <a:endParaRPr lang="it-IT"/>
          </a:p>
        </p:txBody>
      </p:sp>
    </p:spTree>
    <p:extLst>
      <p:ext uri="{BB962C8B-B14F-4D97-AF65-F5344CB8AC3E}">
        <p14:creationId xmlns:p14="http://schemas.microsoft.com/office/powerpoint/2010/main" val="218823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975313"/>
          </a:xfrm>
        </p:spPr>
        <p:txBody>
          <a:bodyPr>
            <a:normAutofit fontScale="90000"/>
          </a:bodyPr>
          <a:lstStyle/>
          <a:p>
            <a:r>
              <a:rPr lang="it-IT" dirty="0">
                <a:latin typeface="Times New Roman" panose="02020603050405020304" pitchFamily="18" charset="0"/>
                <a:cs typeface="Times New Roman" panose="02020603050405020304" pitchFamily="18" charset="0"/>
              </a:rPr>
              <a:t>PROFILI PENALI DELL’Intervento fiscale</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658532" y="1463000"/>
            <a:ext cx="10874934" cy="5139889"/>
          </a:xfrm>
        </p:spPr>
        <p:txBody>
          <a:bodyPr>
            <a:normAutofit lnSpcReduction="10000"/>
          </a:bodyPr>
          <a:lstStyle/>
          <a:p>
            <a:pPr marL="342900" indent="-342900" algn="just">
              <a:lnSpc>
                <a:spcPct val="150000"/>
              </a:lnSpc>
              <a:buClr>
                <a:schemeClr val="bg1"/>
              </a:buClr>
              <a:buFont typeface="Arial" panose="020B0604020202020204" pitchFamily="34" charset="0"/>
              <a:buChar char="•"/>
            </a:pPr>
            <a:r>
              <a:rPr lang="it-IT" dirty="0">
                <a:solidFill>
                  <a:schemeClr val="bg1"/>
                </a:solidFill>
                <a:latin typeface="Times New Roman" panose="02020603050405020304" pitchFamily="18" charset="0"/>
                <a:cs typeface="Times New Roman" panose="02020603050405020304" pitchFamily="18" charset="0"/>
              </a:rPr>
              <a:t>L’introduzione delle nuove disposizioni offre alcuni spunti di riflessione in chiave penalistica, relativi ai </a:t>
            </a:r>
            <a:r>
              <a:rPr lang="it-IT" b="1" u="sng" dirty="0">
                <a:solidFill>
                  <a:schemeClr val="bg1"/>
                </a:solidFill>
                <a:latin typeface="Times New Roman" panose="02020603050405020304" pitchFamily="18" charset="0"/>
                <a:cs typeface="Times New Roman" panose="02020603050405020304" pitchFamily="18" charset="0"/>
              </a:rPr>
              <a:t>rischi derivanti dalla detenzione e dall’utilizzo di cripto-attività</a:t>
            </a:r>
            <a:r>
              <a:rPr lang="it-IT" dirty="0">
                <a:solidFill>
                  <a:schemeClr val="bg1"/>
                </a:solidFill>
                <a:latin typeface="Times New Roman" panose="02020603050405020304" pitchFamily="18" charset="0"/>
                <a:cs typeface="Times New Roman" panose="02020603050405020304" pitchFamily="18" charset="0"/>
              </a:rPr>
              <a:t>, con particolare attenzione alle operazioni produttive di reddito per i relativi detentori. </a:t>
            </a:r>
          </a:p>
          <a:p>
            <a:pPr marL="342900" indent="-342900" algn="just">
              <a:lnSpc>
                <a:spcPct val="150000"/>
              </a:lnSpc>
              <a:buClr>
                <a:schemeClr val="bg1"/>
              </a:buClr>
              <a:buFont typeface="Arial" panose="020B0604020202020204" pitchFamily="34" charset="0"/>
              <a:buChar char="•"/>
            </a:pPr>
            <a:r>
              <a:rPr lang="it-IT" dirty="0">
                <a:solidFill>
                  <a:schemeClr val="bg1"/>
                </a:solidFill>
                <a:latin typeface="Times New Roman" panose="02020603050405020304" pitchFamily="18" charset="0"/>
                <a:cs typeface="Times New Roman" panose="02020603050405020304" pitchFamily="18" charset="0"/>
              </a:rPr>
              <a:t>L’inclusione delle cripto-attività nell’ambito del quadro impositivo dei redditi delle persone fisiche, apre infatti la strada alla </a:t>
            </a:r>
            <a:r>
              <a:rPr lang="it-IT" b="1" u="sng" dirty="0">
                <a:solidFill>
                  <a:schemeClr val="bg1"/>
                </a:solidFill>
                <a:latin typeface="Times New Roman" panose="02020603050405020304" pitchFamily="18" charset="0"/>
                <a:cs typeface="Times New Roman" panose="02020603050405020304" pitchFamily="18" charset="0"/>
              </a:rPr>
              <a:t>potenziale configurabilità di reati tributari connessi alla detenzione non dichiarata di cripto-valute</a:t>
            </a:r>
            <a:r>
              <a:rPr lang="it-IT" dirty="0">
                <a:solidFill>
                  <a:schemeClr val="bg1"/>
                </a:solidFill>
                <a:latin typeface="Times New Roman" panose="02020603050405020304" pitchFamily="18" charset="0"/>
                <a:cs typeface="Times New Roman" panose="02020603050405020304" pitchFamily="18" charset="0"/>
              </a:rPr>
              <a:t>, così come anche all’omessa dichiarazione dei redditi derivanti dall’esecuzione di operazioni concernenti le cripto-monete.</a:t>
            </a:r>
          </a:p>
          <a:p>
            <a:pPr marL="342900" indent="-342900" algn="just">
              <a:lnSpc>
                <a:spcPct val="150000"/>
              </a:lnSpc>
              <a:buClr>
                <a:schemeClr val="bg1"/>
              </a:buClr>
              <a:buFont typeface="Arial" panose="020B0604020202020204" pitchFamily="34" charset="0"/>
              <a:buChar char="•"/>
            </a:pPr>
            <a:r>
              <a:rPr lang="it-IT" dirty="0">
                <a:solidFill>
                  <a:schemeClr val="bg1"/>
                </a:solidFill>
                <a:latin typeface="Times New Roman" panose="02020603050405020304" pitchFamily="18" charset="0"/>
                <a:cs typeface="Times New Roman" panose="02020603050405020304" pitchFamily="18" charset="0"/>
              </a:rPr>
              <a:t>La nuova Legge di Bilancio ha previsto una forma di </a:t>
            </a:r>
            <a:r>
              <a:rPr lang="it-IT" b="1" u="sng" dirty="0">
                <a:solidFill>
                  <a:schemeClr val="bg1"/>
                </a:solidFill>
                <a:latin typeface="Times New Roman" panose="02020603050405020304" pitchFamily="18" charset="0"/>
                <a:cs typeface="Times New Roman" panose="02020603050405020304" pitchFamily="18" charset="0"/>
              </a:rPr>
              <a:t>sanatoria di tipo fiscale</a:t>
            </a:r>
            <a:r>
              <a:rPr lang="it-IT" b="1" dirty="0">
                <a:solidFill>
                  <a:schemeClr val="bg1"/>
                </a:solidFill>
                <a:latin typeface="Times New Roman" panose="02020603050405020304" pitchFamily="18" charset="0"/>
                <a:cs typeface="Times New Roman" panose="02020603050405020304" pitchFamily="18" charset="0"/>
              </a:rPr>
              <a:t> </a:t>
            </a:r>
            <a:r>
              <a:rPr lang="it-IT" dirty="0">
                <a:solidFill>
                  <a:schemeClr val="bg1"/>
                </a:solidFill>
                <a:latin typeface="Times New Roman" panose="02020603050405020304" pitchFamily="18" charset="0"/>
                <a:cs typeface="Times New Roman" panose="02020603050405020304" pitchFamily="18" charset="0"/>
              </a:rPr>
              <a:t>per le cripto-attività non dichiarate, </a:t>
            </a:r>
            <a:r>
              <a:rPr lang="it-IT" b="1" u="sng" dirty="0">
                <a:solidFill>
                  <a:schemeClr val="bg1"/>
                </a:solidFill>
                <a:latin typeface="Times New Roman" panose="02020603050405020304" pitchFamily="18" charset="0"/>
                <a:cs typeface="Times New Roman" panose="02020603050405020304" pitchFamily="18" charset="0"/>
              </a:rPr>
              <a:t>senza prevedere</a:t>
            </a:r>
            <a:r>
              <a:rPr lang="it-IT" b="1" dirty="0">
                <a:solidFill>
                  <a:schemeClr val="bg1"/>
                </a:solidFill>
                <a:latin typeface="Times New Roman" panose="02020603050405020304" pitchFamily="18" charset="0"/>
                <a:cs typeface="Times New Roman" panose="02020603050405020304" pitchFamily="18" charset="0"/>
              </a:rPr>
              <a:t> </a:t>
            </a:r>
            <a:r>
              <a:rPr lang="it-IT" dirty="0">
                <a:solidFill>
                  <a:schemeClr val="bg1"/>
                </a:solidFill>
                <a:latin typeface="Times New Roman" panose="02020603050405020304" pitchFamily="18" charset="0"/>
                <a:cs typeface="Times New Roman" panose="02020603050405020304" pitchFamily="18" charset="0"/>
              </a:rPr>
              <a:t>esplicitamente un corrispondente «</a:t>
            </a:r>
            <a:r>
              <a:rPr lang="it-IT" b="1" u="sng" dirty="0">
                <a:solidFill>
                  <a:schemeClr val="bg1"/>
                </a:solidFill>
                <a:latin typeface="Times New Roman" panose="02020603050405020304" pitchFamily="18" charset="0"/>
                <a:cs typeface="Times New Roman" panose="02020603050405020304" pitchFamily="18" charset="0"/>
              </a:rPr>
              <a:t>scudo penale</a:t>
            </a:r>
            <a:r>
              <a:rPr lang="it-IT" dirty="0">
                <a:solidFill>
                  <a:schemeClr val="bg1"/>
                </a:solidFill>
                <a:latin typeface="Times New Roman" panose="02020603050405020304" pitchFamily="18" charset="0"/>
                <a:cs typeface="Times New Roman" panose="02020603050405020304" pitchFamily="18" charset="0"/>
              </a:rPr>
              <a:t>» per le posizioni dei relativi contribuenti. Rimane quindi astrattamente configurabile il rischio di integrazione dei reati di cui agli artt. 4 e 5 D.lgs. n. 74/2000. </a:t>
            </a:r>
          </a:p>
        </p:txBody>
      </p:sp>
      <p:sp>
        <p:nvSpPr>
          <p:cNvPr id="4" name="Segnaposto numero diapositiva 3">
            <a:extLst>
              <a:ext uri="{FF2B5EF4-FFF2-40B4-BE49-F238E27FC236}">
                <a16:creationId xmlns:a16="http://schemas.microsoft.com/office/drawing/2014/main" id="{114D644D-9CF9-6253-07FA-4F5433F86003}"/>
              </a:ext>
            </a:extLst>
          </p:cNvPr>
          <p:cNvSpPr>
            <a:spLocks noGrp="1"/>
          </p:cNvSpPr>
          <p:nvPr>
            <p:ph type="sldNum" sz="quarter" idx="12"/>
          </p:nvPr>
        </p:nvSpPr>
        <p:spPr/>
        <p:txBody>
          <a:bodyPr/>
          <a:lstStyle/>
          <a:p>
            <a:fld id="{F7C284DE-5AA0-C044-BD66-67F87AE55F90}" type="slidenum">
              <a:rPr lang="it-IT" smtClean="0"/>
              <a:t>4</a:t>
            </a:fld>
            <a:endParaRPr lang="it-IT"/>
          </a:p>
        </p:txBody>
      </p:sp>
    </p:spTree>
    <p:extLst>
      <p:ext uri="{BB962C8B-B14F-4D97-AF65-F5344CB8AC3E}">
        <p14:creationId xmlns:p14="http://schemas.microsoft.com/office/powerpoint/2010/main" val="210699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849437"/>
          </a:xfrm>
        </p:spPr>
        <p:txBody>
          <a:bodyPr>
            <a:normAutofit fontScale="90000"/>
          </a:bodyPr>
          <a:lstStyle/>
          <a:p>
            <a:r>
              <a:rPr lang="it-IT" dirty="0">
                <a:latin typeface="Times New Roman" panose="02020603050405020304" pitchFamily="18" charset="0"/>
                <a:cs typeface="Times New Roman" panose="02020603050405020304" pitchFamily="18" charset="0"/>
              </a:rPr>
              <a:t>Art. 4 d. lgs. N. 74/2000</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338442" y="1352059"/>
            <a:ext cx="11515114" cy="5089816"/>
          </a:xfrm>
        </p:spPr>
        <p:txBody>
          <a:bodyPr>
            <a:noAutofit/>
          </a:bodyPr>
          <a:lstStyle/>
          <a:p>
            <a:pPr marL="342900" indent="-342900" algn="just">
              <a:lnSpc>
                <a:spcPct val="130000"/>
              </a:lnSpc>
              <a:buClr>
                <a:schemeClr val="bg1"/>
              </a:buClr>
              <a:buFont typeface="Arial" panose="020B0604020202020204" pitchFamily="34" charset="0"/>
              <a:buChar char="•"/>
            </a:pPr>
            <a:r>
              <a:rPr lang="it-IT" sz="1600" i="1" dirty="0">
                <a:solidFill>
                  <a:schemeClr val="bg1"/>
                </a:solidFill>
                <a:latin typeface="Times New Roman" panose="02020603050405020304" pitchFamily="18" charset="0"/>
                <a:cs typeface="Times New Roman" panose="02020603050405020304" pitchFamily="18" charset="0"/>
              </a:rPr>
              <a:t>Comma 1: «[...]  è punito [...] chiunque, al fine di evadere le imposte sui redditi o sul valore aggiunto, indica in una delle dichiarazioni annuali relative a dette imposte </a:t>
            </a:r>
            <a:r>
              <a:rPr lang="it-IT" sz="1600" b="1" i="1" u="sng" dirty="0">
                <a:solidFill>
                  <a:schemeClr val="bg1"/>
                </a:solidFill>
                <a:latin typeface="Times New Roman" panose="02020603050405020304" pitchFamily="18" charset="0"/>
                <a:cs typeface="Times New Roman" panose="02020603050405020304" pitchFamily="18" charset="0"/>
              </a:rPr>
              <a:t>elementi attivi per un ammontare inferiore a quello effettivo od elementi passivi inesistenti</a:t>
            </a:r>
            <a:r>
              <a:rPr lang="it-IT" sz="1600" i="1" dirty="0">
                <a:solidFill>
                  <a:schemeClr val="bg1"/>
                </a:solidFill>
                <a:latin typeface="Times New Roman" panose="02020603050405020304" pitchFamily="18" charset="0"/>
                <a:cs typeface="Times New Roman" panose="02020603050405020304" pitchFamily="18" charset="0"/>
              </a:rPr>
              <a:t>, quando, congiuntamente:</a:t>
            </a:r>
          </a:p>
          <a:p>
            <a:pPr marL="914400" lvl="1" indent="-457200" algn="just">
              <a:lnSpc>
                <a:spcPct val="130000"/>
              </a:lnSpc>
              <a:buClr>
                <a:schemeClr val="bg1"/>
              </a:buClr>
              <a:buFont typeface="+mj-lt"/>
              <a:buAutoNum type="alphaLcParenR"/>
            </a:pPr>
            <a:r>
              <a:rPr lang="it-IT" sz="1600" i="1" dirty="0">
                <a:solidFill>
                  <a:schemeClr val="bg1"/>
                </a:solidFill>
                <a:latin typeface="Times New Roman" panose="02020603050405020304" pitchFamily="18" charset="0"/>
                <a:cs typeface="Times New Roman" panose="02020603050405020304" pitchFamily="18" charset="0"/>
              </a:rPr>
              <a:t>l'imposta evasa è superiore, con riferimento a taluna delle singole imposte, a euro 100.000;</a:t>
            </a:r>
          </a:p>
          <a:p>
            <a:pPr marL="914400" lvl="1" indent="-457200" algn="just">
              <a:lnSpc>
                <a:spcPct val="130000"/>
              </a:lnSpc>
              <a:buClr>
                <a:schemeClr val="bg1"/>
              </a:buClr>
              <a:buFont typeface="+mj-lt"/>
              <a:buAutoNum type="alphaLcParenR"/>
            </a:pPr>
            <a:r>
              <a:rPr lang="it-IT" sz="1600" i="1" dirty="0">
                <a:solidFill>
                  <a:schemeClr val="bg1"/>
                </a:solidFill>
                <a:latin typeface="Times New Roman" panose="02020603050405020304" pitchFamily="18" charset="0"/>
                <a:cs typeface="Times New Roman" panose="02020603050405020304" pitchFamily="18" charset="0"/>
              </a:rPr>
              <a:t>l'ammontare complessivo degli elementi attivi sottratti all'imposizione, anche mediante indicazione di elementi passivi inesistenti, è superiore al dieci per cento dell'ammontare complessivo degli elementi attivi indicati in dichiarazione, o, comunque, è superiore a euro due milioni.»</a:t>
            </a:r>
          </a:p>
          <a:p>
            <a:pPr marL="342900" indent="-342900" algn="just">
              <a:lnSpc>
                <a:spcPct val="130000"/>
              </a:lnSpc>
              <a:buClr>
                <a:schemeClr val="bg1"/>
              </a:buClr>
              <a:buFont typeface="Arial" panose="020B0604020202020204" pitchFamily="34" charset="0"/>
              <a:buChar char="•"/>
            </a:pPr>
            <a:r>
              <a:rPr lang="it-IT" sz="1600" i="1" dirty="0">
                <a:solidFill>
                  <a:schemeClr val="bg1"/>
                </a:solidFill>
                <a:latin typeface="Times New Roman" panose="02020603050405020304" pitchFamily="18" charset="0"/>
                <a:cs typeface="Times New Roman" panose="02020603050405020304" pitchFamily="18" charset="0"/>
              </a:rPr>
              <a:t>Comma 1-bis: «Ai fini dell'applicazione della disposizione del comma 1, non si tiene conto della non corretta classificazione, della valutazione di elementi attivi o passivi oggettivamente esistenti, rispetto ai quali i criteri concretamente applicati sono stati comunque indicati nel bilancio ovvero in altra documentazione rilevante ai fini fiscali, della violazione dei criteri di determinazione dell'esercizio di competenza, della non inerenza, della non deducibilità di elementi passivi reali.»</a:t>
            </a:r>
          </a:p>
          <a:p>
            <a:pPr marL="342900" indent="-342900" algn="just">
              <a:lnSpc>
                <a:spcPct val="130000"/>
              </a:lnSpc>
              <a:buClr>
                <a:schemeClr val="bg1"/>
              </a:buClr>
              <a:buFont typeface="Arial" panose="020B0604020202020204" pitchFamily="34" charset="0"/>
              <a:buChar char="•"/>
            </a:pPr>
            <a:r>
              <a:rPr lang="it-IT" sz="1600" i="1" dirty="0">
                <a:solidFill>
                  <a:schemeClr val="bg1"/>
                </a:solidFill>
                <a:latin typeface="Times New Roman" panose="02020603050405020304" pitchFamily="18" charset="0"/>
                <a:cs typeface="Times New Roman" panose="02020603050405020304" pitchFamily="18" charset="0"/>
              </a:rPr>
              <a:t>Comma 1-ter: «Fuori dei casi di cui al comma 1-bis, non danno luogo a fatti punibili le valutazioni che complessivamente considerate, differiscono in misura inferiore al 10 per cento da quelle corrette. Degli importi compresi in tale percentuale non si tiene conto nella verifica del superamento delle soglie di punibilità previste dal comma 1, lettere a) e b).»</a:t>
            </a:r>
          </a:p>
        </p:txBody>
      </p:sp>
      <p:sp>
        <p:nvSpPr>
          <p:cNvPr id="4" name="Segnaposto numero diapositiva 3">
            <a:extLst>
              <a:ext uri="{FF2B5EF4-FFF2-40B4-BE49-F238E27FC236}">
                <a16:creationId xmlns:a16="http://schemas.microsoft.com/office/drawing/2014/main" id="{95A25D1F-F06E-8014-85D1-8E5DE860C82B}"/>
              </a:ext>
            </a:extLst>
          </p:cNvPr>
          <p:cNvSpPr>
            <a:spLocks noGrp="1"/>
          </p:cNvSpPr>
          <p:nvPr>
            <p:ph type="sldNum" sz="quarter" idx="12"/>
          </p:nvPr>
        </p:nvSpPr>
        <p:spPr/>
        <p:txBody>
          <a:bodyPr/>
          <a:lstStyle/>
          <a:p>
            <a:fld id="{F7C284DE-5AA0-C044-BD66-67F87AE55F90}" type="slidenum">
              <a:rPr lang="it-IT" smtClean="0"/>
              <a:t>5</a:t>
            </a:fld>
            <a:endParaRPr lang="it-IT"/>
          </a:p>
        </p:txBody>
      </p:sp>
    </p:spTree>
    <p:extLst>
      <p:ext uri="{BB962C8B-B14F-4D97-AF65-F5344CB8AC3E}">
        <p14:creationId xmlns:p14="http://schemas.microsoft.com/office/powerpoint/2010/main" val="406449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849437"/>
          </a:xfrm>
        </p:spPr>
        <p:txBody>
          <a:bodyPr>
            <a:normAutofit fontScale="90000"/>
          </a:bodyPr>
          <a:lstStyle/>
          <a:p>
            <a:r>
              <a:rPr lang="it-IT" dirty="0">
                <a:latin typeface="Times New Roman" panose="02020603050405020304" pitchFamily="18" charset="0"/>
                <a:cs typeface="Times New Roman" panose="02020603050405020304" pitchFamily="18" charset="0"/>
              </a:rPr>
              <a:t>SCENARIO IPOTIZZABILE</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1273101" y="1497128"/>
            <a:ext cx="9645798" cy="5064310"/>
          </a:xfrm>
        </p:spPr>
        <p:txBody>
          <a:bodyPr>
            <a:normAutofit/>
          </a:bodyPr>
          <a:lstStyle/>
          <a:p>
            <a:pPr algn="just">
              <a:lnSpc>
                <a:spcPct val="200000"/>
              </a:lnSpc>
            </a:pPr>
            <a:r>
              <a:rPr lang="it-IT" sz="2600" dirty="0">
                <a:solidFill>
                  <a:schemeClr val="bg1"/>
                </a:solidFill>
                <a:latin typeface="Times New Roman" panose="02020603050405020304" pitchFamily="18" charset="0"/>
                <a:cs typeface="Times New Roman" panose="02020603050405020304" pitchFamily="18" charset="0"/>
              </a:rPr>
              <a:t>Lo scenario ipotizzabile in materia di </a:t>
            </a:r>
            <a:r>
              <a:rPr lang="it-IT" sz="2600" b="1" u="sng" dirty="0">
                <a:solidFill>
                  <a:schemeClr val="bg1"/>
                </a:solidFill>
                <a:latin typeface="Times New Roman" panose="02020603050405020304" pitchFamily="18" charset="0"/>
                <a:cs typeface="Times New Roman" panose="02020603050405020304" pitchFamily="18" charset="0"/>
              </a:rPr>
              <a:t>dichiarazione infedele</a:t>
            </a:r>
            <a:r>
              <a:rPr lang="it-IT" sz="2600" dirty="0">
                <a:solidFill>
                  <a:schemeClr val="bg1"/>
                </a:solidFill>
                <a:latin typeface="Times New Roman" panose="02020603050405020304" pitchFamily="18" charset="0"/>
                <a:cs typeface="Times New Roman" panose="02020603050405020304" pitchFamily="18" charset="0"/>
              </a:rPr>
              <a:t> </a:t>
            </a:r>
            <a:r>
              <a:rPr lang="it-IT" sz="2600" i="1" dirty="0">
                <a:solidFill>
                  <a:schemeClr val="bg1"/>
                </a:solidFill>
                <a:latin typeface="Times New Roman" panose="02020603050405020304" pitchFamily="18" charset="0"/>
                <a:cs typeface="Times New Roman" panose="02020603050405020304" pitchFamily="18" charset="0"/>
              </a:rPr>
              <a:t>ex </a:t>
            </a:r>
            <a:r>
              <a:rPr lang="it-IT" sz="2600" dirty="0">
                <a:solidFill>
                  <a:schemeClr val="bg1"/>
                </a:solidFill>
                <a:latin typeface="Times New Roman" panose="02020603050405020304" pitchFamily="18" charset="0"/>
                <a:cs typeface="Times New Roman" panose="02020603050405020304" pitchFamily="18" charset="0"/>
              </a:rPr>
              <a:t>art. 4 D.lgs. n. 74/2000 è quello della presentazione di una dichiarazione IRPEF da parte di un soggetto che, nei periodi di imposta precedenti al 2022, </a:t>
            </a:r>
            <a:r>
              <a:rPr lang="it-IT" sz="2600" b="1" u="sng" dirty="0">
                <a:solidFill>
                  <a:schemeClr val="bg1"/>
                </a:solidFill>
                <a:latin typeface="Times New Roman" panose="02020603050405020304" pitchFamily="18" charset="0"/>
                <a:cs typeface="Times New Roman" panose="02020603050405020304" pitchFamily="18" charset="0"/>
              </a:rPr>
              <a:t>abbia già dichiarato reddito in Italia senza indicare quello derivante dalla detenzione di cripto-attività</a:t>
            </a:r>
            <a:r>
              <a:rPr lang="it-IT" sz="2600" dirty="0">
                <a:solidFill>
                  <a:schemeClr val="bg1"/>
                </a:solidFill>
                <a:latin typeface="Times New Roman" panose="02020603050405020304" pitchFamily="18" charset="0"/>
                <a:cs typeface="Times New Roman" panose="02020603050405020304" pitchFamily="18" charset="0"/>
              </a:rPr>
              <a:t>.</a:t>
            </a:r>
          </a:p>
        </p:txBody>
      </p:sp>
      <p:sp>
        <p:nvSpPr>
          <p:cNvPr id="4" name="Segnaposto numero diapositiva 3">
            <a:extLst>
              <a:ext uri="{FF2B5EF4-FFF2-40B4-BE49-F238E27FC236}">
                <a16:creationId xmlns:a16="http://schemas.microsoft.com/office/drawing/2014/main" id="{4BC4BBCC-8C4E-979B-F95F-BCD24908AC7A}"/>
              </a:ext>
            </a:extLst>
          </p:cNvPr>
          <p:cNvSpPr>
            <a:spLocks noGrp="1"/>
          </p:cNvSpPr>
          <p:nvPr>
            <p:ph type="sldNum" sz="quarter" idx="12"/>
          </p:nvPr>
        </p:nvSpPr>
        <p:spPr/>
        <p:txBody>
          <a:bodyPr/>
          <a:lstStyle/>
          <a:p>
            <a:fld id="{F7C284DE-5AA0-C044-BD66-67F87AE55F90}" type="slidenum">
              <a:rPr lang="it-IT" smtClean="0"/>
              <a:t>6</a:t>
            </a:fld>
            <a:endParaRPr lang="it-IT"/>
          </a:p>
        </p:txBody>
      </p:sp>
    </p:spTree>
    <p:extLst>
      <p:ext uri="{BB962C8B-B14F-4D97-AF65-F5344CB8AC3E}">
        <p14:creationId xmlns:p14="http://schemas.microsoft.com/office/powerpoint/2010/main" val="174674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849437"/>
          </a:xfrm>
        </p:spPr>
        <p:txBody>
          <a:bodyPr>
            <a:normAutofit fontScale="90000"/>
          </a:bodyPr>
          <a:lstStyle/>
          <a:p>
            <a:r>
              <a:rPr lang="it-IT" dirty="0">
                <a:latin typeface="Times New Roman" panose="02020603050405020304" pitchFamily="18" charset="0"/>
                <a:cs typeface="Times New Roman" panose="02020603050405020304" pitchFamily="18" charset="0"/>
              </a:rPr>
              <a:t>Art. 5 d.lgs. N. 74/2000</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433090" y="1411636"/>
            <a:ext cx="11325820" cy="5298083"/>
          </a:xfrm>
        </p:spPr>
        <p:txBody>
          <a:bodyPr/>
          <a:lstStyle/>
          <a:p>
            <a:pPr marL="342900" indent="-342900" algn="just">
              <a:lnSpc>
                <a:spcPct val="150000"/>
              </a:lnSpc>
              <a:buClr>
                <a:schemeClr val="bg1"/>
              </a:buClr>
              <a:buFont typeface="Arial" panose="020B0604020202020204" pitchFamily="34" charset="0"/>
              <a:buChar char="•"/>
            </a:pPr>
            <a:r>
              <a:rPr lang="it-IT" i="1" dirty="0">
                <a:solidFill>
                  <a:schemeClr val="bg1"/>
                </a:solidFill>
                <a:latin typeface="Times New Roman" panose="02020603050405020304" pitchFamily="18" charset="0"/>
                <a:cs typeface="Times New Roman" panose="02020603050405020304" pitchFamily="18" charset="0"/>
              </a:rPr>
              <a:t>Comma 1: «È punito con la reclusione da due a cinque anni chiunque </a:t>
            </a:r>
            <a:r>
              <a:rPr lang="it-IT" b="1" i="1" u="sng" dirty="0">
                <a:solidFill>
                  <a:schemeClr val="bg1"/>
                </a:solidFill>
                <a:latin typeface="Times New Roman" panose="02020603050405020304" pitchFamily="18" charset="0"/>
                <a:cs typeface="Times New Roman" panose="02020603050405020304" pitchFamily="18" charset="0"/>
              </a:rPr>
              <a:t>al fine di evadere le imposte sui redditi o sul valore aggiunto</a:t>
            </a:r>
            <a:r>
              <a:rPr lang="it-IT" i="1" dirty="0">
                <a:solidFill>
                  <a:schemeClr val="bg1"/>
                </a:solidFill>
                <a:latin typeface="Times New Roman" panose="02020603050405020304" pitchFamily="18" charset="0"/>
                <a:cs typeface="Times New Roman" panose="02020603050405020304" pitchFamily="18" charset="0"/>
              </a:rPr>
              <a:t>, non presenta, essendovi obbligato, una delle dichiarazioni relative a dette imposte, quando l'imposta evasa è superiore, con riferimento a taluna delle singole imposte ad euro cinquantamila.»</a:t>
            </a:r>
          </a:p>
          <a:p>
            <a:pPr marL="342900" indent="-342900" algn="just">
              <a:lnSpc>
                <a:spcPct val="150000"/>
              </a:lnSpc>
              <a:buClr>
                <a:schemeClr val="bg1"/>
              </a:buClr>
              <a:buFont typeface="Arial" panose="020B0604020202020204" pitchFamily="34" charset="0"/>
              <a:buChar char="•"/>
            </a:pPr>
            <a:r>
              <a:rPr lang="it-IT" i="1" dirty="0">
                <a:solidFill>
                  <a:schemeClr val="bg1"/>
                </a:solidFill>
                <a:latin typeface="Times New Roman" panose="02020603050405020304" pitchFamily="18" charset="0"/>
                <a:cs typeface="Times New Roman" panose="02020603050405020304" pitchFamily="18" charset="0"/>
              </a:rPr>
              <a:t>Comma 1-bis: «È punito con la reclusione da due a cinque anni chiunque </a:t>
            </a:r>
            <a:r>
              <a:rPr lang="it-IT" b="1" i="1" u="sng" dirty="0">
                <a:solidFill>
                  <a:schemeClr val="bg1"/>
                </a:solidFill>
                <a:latin typeface="Times New Roman" panose="02020603050405020304" pitchFamily="18" charset="0"/>
                <a:cs typeface="Times New Roman" panose="02020603050405020304" pitchFamily="18" charset="0"/>
              </a:rPr>
              <a:t>non presenta</a:t>
            </a:r>
            <a:r>
              <a:rPr lang="it-IT" i="1" dirty="0">
                <a:solidFill>
                  <a:schemeClr val="bg1"/>
                </a:solidFill>
                <a:latin typeface="Times New Roman" panose="02020603050405020304" pitchFamily="18" charset="0"/>
                <a:cs typeface="Times New Roman" panose="02020603050405020304" pitchFamily="18" charset="0"/>
              </a:rPr>
              <a:t>, essendovi obbligato, </a:t>
            </a:r>
            <a:r>
              <a:rPr lang="it-IT" b="1" i="1" u="sng" dirty="0">
                <a:solidFill>
                  <a:schemeClr val="bg1"/>
                </a:solidFill>
                <a:latin typeface="Times New Roman" panose="02020603050405020304" pitchFamily="18" charset="0"/>
                <a:cs typeface="Times New Roman" panose="02020603050405020304" pitchFamily="18" charset="0"/>
              </a:rPr>
              <a:t>la dichiarazione di sostituto d'imposta</a:t>
            </a:r>
            <a:r>
              <a:rPr lang="it-IT" i="1" dirty="0">
                <a:solidFill>
                  <a:schemeClr val="bg1"/>
                </a:solidFill>
                <a:latin typeface="Times New Roman" panose="02020603050405020304" pitchFamily="18" charset="0"/>
                <a:cs typeface="Times New Roman" panose="02020603050405020304" pitchFamily="18" charset="0"/>
              </a:rPr>
              <a:t>, quando l'ammontare delle ritenute non versate è superiore ad euro cinquantamila.»</a:t>
            </a:r>
          </a:p>
          <a:p>
            <a:pPr marL="342900" indent="-342900" algn="just">
              <a:lnSpc>
                <a:spcPct val="150000"/>
              </a:lnSpc>
              <a:buClr>
                <a:schemeClr val="bg1"/>
              </a:buClr>
              <a:buFont typeface="Arial" panose="020B0604020202020204" pitchFamily="34" charset="0"/>
              <a:buChar char="•"/>
            </a:pPr>
            <a:r>
              <a:rPr lang="it-IT" i="1" dirty="0">
                <a:solidFill>
                  <a:schemeClr val="bg1"/>
                </a:solidFill>
                <a:latin typeface="Times New Roman" panose="02020603050405020304" pitchFamily="18" charset="0"/>
                <a:cs typeface="Times New Roman" panose="02020603050405020304" pitchFamily="18" charset="0"/>
              </a:rPr>
              <a:t>Comma 2: «Ai fini della disposizione prevista dai commi 1 e 1-bis </a:t>
            </a:r>
            <a:r>
              <a:rPr lang="it-IT" b="1" i="1" u="sng" dirty="0">
                <a:solidFill>
                  <a:schemeClr val="bg1"/>
                </a:solidFill>
                <a:latin typeface="Times New Roman" panose="02020603050405020304" pitchFamily="18" charset="0"/>
                <a:cs typeface="Times New Roman" panose="02020603050405020304" pitchFamily="18" charset="0"/>
              </a:rPr>
              <a:t>non si considera omessa la dichiarazione presentata entro novanta giorni dalla scadenza del termine o non sottoscritta o non redatta su uno stampato conforme al modello prescritto</a:t>
            </a:r>
            <a:r>
              <a:rPr lang="it-IT" i="1" dirty="0">
                <a:solidFill>
                  <a:schemeClr val="bg1"/>
                </a:solidFill>
                <a:latin typeface="Times New Roman" panose="02020603050405020304" pitchFamily="18" charset="0"/>
                <a:cs typeface="Times New Roman" panose="02020603050405020304" pitchFamily="18" charset="0"/>
              </a:rPr>
              <a:t>.»</a:t>
            </a:r>
          </a:p>
        </p:txBody>
      </p:sp>
      <p:sp>
        <p:nvSpPr>
          <p:cNvPr id="4" name="Segnaposto numero diapositiva 3">
            <a:extLst>
              <a:ext uri="{FF2B5EF4-FFF2-40B4-BE49-F238E27FC236}">
                <a16:creationId xmlns:a16="http://schemas.microsoft.com/office/drawing/2014/main" id="{018335C4-53E5-6290-31FC-C29B543D21A5}"/>
              </a:ext>
            </a:extLst>
          </p:cNvPr>
          <p:cNvSpPr>
            <a:spLocks noGrp="1"/>
          </p:cNvSpPr>
          <p:nvPr>
            <p:ph type="sldNum" sz="quarter" idx="12"/>
          </p:nvPr>
        </p:nvSpPr>
        <p:spPr/>
        <p:txBody>
          <a:bodyPr/>
          <a:lstStyle/>
          <a:p>
            <a:fld id="{F7C284DE-5AA0-C044-BD66-67F87AE55F90}" type="slidenum">
              <a:rPr lang="it-IT" smtClean="0"/>
              <a:t>7</a:t>
            </a:fld>
            <a:endParaRPr lang="it-IT"/>
          </a:p>
        </p:txBody>
      </p:sp>
    </p:spTree>
    <p:extLst>
      <p:ext uri="{BB962C8B-B14F-4D97-AF65-F5344CB8AC3E}">
        <p14:creationId xmlns:p14="http://schemas.microsoft.com/office/powerpoint/2010/main" val="414953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849437"/>
          </a:xfrm>
        </p:spPr>
        <p:txBody>
          <a:bodyPr>
            <a:normAutofit fontScale="90000"/>
          </a:bodyPr>
          <a:lstStyle/>
          <a:p>
            <a:r>
              <a:rPr lang="it-IT" dirty="0">
                <a:latin typeface="Times New Roman" panose="02020603050405020304" pitchFamily="18" charset="0"/>
                <a:cs typeface="Times New Roman" panose="02020603050405020304" pitchFamily="18" charset="0"/>
              </a:rPr>
              <a:t>SCENARIO IPOTIZZABILE</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1253873" y="1423992"/>
            <a:ext cx="9684253" cy="4457823"/>
          </a:xfrm>
        </p:spPr>
        <p:txBody>
          <a:bodyPr>
            <a:noAutofit/>
          </a:bodyPr>
          <a:lstStyle/>
          <a:p>
            <a:pPr algn="just">
              <a:lnSpc>
                <a:spcPct val="200000"/>
              </a:lnSpc>
            </a:pPr>
            <a:r>
              <a:rPr lang="it-IT" sz="2600" dirty="0">
                <a:solidFill>
                  <a:schemeClr val="bg1"/>
                </a:solidFill>
                <a:latin typeface="Times New Roman" panose="02020603050405020304" pitchFamily="18" charset="0"/>
                <a:cs typeface="Times New Roman" panose="02020603050405020304" pitchFamily="18" charset="0"/>
              </a:rPr>
              <a:t>Lo scenario ipotizzabile in materia di </a:t>
            </a:r>
            <a:r>
              <a:rPr lang="it-IT" sz="2600" b="1" u="sng" dirty="0">
                <a:solidFill>
                  <a:schemeClr val="bg1"/>
                </a:solidFill>
                <a:latin typeface="Times New Roman" panose="02020603050405020304" pitchFamily="18" charset="0"/>
                <a:cs typeface="Times New Roman" panose="02020603050405020304" pitchFamily="18" charset="0"/>
              </a:rPr>
              <a:t>omessa dichiarazione</a:t>
            </a:r>
            <a:r>
              <a:rPr lang="it-IT" sz="2600" b="1" dirty="0">
                <a:solidFill>
                  <a:schemeClr val="bg1"/>
                </a:solidFill>
                <a:latin typeface="Times New Roman" panose="02020603050405020304" pitchFamily="18" charset="0"/>
                <a:cs typeface="Times New Roman" panose="02020603050405020304" pitchFamily="18" charset="0"/>
              </a:rPr>
              <a:t> </a:t>
            </a:r>
            <a:r>
              <a:rPr lang="it-IT" sz="2600" i="1" dirty="0">
                <a:solidFill>
                  <a:schemeClr val="bg1"/>
                </a:solidFill>
                <a:latin typeface="Times New Roman" panose="02020603050405020304" pitchFamily="18" charset="0"/>
                <a:cs typeface="Times New Roman" panose="02020603050405020304" pitchFamily="18" charset="0"/>
              </a:rPr>
              <a:t>ex </a:t>
            </a:r>
            <a:r>
              <a:rPr lang="it-IT" sz="2600" dirty="0">
                <a:solidFill>
                  <a:schemeClr val="bg1"/>
                </a:solidFill>
                <a:latin typeface="Times New Roman" panose="02020603050405020304" pitchFamily="18" charset="0"/>
                <a:cs typeface="Times New Roman" panose="02020603050405020304" pitchFamily="18" charset="0"/>
              </a:rPr>
              <a:t>art. 5 D.lgs. n. 74/2000 è quello di un soggetto che, </a:t>
            </a:r>
            <a:r>
              <a:rPr lang="it-IT" sz="2600" b="1" u="sng" dirty="0">
                <a:solidFill>
                  <a:schemeClr val="bg1"/>
                </a:solidFill>
                <a:latin typeface="Times New Roman" panose="02020603050405020304" pitchFamily="18" charset="0"/>
                <a:cs typeface="Times New Roman" panose="02020603050405020304" pitchFamily="18" charset="0"/>
              </a:rPr>
              <a:t>non avendo mai dichiarato reddito in Italia</a:t>
            </a:r>
            <a:r>
              <a:rPr lang="it-IT" sz="2600" dirty="0">
                <a:solidFill>
                  <a:schemeClr val="bg1"/>
                </a:solidFill>
                <a:latin typeface="Times New Roman" panose="02020603050405020304" pitchFamily="18" charset="0"/>
                <a:cs typeface="Times New Roman" panose="02020603050405020304" pitchFamily="18" charset="0"/>
              </a:rPr>
              <a:t>, aderisce alla </a:t>
            </a:r>
            <a:r>
              <a:rPr lang="it-IT" sz="2600" i="1" dirty="0" err="1">
                <a:solidFill>
                  <a:schemeClr val="bg1"/>
                </a:solidFill>
                <a:latin typeface="Times New Roman" panose="02020603050405020304" pitchFamily="18" charset="0"/>
                <a:cs typeface="Times New Roman" panose="02020603050405020304" pitchFamily="18" charset="0"/>
              </a:rPr>
              <a:t>disclosure</a:t>
            </a:r>
            <a:r>
              <a:rPr lang="it-IT" sz="2600" i="1" dirty="0">
                <a:solidFill>
                  <a:schemeClr val="bg1"/>
                </a:solidFill>
                <a:latin typeface="Times New Roman" panose="02020603050405020304" pitchFamily="18" charset="0"/>
                <a:cs typeface="Times New Roman" panose="02020603050405020304" pitchFamily="18" charset="0"/>
              </a:rPr>
              <a:t> </a:t>
            </a:r>
            <a:r>
              <a:rPr lang="it-IT" sz="2600" dirty="0">
                <a:solidFill>
                  <a:schemeClr val="bg1"/>
                </a:solidFill>
                <a:latin typeface="Times New Roman" panose="02020603050405020304" pitchFamily="18" charset="0"/>
                <a:cs typeface="Times New Roman" panose="02020603050405020304" pitchFamily="18" charset="0"/>
              </a:rPr>
              <a:t>prevista dalla nuova Legge di Bilancio, indicando quindi l’</a:t>
            </a:r>
            <a:r>
              <a:rPr lang="it-IT" sz="2600" b="1" u="sng" dirty="0">
                <a:solidFill>
                  <a:schemeClr val="bg1"/>
                </a:solidFill>
                <a:latin typeface="Times New Roman" panose="02020603050405020304" pitchFamily="18" charset="0"/>
                <a:cs typeface="Times New Roman" panose="02020603050405020304" pitchFamily="18" charset="0"/>
              </a:rPr>
              <a:t>esistenza di redditi derivanti dalla detenzione di cripto-attività</a:t>
            </a:r>
            <a:r>
              <a:rPr lang="it-IT" sz="2600" b="1" dirty="0">
                <a:solidFill>
                  <a:schemeClr val="bg1"/>
                </a:solidFill>
                <a:latin typeface="Times New Roman" panose="02020603050405020304" pitchFamily="18" charset="0"/>
                <a:cs typeface="Times New Roman" panose="02020603050405020304" pitchFamily="18" charset="0"/>
              </a:rPr>
              <a:t>.</a:t>
            </a:r>
            <a:endParaRPr lang="it-IT" sz="2600" dirty="0">
              <a:solidFill>
                <a:schemeClr val="bg1"/>
              </a:solidFill>
              <a:latin typeface="Times New Roman" panose="02020603050405020304" pitchFamily="18"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477A037E-EAB1-7C0C-3084-B91701DAEB1B}"/>
              </a:ext>
            </a:extLst>
          </p:cNvPr>
          <p:cNvSpPr>
            <a:spLocks noGrp="1"/>
          </p:cNvSpPr>
          <p:nvPr>
            <p:ph type="sldNum" sz="quarter" idx="12"/>
          </p:nvPr>
        </p:nvSpPr>
        <p:spPr/>
        <p:txBody>
          <a:bodyPr/>
          <a:lstStyle/>
          <a:p>
            <a:fld id="{F7C284DE-5AA0-C044-BD66-67F87AE55F90}" type="slidenum">
              <a:rPr lang="it-IT" smtClean="0"/>
              <a:t>8</a:t>
            </a:fld>
            <a:endParaRPr lang="it-IT"/>
          </a:p>
        </p:txBody>
      </p:sp>
    </p:spTree>
    <p:extLst>
      <p:ext uri="{BB962C8B-B14F-4D97-AF65-F5344CB8AC3E}">
        <p14:creationId xmlns:p14="http://schemas.microsoft.com/office/powerpoint/2010/main" val="176757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7FAF4-13A6-7A91-23AA-0CC59015446E}"/>
              </a:ext>
            </a:extLst>
          </p:cNvPr>
          <p:cNvSpPr>
            <a:spLocks noGrp="1"/>
          </p:cNvSpPr>
          <p:nvPr>
            <p:ph type="ctrTitle"/>
          </p:nvPr>
        </p:nvSpPr>
        <p:spPr>
          <a:xfrm>
            <a:off x="2060381" y="416125"/>
            <a:ext cx="8071237" cy="849437"/>
          </a:xfrm>
        </p:spPr>
        <p:txBody>
          <a:bodyPr>
            <a:normAutofit fontScale="90000"/>
          </a:bodyPr>
          <a:lstStyle/>
          <a:p>
            <a:r>
              <a:rPr lang="it-IT" dirty="0">
                <a:latin typeface="Times New Roman" panose="02020603050405020304" pitchFamily="18" charset="0"/>
                <a:cs typeface="Times New Roman" panose="02020603050405020304" pitchFamily="18" charset="0"/>
              </a:rPr>
              <a:t>Art. 13 </a:t>
            </a:r>
            <a:r>
              <a:rPr lang="it-IT" dirty="0" err="1">
                <a:latin typeface="Times New Roman" panose="02020603050405020304" pitchFamily="18" charset="0"/>
                <a:cs typeface="Times New Roman" panose="02020603050405020304" pitchFamily="18" charset="0"/>
              </a:rPr>
              <a:t>d.lgs</a:t>
            </a:r>
            <a:r>
              <a:rPr lang="it-IT" dirty="0">
                <a:latin typeface="Times New Roman" panose="02020603050405020304" pitchFamily="18" charset="0"/>
                <a:cs typeface="Times New Roman" panose="02020603050405020304" pitchFamily="18" charset="0"/>
              </a:rPr>
              <a:t> n. 74/2000</a:t>
            </a:r>
          </a:p>
        </p:txBody>
      </p:sp>
      <p:sp>
        <p:nvSpPr>
          <p:cNvPr id="3" name="Sottotitolo 2">
            <a:extLst>
              <a:ext uri="{FF2B5EF4-FFF2-40B4-BE49-F238E27FC236}">
                <a16:creationId xmlns:a16="http://schemas.microsoft.com/office/drawing/2014/main" id="{ABF65D6A-6FBD-BD25-284B-FF54E6039EB7}"/>
              </a:ext>
            </a:extLst>
          </p:cNvPr>
          <p:cNvSpPr>
            <a:spLocks noGrp="1"/>
          </p:cNvSpPr>
          <p:nvPr>
            <p:ph type="subTitle" idx="1"/>
          </p:nvPr>
        </p:nvSpPr>
        <p:spPr>
          <a:xfrm>
            <a:off x="876796" y="1368929"/>
            <a:ext cx="10438405" cy="4876138"/>
          </a:xfrm>
        </p:spPr>
        <p:txBody>
          <a:bodyPr>
            <a:noAutofit/>
          </a:bodyPr>
          <a:lstStyle/>
          <a:p>
            <a:pPr algn="just">
              <a:lnSpc>
                <a:spcPct val="150000"/>
              </a:lnSpc>
            </a:pPr>
            <a:r>
              <a:rPr lang="it-IT" sz="2400" i="1" dirty="0">
                <a:solidFill>
                  <a:schemeClr val="bg1"/>
                </a:solidFill>
                <a:latin typeface="Times New Roman" panose="02020603050405020304" pitchFamily="18" charset="0"/>
                <a:cs typeface="Times New Roman" panose="02020603050405020304" pitchFamily="18" charset="0"/>
              </a:rPr>
              <a:t>Comma 2: «I reati di cui agli articoli 2, 3, 4 e 5 non sono punibili se i debiti tributari, comprese sanzioni e interessi, sono stati estinti mediante integrale pagamento degli importi dovuti, a seguito del ravvedimento operoso o della presentazione della dichiarazione omessa </a:t>
            </a:r>
            <a:r>
              <a:rPr lang="it-IT" sz="2400" b="1" i="1" u="sng" dirty="0">
                <a:solidFill>
                  <a:schemeClr val="bg1"/>
                </a:solidFill>
                <a:latin typeface="Times New Roman" panose="02020603050405020304" pitchFamily="18" charset="0"/>
                <a:cs typeface="Times New Roman" panose="02020603050405020304" pitchFamily="18" charset="0"/>
              </a:rPr>
              <a:t>entro il termine di presentazione della dichiarazione relativa al periodo d'imposta successivo</a:t>
            </a:r>
            <a:r>
              <a:rPr lang="it-IT" sz="2400" i="1" dirty="0">
                <a:solidFill>
                  <a:schemeClr val="bg1"/>
                </a:solidFill>
                <a:latin typeface="Times New Roman" panose="02020603050405020304" pitchFamily="18" charset="0"/>
                <a:cs typeface="Times New Roman" panose="02020603050405020304" pitchFamily="18" charset="0"/>
              </a:rPr>
              <a:t>, sempreché il ravvedimento o la presentazione siano intervenuti prima che l'autore del reato abbia avuto formale conoscenza di accessi, ispezioni, verifiche o dell'inizio di qualunque attività di accertamento amministrativo o di procedimenti penali.»</a:t>
            </a:r>
          </a:p>
          <a:p>
            <a:pPr algn="just">
              <a:lnSpc>
                <a:spcPct val="150000"/>
              </a:lnSpc>
            </a:pPr>
            <a:endParaRPr lang="it-IT" sz="2400"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it-IT" sz="2400" dirty="0">
              <a:solidFill>
                <a:schemeClr val="bg1"/>
              </a:solidFill>
              <a:latin typeface="Times New Roman" panose="02020603050405020304" pitchFamily="18"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22DEC7FB-E8C5-8BB0-AA1E-9A74DF2F6799}"/>
              </a:ext>
            </a:extLst>
          </p:cNvPr>
          <p:cNvSpPr>
            <a:spLocks noGrp="1"/>
          </p:cNvSpPr>
          <p:nvPr>
            <p:ph type="sldNum" sz="quarter" idx="12"/>
          </p:nvPr>
        </p:nvSpPr>
        <p:spPr/>
        <p:txBody>
          <a:bodyPr/>
          <a:lstStyle/>
          <a:p>
            <a:fld id="{F7C284DE-5AA0-C044-BD66-67F87AE55F90}" type="slidenum">
              <a:rPr lang="it-IT" smtClean="0"/>
              <a:t>9</a:t>
            </a:fld>
            <a:endParaRPr lang="it-IT"/>
          </a:p>
        </p:txBody>
      </p:sp>
    </p:spTree>
    <p:extLst>
      <p:ext uri="{BB962C8B-B14F-4D97-AF65-F5344CB8AC3E}">
        <p14:creationId xmlns:p14="http://schemas.microsoft.com/office/powerpoint/2010/main" val="2726638747"/>
      </p:ext>
    </p:extLst>
  </p:cSld>
  <p:clrMapOvr>
    <a:masterClrMapping/>
  </p:clrMapOvr>
</p:sld>
</file>

<file path=ppt/theme/theme1.xml><?xml version="1.0" encoding="utf-8"?>
<a:theme xmlns:a="http://schemas.openxmlformats.org/drawingml/2006/main" name="Pacco">
  <a:themeElements>
    <a:clrScheme name="Pacco">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1204</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Arial</vt:lpstr>
      <vt:lpstr>Calibri</vt:lpstr>
      <vt:lpstr>Garamond</vt:lpstr>
      <vt:lpstr>Gill Sans MT</vt:lpstr>
      <vt:lpstr>Helvetica Neue</vt:lpstr>
      <vt:lpstr>Montserrat Black</vt:lpstr>
      <vt:lpstr>Times New Roman</vt:lpstr>
      <vt:lpstr>Pacco</vt:lpstr>
      <vt:lpstr>Presentazione standard di PowerPoint</vt:lpstr>
      <vt:lpstr>INDICE DEGLI ARGOMENTI</vt:lpstr>
      <vt:lpstr>LEGGE DI BILANCIO 2023 Regolamento mica</vt:lpstr>
      <vt:lpstr>PROFILI PENALI DELL’Intervento fiscale</vt:lpstr>
      <vt:lpstr>Art. 4 d. lgs. N. 74/2000</vt:lpstr>
      <vt:lpstr>SCENARIO IPOTIZZABILE</vt:lpstr>
      <vt:lpstr>Art. 5 d.lgs. N. 74/2000</vt:lpstr>
      <vt:lpstr>SCENARIO IPOTIZZABILE</vt:lpstr>
      <vt:lpstr>Art. 13 d.lgs n. 74/2000</vt:lpstr>
      <vt:lpstr>APPLICABILITA’ DELLA NORMA</vt:lpstr>
      <vt:lpstr>ULTERIORI PROFILI PENALI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INDICE DEGLI ARGOMENTI</dc:title>
  <dc:creator>studio2 Cagnola2</dc:creator>
  <cp:lastModifiedBy>Fabrizio Vedana</cp:lastModifiedBy>
  <cp:revision>5</cp:revision>
  <cp:lastPrinted>2023-06-28T06:41:57Z</cp:lastPrinted>
  <dcterms:created xsi:type="dcterms:W3CDTF">2023-06-26T14:52:12Z</dcterms:created>
  <dcterms:modified xsi:type="dcterms:W3CDTF">2023-06-28T06:42:30Z</dcterms:modified>
</cp:coreProperties>
</file>