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99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312" r:id="rId16"/>
    <p:sldId id="313" r:id="rId17"/>
    <p:sldId id="314" r:id="rId18"/>
    <p:sldId id="315" r:id="rId19"/>
    <p:sldId id="316" r:id="rId20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AA0DF7-D84F-4D6C-9A9F-6A56B6E6FEE8}" v="1" dt="2023-06-22T10:30:12.0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brizio Vedana" userId="8d479dc1-87b7-4bd8-aba3-4c7cb01bdab7" providerId="ADAL" clId="{0AAA0DF7-D84F-4D6C-9A9F-6A56B6E6FEE8}"/>
    <pc:docChg chg="modSld">
      <pc:chgData name="Fabrizio Vedana" userId="8d479dc1-87b7-4bd8-aba3-4c7cb01bdab7" providerId="ADAL" clId="{0AAA0DF7-D84F-4D6C-9A9F-6A56B6E6FEE8}" dt="2023-06-22T10:30:22.372" v="64" actId="6549"/>
      <pc:docMkLst>
        <pc:docMk/>
      </pc:docMkLst>
      <pc:sldChg chg="modSp mod">
        <pc:chgData name="Fabrizio Vedana" userId="8d479dc1-87b7-4bd8-aba3-4c7cb01bdab7" providerId="ADAL" clId="{0AAA0DF7-D84F-4D6C-9A9F-6A56B6E6FEE8}" dt="2023-06-22T10:28:56.643" v="17" actId="20577"/>
        <pc:sldMkLst>
          <pc:docMk/>
          <pc:sldMk cId="0" sldId="256"/>
        </pc:sldMkLst>
        <pc:spChg chg="mod">
          <ac:chgData name="Fabrizio Vedana" userId="8d479dc1-87b7-4bd8-aba3-4c7cb01bdab7" providerId="ADAL" clId="{0AAA0DF7-D84F-4D6C-9A9F-6A56B6E6FEE8}" dt="2023-06-22T10:28:56.643" v="17" actId="20577"/>
          <ac:spMkLst>
            <pc:docMk/>
            <pc:sldMk cId="0" sldId="256"/>
            <ac:spMk id="6" creationId="{3D7EC8EE-D37B-76F3-F3B0-2FB43F99C7F7}"/>
          </ac:spMkLst>
        </pc:spChg>
      </pc:sldChg>
      <pc:sldChg chg="modSp mod">
        <pc:chgData name="Fabrizio Vedana" userId="8d479dc1-87b7-4bd8-aba3-4c7cb01bdab7" providerId="ADAL" clId="{0AAA0DF7-D84F-4D6C-9A9F-6A56B6E6FEE8}" dt="2023-06-22T10:30:22.372" v="64" actId="6549"/>
        <pc:sldMkLst>
          <pc:docMk/>
          <pc:sldMk cId="479900427" sldId="316"/>
        </pc:sldMkLst>
        <pc:spChg chg="mod">
          <ac:chgData name="Fabrizio Vedana" userId="8d479dc1-87b7-4bd8-aba3-4c7cb01bdab7" providerId="ADAL" clId="{0AAA0DF7-D84F-4D6C-9A9F-6A56B6E6FEE8}" dt="2023-06-22T10:30:22.372" v="64" actId="6549"/>
          <ac:spMkLst>
            <pc:docMk/>
            <pc:sldMk cId="479900427" sldId="316"/>
            <ac:spMk id="3" creationId="{90A94902-5ACE-C7C3-4E62-E844104E5DA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32899633-F9AE-5A6F-1B69-9A786D5B8D8B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1"/>
            <a:ext cx="2945660" cy="498059"/>
          </a:xfrm>
          <a:prstGeom prst="rect">
            <a:avLst/>
          </a:prstGeom>
          <a:noFill/>
          <a:ln>
            <a:noFill/>
          </a:ln>
        </p:spPr>
        <p:txBody>
          <a:bodyPr vert="horz" wrap="square" lIns="95563" tIns="47781" rIns="95563" bIns="47781" anchor="t" anchorCtr="0" compatLnSpc="1">
            <a:noAutofit/>
          </a:bodyPr>
          <a:lstStyle>
            <a:lvl1pPr marL="0" marR="0" lvl="0" indent="0" algn="l" defTabSz="95563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3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878E467-66AF-CA5B-4F1D-CB186CAE961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50438" y="1"/>
            <a:ext cx="2945660" cy="498059"/>
          </a:xfrm>
          <a:prstGeom prst="rect">
            <a:avLst/>
          </a:prstGeom>
          <a:noFill/>
          <a:ln>
            <a:noFill/>
          </a:ln>
        </p:spPr>
        <p:txBody>
          <a:bodyPr vert="horz" wrap="square" lIns="95563" tIns="47781" rIns="95563" bIns="47781" anchor="t" anchorCtr="0" compatLnSpc="1">
            <a:noAutofit/>
          </a:bodyPr>
          <a:lstStyle>
            <a:lvl1pPr marL="0" marR="0" lvl="0" indent="0" algn="r" defTabSz="95563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3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A6D27F9E-EB7E-4B39-B58F-107410FB8A60}" type="datetime1">
              <a:rPr lang="it-IT"/>
              <a:pPr lvl="0"/>
              <a:t>22/06/2023</a:t>
            </a:fld>
            <a:endParaRPr lang="it-IT"/>
          </a:p>
        </p:txBody>
      </p:sp>
      <p:sp>
        <p:nvSpPr>
          <p:cNvPr id="4" name="Segnaposto immagine diapositiva 3">
            <a:extLst>
              <a:ext uri="{FF2B5EF4-FFF2-40B4-BE49-F238E27FC236}">
                <a16:creationId xmlns:a16="http://schemas.microsoft.com/office/drawing/2014/main" id="{5B096CED-147D-ECAB-B6DF-3E378842065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Segnaposto note 4">
            <a:extLst>
              <a:ext uri="{FF2B5EF4-FFF2-40B4-BE49-F238E27FC236}">
                <a16:creationId xmlns:a16="http://schemas.microsoft.com/office/drawing/2014/main" id="{AF93F3B7-BDB6-DE55-4E96-83D88075926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3"/>
          </a:xfrm>
          <a:prstGeom prst="rect">
            <a:avLst/>
          </a:prstGeom>
          <a:noFill/>
          <a:ln>
            <a:noFill/>
          </a:ln>
        </p:spPr>
        <p:txBody>
          <a:bodyPr vert="horz" wrap="square" lIns="95563" tIns="47781" rIns="95563" bIns="47781" anchor="t" anchorCtr="0" compatLnSpc="1">
            <a:no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A587C87-B3F1-619B-ECE5-7AAA1A7A9B3E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428579"/>
            <a:ext cx="2945660" cy="498059"/>
          </a:xfrm>
          <a:prstGeom prst="rect">
            <a:avLst/>
          </a:prstGeom>
          <a:noFill/>
          <a:ln>
            <a:noFill/>
          </a:ln>
        </p:spPr>
        <p:txBody>
          <a:bodyPr vert="horz" wrap="square" lIns="95563" tIns="47781" rIns="95563" bIns="47781" anchor="b" anchorCtr="0" compatLnSpc="1">
            <a:noAutofit/>
          </a:bodyPr>
          <a:lstStyle>
            <a:lvl1pPr marL="0" marR="0" lvl="0" indent="0" algn="l" defTabSz="95563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3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1436AB0-15F1-28A2-8A2D-17D737A2B4E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50438" y="9428579"/>
            <a:ext cx="2945660" cy="498059"/>
          </a:xfrm>
          <a:prstGeom prst="rect">
            <a:avLst/>
          </a:prstGeom>
          <a:noFill/>
          <a:ln>
            <a:noFill/>
          </a:ln>
        </p:spPr>
        <p:txBody>
          <a:bodyPr vert="horz" wrap="square" lIns="95563" tIns="47781" rIns="95563" bIns="47781" anchor="b" anchorCtr="0" compatLnSpc="1">
            <a:noAutofit/>
          </a:bodyPr>
          <a:lstStyle>
            <a:lvl1pPr marL="0" marR="0" lvl="0" indent="0" algn="r" defTabSz="95563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3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8A8D9058-178A-440A-BE05-2E2C4C29BBDC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8812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it-IT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it-IT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it-IT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it-IT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it-IT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624DF7-2C16-049D-1F21-3EE621D7D4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2B363A6-A2DD-DDDA-24E5-F61699C77E7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8909C00-B617-FCD7-FD01-E322B97440B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7F505D3-494D-4C8B-9A77-81ADCF6A0B33}" type="datetime1">
              <a:rPr lang="it-IT"/>
              <a:pPr lvl="0"/>
              <a:t>22/06/2023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82A74F-BB44-F581-6051-23F98F4F6C6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7CC8FD6-2B9C-3CFB-9297-6C70044A75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9408723-F364-4D8C-BA27-B4511B39F65B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377977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DDD654-1BA9-F050-5C1B-B140F40D157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CAD2C4D-FDCE-C0A5-E43F-731D406F9AF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FD440AB-2E38-8853-3573-2918F60398E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5F919F-F06F-45C7-85DE-CFE3AF10369B}" type="datetime1">
              <a:rPr lang="it-IT"/>
              <a:pPr lvl="0"/>
              <a:t>22/06/2023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A939D63-24AE-4310-C427-75BC4FB5FBA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C142858-4B2B-32FA-0F5E-F50679425B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EEA2C8-7E76-410C-BFC6-025D80CA9E97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4425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D057757-0D5B-3171-1DF6-1C5AADF897FC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405562F-D753-9120-EE80-28F747052DC9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AAE9C5C-920A-7C07-02F3-172131B917B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EEC2244-206E-46C0-891B-2AEAFF234D21}" type="datetime1">
              <a:rPr lang="it-IT"/>
              <a:pPr lvl="0"/>
              <a:t>22/06/2023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35E01E9-7524-FBD4-3338-422B630EF3B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AFE07E5-670B-5129-99D0-3714757A04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6C1D1B3-BCDC-4B71-9E78-C5EBACC2F278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0358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1005BC-DC47-625B-F3A6-BCF790F044B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E81C1C-1262-8E6D-0DA6-D2008B2F89D7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4681ED0-6893-A2B4-BE66-3626C66FE5B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03E7ECF-1772-4767-A550-651E9151ED64}" type="datetime1">
              <a:rPr lang="it-IT"/>
              <a:pPr lvl="0"/>
              <a:t>22/06/2023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AC43606-089B-5DEA-5E34-0A8FFC4FA83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2DA9A7B-7F8C-1336-3F22-C1005D33BC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7B77891-055A-4443-BD2D-AC538905A638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948293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0D86DD-1D3B-9EA7-3794-17C75C63F0C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D2165AC-18A6-4470-A275-FEDF78E943A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2AE3E10-EEAD-AF25-A36C-1CD75C1B788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876027D-9B3B-4095-9EB5-2ED67156A236}" type="datetime1">
              <a:rPr lang="it-IT"/>
              <a:pPr lvl="0"/>
              <a:t>22/06/2023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7E21993-D4B5-C1C7-E7B8-55340A170D8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938D771-46FD-F35F-04C0-A42B59E27E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15EF2E-4A0F-492C-A463-EA8C6913602F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9493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B8B02A-1BE8-6383-DB0F-D133B817801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D39C6F-2C0E-3E6E-844E-DD996082E60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7E7783E-BE06-FF91-DA96-DABD10103A9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D686B01-26AE-1CC5-2A1A-19EA63B1075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270061-E366-486E-83F1-FCC9CC7FD55A}" type="datetime1">
              <a:rPr lang="it-IT"/>
              <a:pPr lvl="0"/>
              <a:t>22/06/2023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00E40B3-66B2-6AF9-88D3-A2DC368AB0E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B451215-88FA-ADD3-BD1C-8397B2C506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B95FA0F-00E9-4AC1-8649-9227B8F1D77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9477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7C86FA-1908-6A8C-9A8E-56B168F6D8A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F0A4B46-C676-8A44-C137-696C844176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43DFE4F-099C-B6FA-E82F-66B2C88AEA17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DCFC066-E812-AABF-B6B9-665CA7A23C51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50862D2-720A-5E4E-99C4-E741547B8FB5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CA8C928-64B7-1482-313D-D82CB8B86FF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38CA3AD-FC26-4C5C-9ECA-0E51E86823E8}" type="datetime1">
              <a:rPr lang="it-IT"/>
              <a:pPr lvl="0"/>
              <a:t>22/06/2023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7A9E549-FEF5-AA07-06B3-BEC776A4943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137709C-25DB-D819-BF88-BDAD57C560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59B8C2-CD00-48E8-A9CB-F1A0506D39E3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5256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F19090-89C5-1857-8072-6C05C5E2CFC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43379D5-60FE-6B39-8451-E5F37F90A62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34DB70-8CCE-4819-BF44-AC5032F39603}" type="datetime1">
              <a:rPr lang="it-IT"/>
              <a:pPr lvl="0"/>
              <a:t>22/06/2023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12E6F7A-0619-F9E9-0FEE-80CEC8302CE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2F2CD79-A6A0-9DCF-DBFD-F222F48270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22F43B0-DBFB-4C1D-A353-889315CEC639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4638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D049573-5D2D-7A40-F0D8-99AD2CEBD17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E2866E-9354-492E-A351-60816122F158}" type="datetime1">
              <a:rPr lang="it-IT"/>
              <a:pPr lvl="0"/>
              <a:t>22/06/2023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3392EB9-0082-CF54-EDC2-9C9D0D6FDC2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4A2AF45-9DB4-AB6E-EC70-E31A36A33C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5A640C-4186-4B1D-B2C8-C1942854DFA1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7049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FE3949-D07D-7BA5-E87C-0A5DF52F42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DA5447C-05E3-8235-D376-C7A920B4C08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9D46C48-504D-3B33-57C6-44FFEF635A25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E6B642D-8044-B667-9186-1DA7527411A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BC9F77-84CF-44AF-A340-CC70D3DA4026}" type="datetime1">
              <a:rPr lang="it-IT"/>
              <a:pPr lvl="0"/>
              <a:t>22/06/2023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EA62706-002D-9A6A-6AD7-8D7AF785AD2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2770FFE-1E2B-3F51-9739-3984E236F2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EF8282F-CBA9-4355-A8AF-44BB64EA88BE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0990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32A4D7-ADEB-3410-430D-5909F5FFAE4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01984A9-C9B9-1E15-76AE-546E5C3CAE56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114AC43-9978-47CB-992C-CB29822F7226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44FC7E5-667F-8139-A2A1-97085F7A1AD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E04E2AE-3BE3-44BA-A101-AAB2CC2ABFDD}" type="datetime1">
              <a:rPr lang="it-IT"/>
              <a:pPr lvl="0"/>
              <a:t>22/06/2023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31B5C88-72A0-0ED8-04B7-FEE54FA06F3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ED96972-D5B6-BF3F-1E4D-4F1EAF2AF8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563458-A94A-4BDA-81EC-321B1012A5C5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0824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DEE724C-A177-1466-D93E-8C924A0D98B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96D2DAD-10F8-4689-C6A5-81840E0AF8A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CC31694-0C81-CDF4-62A7-C2E896F79642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85CDDCBD-7AEE-4F09-8E9B-2D3387FB586B}" type="datetime1">
              <a:rPr lang="it-IT"/>
              <a:pPr lvl="0"/>
              <a:t>22/06/2023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A0D9788-1967-B595-CB7A-ACA295C9B6F7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A79717-552F-6BBD-04B5-7E2927AEB160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590C76EC-A93F-432C-B8DE-1B2272DD76A6}" type="slidenum"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it-IT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it-IT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crossgroup.it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2">
            <a:extLst>
              <a:ext uri="{FF2B5EF4-FFF2-40B4-BE49-F238E27FC236}">
                <a16:creationId xmlns:a16="http://schemas.microsoft.com/office/drawing/2014/main" id="{96E291E2-3ED3-0574-DF69-DF216ADC0C54}"/>
              </a:ext>
            </a:extLst>
          </p:cNvPr>
          <p:cNvSpPr>
            <a:spLocks noMove="1" noResize="1"/>
          </p:cNvSpPr>
          <p:nvPr/>
        </p:nvSpPr>
        <p:spPr>
          <a:xfrm>
            <a:off x="1527" y="0"/>
            <a:ext cx="12188952" cy="685800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ttangolo 3">
            <a:extLst>
              <a:ext uri="{FF2B5EF4-FFF2-40B4-BE49-F238E27FC236}">
                <a16:creationId xmlns:a16="http://schemas.microsoft.com/office/drawing/2014/main" id="{5EFBD6D0-8CF3-40CD-5152-D2FF0E8DFEDA}"/>
              </a:ext>
            </a:extLst>
          </p:cNvPr>
          <p:cNvSpPr/>
          <p:nvPr/>
        </p:nvSpPr>
        <p:spPr>
          <a:xfrm>
            <a:off x="0" y="1887794"/>
            <a:ext cx="12188952" cy="2428567"/>
          </a:xfrm>
          <a:prstGeom prst="rect">
            <a:avLst/>
          </a:prstGeom>
          <a:solidFill>
            <a:srgbClr val="0A3C5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CasellaDiTesto 22">
            <a:extLst>
              <a:ext uri="{FF2B5EF4-FFF2-40B4-BE49-F238E27FC236}">
                <a16:creationId xmlns:a16="http://schemas.microsoft.com/office/drawing/2014/main" id="{4C5FA2E3-CD80-4D13-04BB-EB6F94DAD23D}"/>
              </a:ext>
            </a:extLst>
          </p:cNvPr>
          <p:cNvSpPr txBox="1"/>
          <p:nvPr/>
        </p:nvSpPr>
        <p:spPr>
          <a:xfrm>
            <a:off x="3609063" y="2611622"/>
            <a:ext cx="7858719" cy="980910"/>
          </a:xfrm>
          <a:prstGeom prst="rect">
            <a:avLst/>
          </a:prstGeom>
          <a:noFill/>
          <a:ln cap="flat">
            <a:noFill/>
          </a:ln>
          <a:effectLst>
            <a:outerShdw dist="38103" dir="108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indent="0" algn="ctr">
              <a:lnSpc>
                <a:spcPct val="107000"/>
              </a:lnSpc>
              <a:buNone/>
            </a:pPr>
            <a:r>
              <a:rPr lang="it-IT" sz="2800" b="1" cap="all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POSSIBILE INTERVENTO</a:t>
            </a:r>
          </a:p>
          <a:p>
            <a:pPr marL="0" indent="0" algn="ctr">
              <a:lnSpc>
                <a:spcPct val="107000"/>
              </a:lnSpc>
              <a:buNone/>
            </a:pPr>
            <a:r>
              <a:rPr lang="it-IT" sz="2800" b="1" cap="all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DELLA  società fiduciaria</a:t>
            </a:r>
          </a:p>
        </p:txBody>
      </p:sp>
      <p:pic>
        <p:nvPicPr>
          <p:cNvPr id="5" name="Immagine 5">
            <a:extLst>
              <a:ext uri="{FF2B5EF4-FFF2-40B4-BE49-F238E27FC236}">
                <a16:creationId xmlns:a16="http://schemas.microsoft.com/office/drawing/2014/main" id="{8C8328E3-C4B9-8599-45A0-95D4127CEA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318" y="2333181"/>
            <a:ext cx="3075556" cy="153779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3D7EC8EE-D37B-76F3-F3B0-2FB43F99C7F7}"/>
              </a:ext>
            </a:extLst>
          </p:cNvPr>
          <p:cNvSpPr txBox="1"/>
          <p:nvPr/>
        </p:nvSpPr>
        <p:spPr>
          <a:xfrm>
            <a:off x="3723588" y="5942545"/>
            <a:ext cx="80364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Fabrizio Vedana – Across Fiduciaria S.p.A.</a:t>
            </a:r>
            <a:endParaRPr kumimoji="0" lang="it-IT" sz="2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2A7A0D56-E679-DFBF-E52B-6DD3B2EF9CA6}"/>
              </a:ext>
            </a:extLst>
          </p:cNvPr>
          <p:cNvSpPr/>
          <p:nvPr/>
        </p:nvSpPr>
        <p:spPr>
          <a:xfrm>
            <a:off x="0" y="13019"/>
            <a:ext cx="12184370" cy="1019171"/>
          </a:xfrm>
          <a:prstGeom prst="rect">
            <a:avLst/>
          </a:prstGeom>
          <a:solidFill>
            <a:srgbClr val="0A3C5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Esonero della fiduciaria dal monitoraggio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80CDF06-8349-175B-CF70-F55D08525F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156" y="132077"/>
            <a:ext cx="1562096" cy="78105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D02DA8CE-446C-9884-2E6B-3CC0B4011B5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535787" y="1769066"/>
            <a:ext cx="8503759" cy="3849309"/>
          </a:xfrm>
        </p:spPr>
        <p:txBody>
          <a:bodyPr/>
          <a:lstStyle/>
          <a:p>
            <a:pPr marL="0" lvl="0" indent="0">
              <a:buNone/>
            </a:pPr>
            <a:endParaRPr lang="it-IT" dirty="0"/>
          </a:p>
          <a:p>
            <a:pPr marL="514350" lvl="0" indent="-514350">
              <a:buAutoNum type="arabicPeriod"/>
            </a:pPr>
            <a:endParaRPr lang="it-IT" b="1" dirty="0"/>
          </a:p>
          <a:p>
            <a:pPr marL="457200" lvl="1" indent="0">
              <a:buNone/>
            </a:pPr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A94902-5ACE-C7C3-4E62-E844104E5DAA}"/>
              </a:ext>
            </a:extLst>
          </p:cNvPr>
          <p:cNvSpPr txBox="1"/>
          <p:nvPr/>
        </p:nvSpPr>
        <p:spPr>
          <a:xfrm>
            <a:off x="1062985" y="1857320"/>
            <a:ext cx="10058400" cy="3672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lnSpc>
                <a:spcPct val="90000"/>
              </a:lnSpc>
              <a:spcBef>
                <a:spcPts val="2000"/>
              </a:spcBef>
            </a:pPr>
            <a:r>
              <a:rPr lang="it-IT" sz="2400" b="1" u="sng" dirty="0">
                <a:solidFill>
                  <a:srgbClr val="434343"/>
                </a:solidFill>
                <a:latin typeface="Arial" panose="020B0604020202020204" pitchFamily="34" charset="0"/>
                <a:ea typeface="Lato Light" charset="0"/>
                <a:cs typeface="Lato Light" charset="0"/>
              </a:rPr>
              <a:t>Gli obblighi di monitoraggio non sussistono neanche in capo agli intermediari con cui il contribuente intrattenga il rapporto di custodia, deposito, amministrazione o gestione.</a:t>
            </a:r>
          </a:p>
          <a:p>
            <a:pPr algn="just" fontAlgn="base">
              <a:lnSpc>
                <a:spcPct val="90000"/>
              </a:lnSpc>
              <a:spcBef>
                <a:spcPts val="2000"/>
              </a:spcBef>
            </a:pPr>
            <a:r>
              <a:rPr lang="it-IT" sz="2400" dirty="0">
                <a:solidFill>
                  <a:srgbClr val="434343"/>
                </a:solidFill>
                <a:latin typeface="Arial" panose="020B0604020202020204" pitchFamily="34" charset="0"/>
                <a:ea typeface="Lato Light" charset="0"/>
                <a:cs typeface="Lato Light" charset="0"/>
              </a:rPr>
              <a:t>L’esistenza dello stabile rapporto di amministrazione con la fiduciaria residente, nonché il conferimento a quest'ultima dell'incarico di riscossione dei proventi, la esonerano dunque dagli obblighi di monitoraggio relativamente a tutti i movimenti che avvengono all'interno del rapporto amministrato (incassi di cedole, compravendite di strumenti finanziari, ecc.), laddove i redditi siano assoggettati a tassazione a titolo definitivo ovvero siano oggetto di comunicazione nel modello 770.</a:t>
            </a:r>
          </a:p>
        </p:txBody>
      </p:sp>
    </p:spTree>
    <p:extLst>
      <p:ext uri="{BB962C8B-B14F-4D97-AF65-F5344CB8AC3E}">
        <p14:creationId xmlns:p14="http://schemas.microsoft.com/office/powerpoint/2010/main" val="3792371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2A7A0D56-E679-DFBF-E52B-6DD3B2EF9CA6}"/>
              </a:ext>
            </a:extLst>
          </p:cNvPr>
          <p:cNvSpPr/>
          <p:nvPr/>
        </p:nvSpPr>
        <p:spPr>
          <a:xfrm>
            <a:off x="0" y="13019"/>
            <a:ext cx="12184370" cy="1019171"/>
          </a:xfrm>
          <a:prstGeom prst="rect">
            <a:avLst/>
          </a:prstGeom>
          <a:solidFill>
            <a:srgbClr val="0A3C5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 Mandato di amministrazione di immobili all’estero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80CDF06-8349-175B-CF70-F55D08525F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156" y="132077"/>
            <a:ext cx="1562096" cy="78105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D02DA8CE-446C-9884-2E6B-3CC0B4011B5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535787" y="1769066"/>
            <a:ext cx="8503759" cy="3849309"/>
          </a:xfrm>
        </p:spPr>
        <p:txBody>
          <a:bodyPr/>
          <a:lstStyle/>
          <a:p>
            <a:pPr marL="0" lvl="0" indent="0">
              <a:buNone/>
            </a:pPr>
            <a:endParaRPr lang="it-IT" dirty="0"/>
          </a:p>
          <a:p>
            <a:pPr marL="514350" lvl="0" indent="-514350">
              <a:buAutoNum type="arabicPeriod"/>
            </a:pPr>
            <a:endParaRPr lang="it-IT" b="1" dirty="0"/>
          </a:p>
          <a:p>
            <a:pPr marL="457200" lvl="1" indent="0">
              <a:buNone/>
            </a:pPr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A94902-5ACE-C7C3-4E62-E844104E5DAA}"/>
              </a:ext>
            </a:extLst>
          </p:cNvPr>
          <p:cNvSpPr txBox="1"/>
          <p:nvPr/>
        </p:nvSpPr>
        <p:spPr>
          <a:xfrm>
            <a:off x="1062985" y="1524810"/>
            <a:ext cx="10058400" cy="4594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lnSpc>
                <a:spcPct val="90000"/>
              </a:lnSpc>
              <a:spcBef>
                <a:spcPts val="2000"/>
              </a:spcBef>
            </a:pPr>
            <a:r>
              <a:rPr lang="it-IT" sz="2400" b="1" u="sng" dirty="0">
                <a:solidFill>
                  <a:srgbClr val="434343"/>
                </a:solidFill>
                <a:latin typeface="Arial" panose="020B0604020202020204" pitchFamily="34" charset="0"/>
                <a:ea typeface="Lato Light" charset="0"/>
                <a:cs typeface="Lato Light" charset="0"/>
              </a:rPr>
              <a:t>Il mandato di amministrazione senza intestazione è stato originariamente concepito proprio per consentire il rimpatrio giuridico degli immobili detenuti all’estero dai contribuenti italiani.</a:t>
            </a:r>
          </a:p>
          <a:p>
            <a:pPr algn="just" fontAlgn="base">
              <a:lnSpc>
                <a:spcPct val="90000"/>
              </a:lnSpc>
              <a:spcBef>
                <a:spcPts val="2000"/>
              </a:spcBef>
            </a:pPr>
            <a:r>
              <a:rPr lang="it-IT" sz="2400" dirty="0">
                <a:solidFill>
                  <a:srgbClr val="434343"/>
                </a:solidFill>
                <a:latin typeface="Arial" panose="020B0604020202020204" pitchFamily="34" charset="0"/>
                <a:ea typeface="Lato Light" charset="0"/>
                <a:cs typeface="Lato Light" charset="0"/>
              </a:rPr>
              <a:t>Per dare concreta attuazione al mandato, il contribuente deve comunicare alla fiduciaria ogni informazione circa i flussi reddituali anche non fiscalmente rilevanti relativi a tali beni e deve impegnarsi a non compiere atti di gestione o di amministrazione senza preventiva informazione alla società fiduciaria.</a:t>
            </a:r>
          </a:p>
          <a:p>
            <a:pPr algn="just" fontAlgn="base">
              <a:lnSpc>
                <a:spcPct val="90000"/>
              </a:lnSpc>
              <a:spcBef>
                <a:spcPts val="2000"/>
              </a:spcBef>
            </a:pPr>
            <a:r>
              <a:rPr lang="it-IT" sz="2400" dirty="0">
                <a:solidFill>
                  <a:srgbClr val="434343"/>
                </a:solidFill>
                <a:latin typeface="Arial" panose="020B0604020202020204" pitchFamily="34" charset="0"/>
                <a:ea typeface="Lato Light" charset="0"/>
                <a:cs typeface="Lato Light" charset="0"/>
              </a:rPr>
              <a:t>Non essendo tenuta la società fiduciaria all'applicazione di una tassazione a titolo definitivo sui redditi e proventi afferenti agli immobili, sussiste l'obbligo da parte del contribuente di dichiarare i relativi redditi imponibili nella dichiarazione annuale dei redditi. </a:t>
            </a:r>
          </a:p>
        </p:txBody>
      </p:sp>
    </p:spTree>
    <p:extLst>
      <p:ext uri="{BB962C8B-B14F-4D97-AF65-F5344CB8AC3E}">
        <p14:creationId xmlns:p14="http://schemas.microsoft.com/office/powerpoint/2010/main" val="1658709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2A7A0D56-E679-DFBF-E52B-6DD3B2EF9CA6}"/>
              </a:ext>
            </a:extLst>
          </p:cNvPr>
          <p:cNvSpPr/>
          <p:nvPr/>
        </p:nvSpPr>
        <p:spPr>
          <a:xfrm>
            <a:off x="0" y="13019"/>
            <a:ext cx="12184370" cy="1019171"/>
          </a:xfrm>
          <a:prstGeom prst="rect">
            <a:avLst/>
          </a:prstGeom>
          <a:solidFill>
            <a:srgbClr val="0A3C5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it-IT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Fiduciaria e IVIE</a:t>
            </a: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80CDF06-8349-175B-CF70-F55D08525F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156" y="132077"/>
            <a:ext cx="1562096" cy="78105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D02DA8CE-446C-9884-2E6B-3CC0B4011B5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535787" y="1769066"/>
            <a:ext cx="8503759" cy="3849309"/>
          </a:xfrm>
        </p:spPr>
        <p:txBody>
          <a:bodyPr/>
          <a:lstStyle/>
          <a:p>
            <a:pPr marL="0" lvl="0" indent="0">
              <a:buNone/>
            </a:pPr>
            <a:endParaRPr lang="it-IT" dirty="0"/>
          </a:p>
          <a:p>
            <a:pPr marL="514350" lvl="0" indent="-514350">
              <a:buAutoNum type="arabicPeriod"/>
            </a:pPr>
            <a:endParaRPr lang="it-IT" b="1" dirty="0"/>
          </a:p>
          <a:p>
            <a:pPr marL="457200" lvl="1" indent="0">
              <a:buNone/>
            </a:pPr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A94902-5ACE-C7C3-4E62-E844104E5DAA}"/>
              </a:ext>
            </a:extLst>
          </p:cNvPr>
          <p:cNvSpPr txBox="1"/>
          <p:nvPr/>
        </p:nvSpPr>
        <p:spPr>
          <a:xfrm>
            <a:off x="1062985" y="1524810"/>
            <a:ext cx="10058400" cy="4594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lnSpc>
                <a:spcPct val="90000"/>
              </a:lnSpc>
              <a:spcBef>
                <a:spcPts val="2000"/>
              </a:spcBef>
            </a:pPr>
            <a:r>
              <a:rPr lang="it-IT" sz="2400" dirty="0">
                <a:solidFill>
                  <a:srgbClr val="434343"/>
                </a:solidFill>
                <a:latin typeface="Arial" panose="020B0604020202020204" pitchFamily="34" charset="0"/>
                <a:ea typeface="Lato Light" charset="0"/>
                <a:cs typeface="Lato Light" charset="0"/>
              </a:rPr>
              <a:t>Con circolare n. 28/E del 2 luglio 2012, l’Agenzia delle Entrate precisa che, </a:t>
            </a:r>
            <a:r>
              <a:rPr lang="it-IT" sz="2400" b="1" u="sng" dirty="0">
                <a:solidFill>
                  <a:srgbClr val="434343"/>
                </a:solidFill>
                <a:latin typeface="Arial" panose="020B0604020202020204" pitchFamily="34" charset="0"/>
                <a:ea typeface="Lato Light" charset="0"/>
                <a:cs typeface="Lato Light" charset="0"/>
              </a:rPr>
              <a:t>nel caso di immobili per i quali sia stato stipulato un contratto di amministrazione  con una società fiduciaria, quest’ultima deve applicare e versare l’imposta dovuta dal contribuente</a:t>
            </a:r>
            <a:r>
              <a:rPr lang="it-IT" sz="2400" dirty="0">
                <a:solidFill>
                  <a:srgbClr val="434343"/>
                </a:solidFill>
                <a:latin typeface="Arial" panose="020B0604020202020204" pitchFamily="34" charset="0"/>
                <a:ea typeface="Lato Light" charset="0"/>
                <a:cs typeface="Lato Light" charset="0"/>
              </a:rPr>
              <a:t>, ricevendo apposita provvista da parte dello stesso.</a:t>
            </a:r>
          </a:p>
          <a:p>
            <a:pPr algn="just" fontAlgn="base">
              <a:lnSpc>
                <a:spcPct val="90000"/>
              </a:lnSpc>
              <a:spcBef>
                <a:spcPts val="2000"/>
              </a:spcBef>
            </a:pPr>
            <a:r>
              <a:rPr lang="it-IT" sz="2400" dirty="0">
                <a:solidFill>
                  <a:srgbClr val="434343"/>
                </a:solidFill>
                <a:latin typeface="Arial" panose="020B0604020202020204" pitchFamily="34" charset="0"/>
                <a:ea typeface="Lato Light" charset="0"/>
                <a:cs typeface="Lato Light" charset="0"/>
              </a:rPr>
              <a:t>In tali casi la fiduciaria indica i dati complessivi relativi ai versamenti dell’imposta nel modello 770, fornendo altresì i dati di ciascun contribuente nonché le indicazioni circa l’ammontare dell’imposta riferibile agli stessi.</a:t>
            </a:r>
          </a:p>
          <a:p>
            <a:pPr algn="just" fontAlgn="base">
              <a:lnSpc>
                <a:spcPct val="90000"/>
              </a:lnSpc>
              <a:spcBef>
                <a:spcPts val="2000"/>
              </a:spcBef>
            </a:pPr>
            <a:r>
              <a:rPr lang="it-IT" sz="2400" b="1" u="sng" dirty="0">
                <a:solidFill>
                  <a:srgbClr val="434343"/>
                </a:solidFill>
                <a:latin typeface="Arial" panose="020B0604020202020204" pitchFamily="34" charset="0"/>
                <a:ea typeface="Lato Light" charset="0"/>
                <a:cs typeface="Lato Light" charset="0"/>
              </a:rPr>
              <a:t>La circolare precisa che in tale ipotesi il contribuente è esonerato dalla compilazione della Sezione XVI del quadro RM e non è tenuto a indicare tali immobili nel modulo RW.</a:t>
            </a:r>
          </a:p>
        </p:txBody>
      </p:sp>
    </p:spTree>
    <p:extLst>
      <p:ext uri="{BB962C8B-B14F-4D97-AF65-F5344CB8AC3E}">
        <p14:creationId xmlns:p14="http://schemas.microsoft.com/office/powerpoint/2010/main" val="23364435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2A7A0D56-E679-DFBF-E52B-6DD3B2EF9CA6}"/>
              </a:ext>
            </a:extLst>
          </p:cNvPr>
          <p:cNvSpPr/>
          <p:nvPr/>
        </p:nvSpPr>
        <p:spPr>
          <a:xfrm>
            <a:off x="0" y="13019"/>
            <a:ext cx="12184370" cy="1019171"/>
          </a:xfrm>
          <a:prstGeom prst="rect">
            <a:avLst/>
          </a:prstGeom>
          <a:solidFill>
            <a:srgbClr val="0A3C5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Fiduciaria e IVAFE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80CDF06-8349-175B-CF70-F55D08525F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156" y="132077"/>
            <a:ext cx="1562096" cy="78105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D02DA8CE-446C-9884-2E6B-3CC0B4011B5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535787" y="1769066"/>
            <a:ext cx="8503759" cy="3849309"/>
          </a:xfrm>
        </p:spPr>
        <p:txBody>
          <a:bodyPr/>
          <a:lstStyle/>
          <a:p>
            <a:pPr marL="0" lvl="0" indent="0">
              <a:buNone/>
            </a:pPr>
            <a:endParaRPr lang="it-IT" dirty="0"/>
          </a:p>
          <a:p>
            <a:pPr marL="514350" lvl="0" indent="-514350">
              <a:buAutoNum type="arabicPeriod"/>
            </a:pPr>
            <a:endParaRPr lang="it-IT" b="1" dirty="0"/>
          </a:p>
          <a:p>
            <a:pPr marL="457200" lvl="1" indent="0">
              <a:buNone/>
            </a:pPr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A94902-5ACE-C7C3-4E62-E844104E5DAA}"/>
              </a:ext>
            </a:extLst>
          </p:cNvPr>
          <p:cNvSpPr txBox="1"/>
          <p:nvPr/>
        </p:nvSpPr>
        <p:spPr>
          <a:xfrm>
            <a:off x="1062985" y="1524810"/>
            <a:ext cx="10058400" cy="4005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1828434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Con la citata circolare n. 28/E, l’</a:t>
            </a:r>
            <a:r>
              <a:rPr kumimoji="0" lang="it-IT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A.d.E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. precisa che sono soggette all’IVAFE anche le attività finanziarie che sono state oggetto di operazioni di emersione mediante la procedura di regolarizzazione e che </a:t>
            </a:r>
            <a:r>
              <a:rPr kumimoji="0" lang="it-IT" sz="2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non si considerano, invece, detenute all’estero le attività finanziarie rimpatriate (sia fisicamente che giuridicamente).</a:t>
            </a:r>
          </a:p>
          <a:p>
            <a:pPr marL="0" marR="0" lvl="0" indent="0" algn="just" defTabSz="1828434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Inoltre, </a:t>
            </a:r>
            <a:r>
              <a:rPr kumimoji="0" lang="it-IT" sz="2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relativamente alle attività finanziarie oggetto di un contratto di amministrazione con una società fiduciaria residente</a:t>
            </a: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 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o di custodia, amministrazione o gestione con soggetti intermediari residenti, </a:t>
            </a:r>
            <a:r>
              <a:rPr kumimoji="0" lang="it-IT" sz="2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l’IVAFE non è dovuta in quanto su tali attività viene applicata l’imposta di bollo, dal momento che le stesse non sono considerate come detenute all’estero. </a:t>
            </a:r>
          </a:p>
        </p:txBody>
      </p:sp>
    </p:spTree>
    <p:extLst>
      <p:ext uri="{BB962C8B-B14F-4D97-AF65-F5344CB8AC3E}">
        <p14:creationId xmlns:p14="http://schemas.microsoft.com/office/powerpoint/2010/main" val="284217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2A7A0D56-E679-DFBF-E52B-6DD3B2EF9CA6}"/>
              </a:ext>
            </a:extLst>
          </p:cNvPr>
          <p:cNvSpPr/>
          <p:nvPr/>
        </p:nvSpPr>
        <p:spPr>
          <a:xfrm>
            <a:off x="0" y="0"/>
            <a:ext cx="12184370" cy="1019171"/>
          </a:xfrm>
          <a:prstGeom prst="rect">
            <a:avLst/>
          </a:prstGeom>
          <a:solidFill>
            <a:srgbClr val="0A3C5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Mandato di amministrazione di cripto-attività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80CDF06-8349-175B-CF70-F55D08525F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156" y="132077"/>
            <a:ext cx="1562096" cy="78105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D02DA8CE-446C-9884-2E6B-3CC0B4011B5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535787" y="1769066"/>
            <a:ext cx="8503759" cy="3849309"/>
          </a:xfrm>
        </p:spPr>
        <p:txBody>
          <a:bodyPr/>
          <a:lstStyle/>
          <a:p>
            <a:pPr marL="0" lvl="0" indent="0">
              <a:buNone/>
            </a:pPr>
            <a:endParaRPr lang="it-IT" dirty="0"/>
          </a:p>
          <a:p>
            <a:pPr marL="514350" lvl="0" indent="-514350">
              <a:buAutoNum type="arabicPeriod"/>
            </a:pPr>
            <a:endParaRPr lang="it-IT" b="1" dirty="0"/>
          </a:p>
          <a:p>
            <a:pPr marL="457200" lvl="1" indent="0">
              <a:buNone/>
            </a:pPr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A94902-5ACE-C7C3-4E62-E844104E5DAA}"/>
              </a:ext>
            </a:extLst>
          </p:cNvPr>
          <p:cNvSpPr txBox="1"/>
          <p:nvPr/>
        </p:nvSpPr>
        <p:spPr>
          <a:xfrm>
            <a:off x="1062985" y="1895279"/>
            <a:ext cx="10058400" cy="3596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1828434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Le cripto-attività possono essere oggetto di un mandato fiduciario di amministrazione senza intestazione.</a:t>
            </a:r>
          </a:p>
          <a:p>
            <a:pPr marL="0" marR="0" lvl="0" indent="0" algn="just" defTabSz="1828434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Ai fini della sottoscrizione del mandato deve essere </a:t>
            </a:r>
            <a:r>
              <a:rPr kumimoji="0" lang="it-IT" sz="2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fornita alla fiduciaria evidenza della regolarità fiscale del possesso delle cripto-attività 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mediante esibizione del Quadro RW della dichiarazione dei redditi ovvero dell’istanza di emersione prevista dalla sanatoria.</a:t>
            </a:r>
          </a:p>
          <a:p>
            <a:pPr marL="0" marR="0" lvl="0" indent="0" algn="just" defTabSz="1828434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Deve altresì essere </a:t>
            </a:r>
            <a:r>
              <a:rPr kumimoji="0" lang="it-IT" sz="2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fornita prova della liceità della provenienza delle somme investite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 per l’acquisto delle attività oggetto del mandato per consentire alla fiduciaria di adempiere i propri obblighi antiriciclaggio.</a:t>
            </a:r>
          </a:p>
        </p:txBody>
      </p:sp>
    </p:spTree>
    <p:extLst>
      <p:ext uri="{BB962C8B-B14F-4D97-AF65-F5344CB8AC3E}">
        <p14:creationId xmlns:p14="http://schemas.microsoft.com/office/powerpoint/2010/main" val="38650641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2A7A0D56-E679-DFBF-E52B-6DD3B2EF9CA6}"/>
              </a:ext>
            </a:extLst>
          </p:cNvPr>
          <p:cNvSpPr/>
          <p:nvPr/>
        </p:nvSpPr>
        <p:spPr>
          <a:xfrm>
            <a:off x="0" y="0"/>
            <a:ext cx="12184370" cy="1019171"/>
          </a:xfrm>
          <a:prstGeom prst="rect">
            <a:avLst/>
          </a:prstGeom>
          <a:solidFill>
            <a:srgbClr val="0A3C5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Le cripto-attività in regime di risparmio amministrato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80CDF06-8349-175B-CF70-F55D08525F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156" y="132077"/>
            <a:ext cx="1562096" cy="78105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D02DA8CE-446C-9884-2E6B-3CC0B4011B5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535787" y="1769066"/>
            <a:ext cx="8503759" cy="3849309"/>
          </a:xfrm>
        </p:spPr>
        <p:txBody>
          <a:bodyPr/>
          <a:lstStyle/>
          <a:p>
            <a:pPr marL="0" lvl="0" indent="0">
              <a:buNone/>
            </a:pPr>
            <a:endParaRPr lang="it-IT" dirty="0"/>
          </a:p>
          <a:p>
            <a:pPr marL="514350" lvl="0" indent="-514350">
              <a:buAutoNum type="arabicPeriod"/>
            </a:pPr>
            <a:endParaRPr lang="it-IT" b="1" dirty="0"/>
          </a:p>
          <a:p>
            <a:pPr marL="457200" lvl="1" indent="0">
              <a:buNone/>
            </a:pPr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A94902-5ACE-C7C3-4E62-E844104E5DAA}"/>
              </a:ext>
            </a:extLst>
          </p:cNvPr>
          <p:cNvSpPr txBox="1"/>
          <p:nvPr/>
        </p:nvSpPr>
        <p:spPr>
          <a:xfrm>
            <a:off x="1062985" y="1501988"/>
            <a:ext cx="10058400" cy="49264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1828434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Al momento del conferimento del mandato il contribuente ha </a:t>
            </a:r>
            <a:r>
              <a:rPr kumimoji="0" lang="it-IT" sz="2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facoltà di optare per l’applicazione dell’imposta sostitutiva sulle plusvalenze e sugli altri proventi realizzati 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mediante rimborso o cessione a titolo oneroso, permuta o detenzione delle cripto-attività, comunque denominate, </a:t>
            </a:r>
            <a:r>
              <a:rPr kumimoji="0" lang="it-IT" sz="2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che superino complessivamente 2.000 euro nel periodo d'imposta. </a:t>
            </a:r>
          </a:p>
          <a:p>
            <a:pPr marL="0" marR="0" lvl="0" indent="0" algn="just" defTabSz="1828434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Al pari di quanto accade per le altre attività finanziarie, la sottoscrizione di un mandato fiduciario ha </a:t>
            </a:r>
            <a:r>
              <a:rPr kumimoji="0" lang="it-IT" sz="2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l’effetto di esonerare il contribuente dalla compilazione del quadro RW della dichiarazione dei redditi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just" defTabSz="1828434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La fiduciaria si occupa inoltre del </a:t>
            </a:r>
            <a:r>
              <a:rPr kumimoji="0" lang="it-IT" sz="2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pagamento dell’imposta di bollo pari al 2 per mille</a:t>
            </a: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 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del valore di mercato delle cripto-attività alla data di chiusura del periodo di rendicontazione (normalmente il 31 dicembre di ciascun anno).</a:t>
            </a:r>
          </a:p>
        </p:txBody>
      </p:sp>
    </p:spTree>
    <p:extLst>
      <p:ext uri="{BB962C8B-B14F-4D97-AF65-F5344CB8AC3E}">
        <p14:creationId xmlns:p14="http://schemas.microsoft.com/office/powerpoint/2010/main" val="4272203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2A7A0D56-E679-DFBF-E52B-6DD3B2EF9CA6}"/>
              </a:ext>
            </a:extLst>
          </p:cNvPr>
          <p:cNvSpPr/>
          <p:nvPr/>
        </p:nvSpPr>
        <p:spPr>
          <a:xfrm>
            <a:off x="0" y="0"/>
            <a:ext cx="12184370" cy="1019171"/>
          </a:xfrm>
          <a:prstGeom prst="rect">
            <a:avLst/>
          </a:prstGeom>
          <a:solidFill>
            <a:srgbClr val="0A3C5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Deducibilità delle minusvalenze da cripto-attività 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80CDF06-8349-175B-CF70-F55D08525F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156" y="132077"/>
            <a:ext cx="1562096" cy="78105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D02DA8CE-446C-9884-2E6B-3CC0B4011B5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535787" y="1769066"/>
            <a:ext cx="8503759" cy="3849309"/>
          </a:xfrm>
        </p:spPr>
        <p:txBody>
          <a:bodyPr/>
          <a:lstStyle/>
          <a:p>
            <a:pPr marL="0" lvl="0" indent="0">
              <a:buNone/>
            </a:pPr>
            <a:endParaRPr lang="it-IT" dirty="0"/>
          </a:p>
          <a:p>
            <a:pPr marL="514350" lvl="0" indent="-514350">
              <a:buAutoNum type="arabicPeriod"/>
            </a:pPr>
            <a:endParaRPr lang="it-IT" b="1" dirty="0"/>
          </a:p>
          <a:p>
            <a:pPr marL="457200" lvl="1" indent="0">
              <a:buNone/>
            </a:pPr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A94902-5ACE-C7C3-4E62-E844104E5DAA}"/>
              </a:ext>
            </a:extLst>
          </p:cNvPr>
          <p:cNvSpPr txBox="1"/>
          <p:nvPr/>
        </p:nvSpPr>
        <p:spPr>
          <a:xfrm>
            <a:off x="1062985" y="1501988"/>
            <a:ext cx="10058400" cy="4005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1828434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2400" b="0" i="0" dirty="0">
                <a:solidFill>
                  <a:srgbClr val="434343"/>
                </a:solidFill>
                <a:effectLst/>
                <a:latin typeface="Arial" panose="020B0604020202020204" pitchFamily="34" charset="0"/>
              </a:rPr>
              <a:t>L’articolo 6, comma 5, del </a:t>
            </a:r>
            <a:r>
              <a:rPr lang="it-IT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del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decreto legislativo 21 novembre 1997, n. 461, prevede che </a:t>
            </a:r>
            <a:r>
              <a:rPr lang="it-IT" sz="2400" b="1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eventuali </a:t>
            </a:r>
            <a:r>
              <a:rPr lang="it-IT" sz="2400" b="1" i="0" u="sng" dirty="0">
                <a:solidFill>
                  <a:srgbClr val="434343"/>
                </a:solidFill>
                <a:effectLst/>
                <a:latin typeface="Arial" panose="020B0604020202020204" pitchFamily="34" charset="0"/>
              </a:rPr>
              <a:t>minusvalenze, perdite o differenziali negativi realizzati in regime </a:t>
            </a:r>
            <a:r>
              <a:rPr lang="it-IT" sz="2400" b="1" u="sng" dirty="0">
                <a:solidFill>
                  <a:srgbClr val="434343"/>
                </a:solidFill>
                <a:latin typeface="Arial" panose="020B0604020202020204" pitchFamily="34" charset="0"/>
              </a:rPr>
              <a:t>di risparmio </a:t>
            </a:r>
            <a:r>
              <a:rPr lang="it-IT" sz="2400" b="1" i="0" u="sng" dirty="0">
                <a:solidFill>
                  <a:srgbClr val="434343"/>
                </a:solidFill>
                <a:effectLst/>
                <a:latin typeface="Arial" panose="020B0604020202020204" pitchFamily="34" charset="0"/>
              </a:rPr>
              <a:t>amministrato possano essere computati in deduzione dalle plusvalenze, differenziali positivi o proventi realizzati</a:t>
            </a:r>
            <a:r>
              <a:rPr lang="it-IT" sz="2400" i="0" dirty="0">
                <a:solidFill>
                  <a:srgbClr val="434343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2400" b="0" i="0" dirty="0">
                <a:solidFill>
                  <a:srgbClr val="434343"/>
                </a:solidFill>
                <a:effectLst/>
                <a:latin typeface="Arial" panose="020B0604020202020204" pitchFamily="34" charset="0"/>
              </a:rPr>
              <a:t>nelle successive operazioni poste in essere nell'ambito del medesimo rapporto, nello stesso periodo d'imposta e nei successivi ma non oltre il quarto.</a:t>
            </a:r>
          </a:p>
          <a:p>
            <a:pPr marL="0" marR="0" lvl="0" indent="0" algn="just" defTabSz="1828434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Se ne deduce che </a:t>
            </a:r>
            <a:r>
              <a:rPr kumimoji="0" lang="it-IT" sz="2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eventuali </a:t>
            </a:r>
            <a:r>
              <a:rPr lang="it-IT" sz="2400" b="1" u="sng" dirty="0">
                <a:solidFill>
                  <a:srgbClr val="000000"/>
                </a:solidFill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minusvalenze realizzate da rimborsi, cessioni o permute di c</a:t>
            </a:r>
            <a:r>
              <a:rPr kumimoji="0" lang="it-IT" sz="2400" b="1" i="0" u="sng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ripto</a:t>
            </a:r>
            <a:r>
              <a:rPr kumimoji="0" lang="it-IT" sz="2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-attività possono essere computate in deduzione dalle plusvalenze realizzate, nell’ambito del medesimo rapporto fiduciario, a valere sulle altre attività finanziarie.</a:t>
            </a:r>
            <a:endParaRPr kumimoji="0" lang="it-IT" sz="2400" b="1" i="0" u="sng" strike="noStrike" kern="1200" cap="none" spc="0" normalizeH="0" baseline="0" noProof="0" dirty="0">
              <a:ln>
                <a:noFill/>
              </a:ln>
              <a:solidFill>
                <a:srgbClr val="1E3F6E"/>
              </a:solidFill>
              <a:effectLst/>
              <a:uLnTx/>
              <a:uFillTx/>
              <a:latin typeface="Arial" panose="020B0604020202020204" pitchFamily="34" charset="0"/>
              <a:ea typeface="Lato Light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7283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2A7A0D56-E679-DFBF-E52B-6DD3B2EF9CA6}"/>
              </a:ext>
            </a:extLst>
          </p:cNvPr>
          <p:cNvSpPr/>
          <p:nvPr/>
        </p:nvSpPr>
        <p:spPr>
          <a:xfrm>
            <a:off x="0" y="0"/>
            <a:ext cx="12184370" cy="1019171"/>
          </a:xfrm>
          <a:prstGeom prst="rect">
            <a:avLst/>
          </a:prstGeom>
          <a:solidFill>
            <a:srgbClr val="0A3C5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Modalità applicative del mandato 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80CDF06-8349-175B-CF70-F55D08525F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156" y="132077"/>
            <a:ext cx="1562096" cy="78105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D02DA8CE-446C-9884-2E6B-3CC0B4011B5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535787" y="1769066"/>
            <a:ext cx="8503759" cy="3849309"/>
          </a:xfrm>
        </p:spPr>
        <p:txBody>
          <a:bodyPr/>
          <a:lstStyle/>
          <a:p>
            <a:pPr marL="0" lvl="0" indent="0">
              <a:buNone/>
            </a:pPr>
            <a:endParaRPr lang="it-IT" dirty="0"/>
          </a:p>
          <a:p>
            <a:pPr marL="514350" lvl="0" indent="-514350">
              <a:buAutoNum type="arabicPeriod"/>
            </a:pPr>
            <a:endParaRPr lang="it-IT" b="1" dirty="0"/>
          </a:p>
          <a:p>
            <a:pPr marL="457200" lvl="1" indent="0">
              <a:buNone/>
            </a:pPr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A94902-5ACE-C7C3-4E62-E844104E5DAA}"/>
              </a:ext>
            </a:extLst>
          </p:cNvPr>
          <p:cNvSpPr txBox="1"/>
          <p:nvPr/>
        </p:nvSpPr>
        <p:spPr>
          <a:xfrm>
            <a:off x="1062985" y="1619975"/>
            <a:ext cx="10058400" cy="4337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1828434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Per consentire alla fiduciaria l’effettuazione dei propri adempimenti fiscali di versamento dell’imposta sostitutiva e di comunicazione all’Amministrazione finanziaria previsti dalla normativa, </a:t>
            </a:r>
            <a:r>
              <a:rPr kumimoji="0" lang="it-IT" sz="2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il contribuente deve obbligarsi a comunicare alla stessa ogni informazione circa i flussi reddituali anche non fiscalmente rilevanti relativi ai beni affidati in amministrazione e non compiere atti di gestione o di amministrazione senza preventiva informazione alla fiduciaria.</a:t>
            </a:r>
          </a:p>
          <a:p>
            <a:pPr marL="0" marR="0" lvl="0" indent="0" algn="just" defTabSz="1828434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Per questa ragione deve essere permesso alla fiduciaria ricevere informazioni e flussi di dati dal VASP, mediante i cui servizi vengono effettuate le operazioni di compravendita delle cripto-attività e le altre operazioni aventi rilevanza fiscale, ovvero da altri provider in grado di fornire dette informazioni con la sufficiente tempestività.</a:t>
            </a:r>
          </a:p>
        </p:txBody>
      </p:sp>
    </p:spTree>
    <p:extLst>
      <p:ext uri="{BB962C8B-B14F-4D97-AF65-F5344CB8AC3E}">
        <p14:creationId xmlns:p14="http://schemas.microsoft.com/office/powerpoint/2010/main" val="13135516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2A7A0D56-E679-DFBF-E52B-6DD3B2EF9CA6}"/>
              </a:ext>
            </a:extLst>
          </p:cNvPr>
          <p:cNvSpPr/>
          <p:nvPr/>
        </p:nvSpPr>
        <p:spPr>
          <a:xfrm>
            <a:off x="0" y="0"/>
            <a:ext cx="12184370" cy="1019171"/>
          </a:xfrm>
          <a:prstGeom prst="rect">
            <a:avLst/>
          </a:prstGeom>
          <a:solidFill>
            <a:srgbClr val="0A3C5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Gli ulteriori servizi della fiduciaria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80CDF06-8349-175B-CF70-F55D08525F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156" y="132077"/>
            <a:ext cx="1562096" cy="78105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D02DA8CE-446C-9884-2E6B-3CC0B4011B5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535787" y="1769066"/>
            <a:ext cx="8503759" cy="3849309"/>
          </a:xfrm>
        </p:spPr>
        <p:txBody>
          <a:bodyPr/>
          <a:lstStyle/>
          <a:p>
            <a:pPr marL="0" lvl="0" indent="0">
              <a:buNone/>
            </a:pPr>
            <a:endParaRPr lang="it-IT" dirty="0"/>
          </a:p>
          <a:p>
            <a:pPr marL="514350" lvl="0" indent="-514350">
              <a:buAutoNum type="arabicPeriod"/>
            </a:pPr>
            <a:endParaRPr lang="it-IT" b="1" dirty="0"/>
          </a:p>
          <a:p>
            <a:pPr marL="457200" lvl="1" indent="0">
              <a:buNone/>
            </a:pPr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A94902-5ACE-C7C3-4E62-E844104E5DAA}"/>
              </a:ext>
            </a:extLst>
          </p:cNvPr>
          <p:cNvSpPr txBox="1"/>
          <p:nvPr/>
        </p:nvSpPr>
        <p:spPr>
          <a:xfrm>
            <a:off x="1062985" y="1492156"/>
            <a:ext cx="10058400" cy="4850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1828434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Analogamente a quanto già accaduto in occasione delle precedenti emersioni di capitali </a:t>
            </a:r>
            <a:r>
              <a:rPr kumimoji="0" lang="it-IT" sz="2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la fiduciaria può essere incaricata del versamento delle sanzioni previste per la regolarizzazione delle cripto-attività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, pari:</a:t>
            </a:r>
          </a:p>
          <a:p>
            <a:pPr marL="457109" marR="0" lvl="0" indent="-457109" algn="just" defTabSz="1828434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allo 0,5 per cento del valore delle attività per ciascun anno in cui sia stata omessa l’indicazione nella dichiarazione annuale dei redditi;</a:t>
            </a:r>
          </a:p>
          <a:p>
            <a:pPr marL="457109" marR="0" lvl="0" indent="-457109" algn="just" defTabSz="1828434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all’ulteriore 3,5 per cento del valore delle attività detenute al termine di ciascun anno o al momento del realizzo nel caso in cui siano stati realizzati redditi.</a:t>
            </a:r>
          </a:p>
          <a:p>
            <a:pPr marL="0" marR="0" lvl="0" indent="0" algn="just" defTabSz="1828434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Può anche essere incaricata del versamento in tre rate annuali dell’imposta sostitutiva del 14% applicata al valore delle cripto-attività possedute alla data del 1° gennaio 2023.</a:t>
            </a:r>
          </a:p>
        </p:txBody>
      </p:sp>
    </p:spTree>
    <p:extLst>
      <p:ext uri="{BB962C8B-B14F-4D97-AF65-F5344CB8AC3E}">
        <p14:creationId xmlns:p14="http://schemas.microsoft.com/office/powerpoint/2010/main" val="27955541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2A7A0D56-E679-DFBF-E52B-6DD3B2EF9CA6}"/>
              </a:ext>
            </a:extLst>
          </p:cNvPr>
          <p:cNvSpPr/>
          <p:nvPr/>
        </p:nvSpPr>
        <p:spPr>
          <a:xfrm>
            <a:off x="0" y="0"/>
            <a:ext cx="12184370" cy="2861187"/>
          </a:xfrm>
          <a:prstGeom prst="rect">
            <a:avLst/>
          </a:prstGeom>
          <a:solidFill>
            <a:srgbClr val="0A3C5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Grazie per l’attenzione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80CDF06-8349-175B-CF70-F55D08525F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58" y="1040066"/>
            <a:ext cx="1562096" cy="78105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A94902-5ACE-C7C3-4E62-E844104E5DAA}"/>
              </a:ext>
            </a:extLst>
          </p:cNvPr>
          <p:cNvSpPr txBox="1"/>
          <p:nvPr/>
        </p:nvSpPr>
        <p:spPr>
          <a:xfrm>
            <a:off x="590358" y="3674866"/>
            <a:ext cx="10058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Fabrizio Vedana</a:t>
            </a:r>
          </a:p>
          <a:p>
            <a:pPr marL="0" indent="0">
              <a:buNone/>
            </a:pP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vedana@acrossfiduciaria.it</a:t>
            </a:r>
          </a:p>
          <a:p>
            <a:pPr marL="0" indent="0">
              <a:buNone/>
            </a:pP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www.acrossgroup.it</a:t>
            </a:r>
            <a:endParaRPr lang="it-IT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(Roma, Milano, Brescia, </a:t>
            </a:r>
            <a:r>
              <a:rPr lang="it-IT" sz="2400">
                <a:latin typeface="Arial" panose="020B0604020202020204" pitchFamily="34" charset="0"/>
                <a:cs typeface="Arial" panose="020B0604020202020204" pitchFamily="34" charset="0"/>
              </a:rPr>
              <a:t>Forlì)</a:t>
            </a:r>
            <a:endParaRPr lang="it-IT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900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2A7A0D56-E679-DFBF-E52B-6DD3B2EF9CA6}"/>
              </a:ext>
            </a:extLst>
          </p:cNvPr>
          <p:cNvSpPr/>
          <p:nvPr/>
        </p:nvSpPr>
        <p:spPr>
          <a:xfrm>
            <a:off x="0" y="13019"/>
            <a:ext cx="12184370" cy="1019171"/>
          </a:xfrm>
          <a:prstGeom prst="rect">
            <a:avLst/>
          </a:prstGeom>
          <a:solidFill>
            <a:srgbClr val="0A3C5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Fiduciaria e regime del risparmio amministrato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80CDF06-8349-175B-CF70-F55D08525F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156" y="132077"/>
            <a:ext cx="1562096" cy="78105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D02DA8CE-446C-9884-2E6B-3CC0B4011B5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535787" y="1769066"/>
            <a:ext cx="8503759" cy="3849309"/>
          </a:xfrm>
        </p:spPr>
        <p:txBody>
          <a:bodyPr/>
          <a:lstStyle/>
          <a:p>
            <a:pPr marL="0" lvl="0" indent="0">
              <a:buNone/>
            </a:pPr>
            <a:endParaRPr lang="it-IT" dirty="0"/>
          </a:p>
          <a:p>
            <a:pPr marL="514350" lvl="0" indent="-514350">
              <a:buAutoNum type="arabicPeriod"/>
            </a:pPr>
            <a:endParaRPr lang="it-IT" b="1" dirty="0"/>
          </a:p>
          <a:p>
            <a:pPr marL="457200" lvl="1" indent="0">
              <a:buNone/>
            </a:pPr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A94902-5ACE-C7C3-4E62-E844104E5DAA}"/>
              </a:ext>
            </a:extLst>
          </p:cNvPr>
          <p:cNvSpPr txBox="1"/>
          <p:nvPr/>
        </p:nvSpPr>
        <p:spPr>
          <a:xfrm>
            <a:off x="1062985" y="2170226"/>
            <a:ext cx="10058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 fontAlgn="base">
              <a:buNone/>
            </a:pPr>
            <a:r>
              <a:rPr lang="it-IT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L’art. 6, comma 1, del decreto legislativo 21 novembre 1997, n. 461, recante la disciplina del regime del risparmio amministrato, prevede che il contribuente </a:t>
            </a:r>
            <a:r>
              <a:rPr lang="it-IT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 facoltà di optare per l’applicazione dell’imposta sostitutiva su ciascuna delle 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plusvalenze realizzate ai sensi delle lettere </a:t>
            </a:r>
            <a:r>
              <a:rPr lang="it-IT" sz="24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it-IT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c-bis)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it-IT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c-ter)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del  comma 1, dell’art. 67 del TUIR, con esclusione dei depositi in valuta, </a:t>
            </a:r>
            <a:r>
              <a:rPr lang="it-IT" sz="2400" b="1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condizione che i titoli, le quote o i certificati siano in custodia o in amministrazione presso banche, </a:t>
            </a:r>
            <a:r>
              <a:rPr lang="it-IT" sz="2400" b="1" i="0" u="sng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s.i.m</a:t>
            </a:r>
            <a:r>
              <a:rPr lang="it-IT" sz="2400" b="1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 altri soggetti individuati in appositi decreti interministeriali</a:t>
            </a:r>
            <a:r>
              <a:rPr lang="it-IT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7902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2A7A0D56-E679-DFBF-E52B-6DD3B2EF9CA6}"/>
              </a:ext>
            </a:extLst>
          </p:cNvPr>
          <p:cNvSpPr/>
          <p:nvPr/>
        </p:nvSpPr>
        <p:spPr>
          <a:xfrm>
            <a:off x="0" y="13019"/>
            <a:ext cx="12184370" cy="1019171"/>
          </a:xfrm>
          <a:prstGeom prst="rect">
            <a:avLst/>
          </a:prstGeom>
          <a:solidFill>
            <a:srgbClr val="0A3C5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Fiduciaria e regime del risparmio amministrato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80CDF06-8349-175B-CF70-F55D08525F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156" y="132077"/>
            <a:ext cx="1562096" cy="78105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D02DA8CE-446C-9884-2E6B-3CC0B4011B5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535787" y="1769066"/>
            <a:ext cx="8503759" cy="3849309"/>
          </a:xfrm>
        </p:spPr>
        <p:txBody>
          <a:bodyPr/>
          <a:lstStyle/>
          <a:p>
            <a:pPr marL="0" lvl="0" indent="0">
              <a:buNone/>
            </a:pPr>
            <a:endParaRPr lang="it-IT" dirty="0"/>
          </a:p>
          <a:p>
            <a:pPr marL="514350" lvl="0" indent="-514350">
              <a:buAutoNum type="arabicPeriod"/>
            </a:pPr>
            <a:endParaRPr lang="it-IT" b="1" dirty="0"/>
          </a:p>
          <a:p>
            <a:pPr marL="457200" lvl="1" indent="0">
              <a:buNone/>
            </a:pPr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A94902-5ACE-C7C3-4E62-E844104E5DAA}"/>
              </a:ext>
            </a:extLst>
          </p:cNvPr>
          <p:cNvSpPr txBox="1"/>
          <p:nvPr/>
        </p:nvSpPr>
        <p:spPr>
          <a:xfrm>
            <a:off x="1062985" y="2096070"/>
            <a:ext cx="10058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 fontAlgn="base">
              <a:buNone/>
            </a:pPr>
            <a:r>
              <a:rPr lang="it-IT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er le plusvalenze realizzate mediante cessione a termin</a:t>
            </a:r>
            <a:r>
              <a:rPr lang="it-IT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di valute estere, nonché per i differenziali positivi e gli altri proventi realizzati mediante i rapporti di cui alla lettera </a:t>
            </a:r>
            <a:r>
              <a:rPr lang="it-IT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c-quater </a:t>
            </a:r>
            <a:r>
              <a:rPr lang="it-IT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i rapporti e le cessioni di cui alla lettera </a:t>
            </a:r>
            <a:r>
              <a:rPr lang="it-IT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c-quinquies, </a:t>
            </a:r>
            <a:r>
              <a:rPr lang="it-IT" sz="24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nonché per i rimborsi, le cessioni, le permute o la detenzione di cripto-attività</a:t>
            </a:r>
            <a:r>
              <a:rPr lang="it-IT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del medesimo comma 1, dell’articolo 67 del TUIR, l’opzione può essere esercitata </a:t>
            </a:r>
            <a:r>
              <a:rPr lang="it-IT" sz="2400" b="1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sempreché intervengano nei predetti rapporti o cessioni, come intermediari professionali o come controparti, i soggetti indicati nel precedente periodo del presente comma, con cui siano intrattenuti rapporti di custodia, amministrazione, deposito.</a:t>
            </a:r>
          </a:p>
        </p:txBody>
      </p:sp>
    </p:spTree>
    <p:extLst>
      <p:ext uri="{BB962C8B-B14F-4D97-AF65-F5344CB8AC3E}">
        <p14:creationId xmlns:p14="http://schemas.microsoft.com/office/powerpoint/2010/main" val="1715522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2A7A0D56-E679-DFBF-E52B-6DD3B2EF9CA6}"/>
              </a:ext>
            </a:extLst>
          </p:cNvPr>
          <p:cNvSpPr/>
          <p:nvPr/>
        </p:nvSpPr>
        <p:spPr>
          <a:xfrm>
            <a:off x="0" y="13019"/>
            <a:ext cx="12184370" cy="1019171"/>
          </a:xfrm>
          <a:prstGeom prst="rect">
            <a:avLst/>
          </a:prstGeom>
          <a:solidFill>
            <a:srgbClr val="0A3C5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Fiduciaria e regime del risparmio amministrato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80CDF06-8349-175B-CF70-F55D08525F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156" y="132077"/>
            <a:ext cx="1562096" cy="78105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D02DA8CE-446C-9884-2E6B-3CC0B4011B5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535787" y="1769066"/>
            <a:ext cx="8503759" cy="3849309"/>
          </a:xfrm>
        </p:spPr>
        <p:txBody>
          <a:bodyPr/>
          <a:lstStyle/>
          <a:p>
            <a:pPr marL="0" lvl="0" indent="0">
              <a:buNone/>
            </a:pPr>
            <a:endParaRPr lang="it-IT" dirty="0"/>
          </a:p>
          <a:p>
            <a:pPr marL="514350" lvl="0" indent="-514350">
              <a:buAutoNum type="arabicPeriod"/>
            </a:pPr>
            <a:endParaRPr lang="it-IT" b="1" dirty="0"/>
          </a:p>
          <a:p>
            <a:pPr marL="457200" lvl="1" indent="0">
              <a:buNone/>
            </a:pPr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A94902-5ACE-C7C3-4E62-E844104E5DAA}"/>
              </a:ext>
            </a:extLst>
          </p:cNvPr>
          <p:cNvSpPr txBox="1"/>
          <p:nvPr/>
        </p:nvSpPr>
        <p:spPr>
          <a:xfrm>
            <a:off x="1062985" y="2096070"/>
            <a:ext cx="10058400" cy="267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1828434" rtl="0" eaLnBrk="1" fontAlgn="base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L’articolo 1 del decreto interministeriale del 2 giugno 1998, ai fini dell’individuazione degli intermediari abilitati, fra i soggetti che possono applicare l’imposta sostitutiva sulle plusvalenze derivanti dai beni amministrati </a:t>
            </a:r>
            <a:r>
              <a:rPr kumimoji="0" lang="it-IT" sz="2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include anche le società fiduciarie di cui alla legge 23 novembre 1939, n. 1966, che amministrano beni di terzi.</a:t>
            </a:r>
          </a:p>
          <a:p>
            <a:pPr marL="0" marR="0" lvl="0" indent="0" algn="just" defTabSz="1828434" rtl="0" eaLnBrk="1" fontAlgn="base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… fino al 2009 si dava per scontato che l’«amministrazione di beni» si estrinsecasse esclusivamente nella loro intestazione alla fiduciaria… </a:t>
            </a:r>
          </a:p>
        </p:txBody>
      </p:sp>
    </p:spTree>
    <p:extLst>
      <p:ext uri="{BB962C8B-B14F-4D97-AF65-F5344CB8AC3E}">
        <p14:creationId xmlns:p14="http://schemas.microsoft.com/office/powerpoint/2010/main" val="45081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2A7A0D56-E679-DFBF-E52B-6DD3B2EF9CA6}"/>
              </a:ext>
            </a:extLst>
          </p:cNvPr>
          <p:cNvSpPr/>
          <p:nvPr/>
        </p:nvSpPr>
        <p:spPr>
          <a:xfrm>
            <a:off x="0" y="13019"/>
            <a:ext cx="12184370" cy="1019171"/>
          </a:xfrm>
          <a:prstGeom prst="rect">
            <a:avLst/>
          </a:prstGeom>
          <a:solidFill>
            <a:srgbClr val="0A3C5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Fiduciaria e regime del risparmio amministrato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80CDF06-8349-175B-CF70-F55D08525F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156" y="132077"/>
            <a:ext cx="1562096" cy="78105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D02DA8CE-446C-9884-2E6B-3CC0B4011B5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535787" y="1769066"/>
            <a:ext cx="8503759" cy="3849309"/>
          </a:xfrm>
        </p:spPr>
        <p:txBody>
          <a:bodyPr/>
          <a:lstStyle/>
          <a:p>
            <a:pPr marL="0" lvl="0" indent="0">
              <a:buNone/>
            </a:pPr>
            <a:endParaRPr lang="it-IT" dirty="0"/>
          </a:p>
          <a:p>
            <a:pPr marL="514350" lvl="0" indent="-514350">
              <a:buAutoNum type="arabicPeriod"/>
            </a:pPr>
            <a:endParaRPr lang="it-IT" b="1" dirty="0"/>
          </a:p>
          <a:p>
            <a:pPr marL="457200" lvl="1" indent="0">
              <a:buNone/>
            </a:pPr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A94902-5ACE-C7C3-4E62-E844104E5DAA}"/>
              </a:ext>
            </a:extLst>
          </p:cNvPr>
          <p:cNvSpPr txBox="1"/>
          <p:nvPr/>
        </p:nvSpPr>
        <p:spPr>
          <a:xfrm>
            <a:off x="1062985" y="1483930"/>
            <a:ext cx="10058400" cy="4676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1828434" rtl="0" eaLnBrk="1" fontAlgn="base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Lato Light" charset="0"/>
              </a:rPr>
              <a:t>Con Risoluzione del 31/5/2011 n. 61, in risposta ad uno specifico interpello, l’Agenzia delle Entrate, richiamando un passaggio della circolare n. 49/E del 23 novembre 2009, chiariva che, ai fini dell'applicazione dell'imposta sostitutiva in questione </a:t>
            </a:r>
            <a:r>
              <a:rPr kumimoji="0" lang="it-IT" sz="2400" b="1" i="0" u="sng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Lato Light" charset="0"/>
              </a:rPr>
              <a:t>da parte delle società fiduciarie, è necessaria la sussistenza di un rapporto di amministrazione, mentre non è espressamente prevista l'intestazione del bene alle medesime società.</a:t>
            </a:r>
          </a:p>
          <a:p>
            <a:pPr marL="0" marR="0" lvl="0" indent="0" algn="just" defTabSz="1828434" rtl="0" eaLnBrk="1" fontAlgn="base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Lato Light" charset="0"/>
              </a:rPr>
              <a:t>Precisava a tale riguardo l’</a:t>
            </a:r>
            <a:r>
              <a:rPr kumimoji="0" lang="it-IT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Lato Light" charset="0"/>
              </a:rPr>
              <a:t>A.d.E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Lato Light" charset="0"/>
              </a:rPr>
              <a:t>. che il rapporto di amministrazione (senza intestazione) deve avere ad oggetto l'attuazione di un mandato, cioè il compimento di singoli atti giuridici di amministrazione del bene, mediante i quali </a:t>
            </a:r>
            <a:r>
              <a:rPr kumimoji="0" lang="it-IT" sz="2400" b="0" i="1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Lato Light" charset="0"/>
              </a:rPr>
              <a:t>la fiduciaria compie un'amministrazione avente ad oggetto la conservazione del patrimonio del cliente attraverso l'esercizio dei diritti spettanti a detto patrimonio.</a:t>
            </a:r>
            <a:endParaRPr kumimoji="0" lang="it-IT" sz="2400" b="1" i="1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Nunito Sans" pitchFamily="2" charset="0"/>
              <a:ea typeface="Lato Light" charset="0"/>
              <a:cs typeface="Lato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362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2A7A0D56-E679-DFBF-E52B-6DD3B2EF9CA6}"/>
              </a:ext>
            </a:extLst>
          </p:cNvPr>
          <p:cNvSpPr/>
          <p:nvPr/>
        </p:nvSpPr>
        <p:spPr>
          <a:xfrm>
            <a:off x="0" y="13019"/>
            <a:ext cx="12184370" cy="1019171"/>
          </a:xfrm>
          <a:prstGeom prst="rect">
            <a:avLst/>
          </a:prstGeom>
          <a:solidFill>
            <a:srgbClr val="0A3C5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Fiduciaria e regime del risparmio amministrato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80CDF06-8349-175B-CF70-F55D08525F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156" y="132077"/>
            <a:ext cx="1562096" cy="78105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D02DA8CE-446C-9884-2E6B-3CC0B4011B5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535787" y="1769066"/>
            <a:ext cx="8503759" cy="3849309"/>
          </a:xfrm>
        </p:spPr>
        <p:txBody>
          <a:bodyPr/>
          <a:lstStyle/>
          <a:p>
            <a:pPr marL="0" lvl="0" indent="0">
              <a:buNone/>
            </a:pPr>
            <a:endParaRPr lang="it-IT" dirty="0"/>
          </a:p>
          <a:p>
            <a:pPr marL="514350" lvl="0" indent="-514350">
              <a:buAutoNum type="arabicPeriod"/>
            </a:pPr>
            <a:endParaRPr lang="it-IT" b="1" dirty="0"/>
          </a:p>
          <a:p>
            <a:pPr marL="457200" lvl="1" indent="0">
              <a:buNone/>
            </a:pPr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A94902-5ACE-C7C3-4E62-E844104E5DAA}"/>
              </a:ext>
            </a:extLst>
          </p:cNvPr>
          <p:cNvSpPr txBox="1"/>
          <p:nvPr/>
        </p:nvSpPr>
        <p:spPr>
          <a:xfrm>
            <a:off x="1062985" y="2023519"/>
            <a:ext cx="10058400" cy="33404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1828434" rtl="0" eaLnBrk="1" fontAlgn="base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1" i="0" u="sng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Per effetto del mandato ad amministrare, la fiduciaria si impegna ad applicare e versare le ritenute alla fonte o le imposte sostitutive previste dall'ordinamento tributario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 sui redditi derivanti dalle attività oggetto del rapporto e, nelle ipotesi in cui le ritenute siano applicate a titolo d'acconto ovvero non siano previste, ad effettuare le comunicazioni nominative all'Amministrazione finanziaria nel modello 770.</a:t>
            </a:r>
          </a:p>
          <a:p>
            <a:pPr marL="0" marR="0" lvl="0" indent="0" algn="just" defTabSz="1828434" rtl="0" eaLnBrk="1" fontAlgn="base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Sono conseguentemente a carico della fiduciaria le responsabilità per omesso versamento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 delle imposte sostitutive o delle ritenute stesse nonché per le mancate comunicazioni di cui sopra.</a:t>
            </a: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Arial" panose="020B0604020202020204" pitchFamily="34" charset="0"/>
              <a:ea typeface="Lato Light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626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2A7A0D56-E679-DFBF-E52B-6DD3B2EF9CA6}"/>
              </a:ext>
            </a:extLst>
          </p:cNvPr>
          <p:cNvSpPr/>
          <p:nvPr/>
        </p:nvSpPr>
        <p:spPr>
          <a:xfrm>
            <a:off x="0" y="13019"/>
            <a:ext cx="12184370" cy="1019171"/>
          </a:xfrm>
          <a:prstGeom prst="rect">
            <a:avLst/>
          </a:prstGeom>
          <a:solidFill>
            <a:srgbClr val="0A3C5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Obblighi di monitoraggio e Quadro RW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80CDF06-8349-175B-CF70-F55D08525F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156" y="132077"/>
            <a:ext cx="1562096" cy="78105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D02DA8CE-446C-9884-2E6B-3CC0B4011B5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535787" y="1769066"/>
            <a:ext cx="8503759" cy="3849309"/>
          </a:xfrm>
        </p:spPr>
        <p:txBody>
          <a:bodyPr/>
          <a:lstStyle/>
          <a:p>
            <a:pPr marL="0" lvl="0" indent="0">
              <a:buNone/>
            </a:pPr>
            <a:endParaRPr lang="it-IT" dirty="0"/>
          </a:p>
          <a:p>
            <a:pPr marL="514350" lvl="0" indent="-514350">
              <a:buAutoNum type="arabicPeriod"/>
            </a:pPr>
            <a:endParaRPr lang="it-IT" b="1" dirty="0"/>
          </a:p>
          <a:p>
            <a:pPr marL="457200" lvl="1" indent="0">
              <a:buNone/>
            </a:pPr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A94902-5ACE-C7C3-4E62-E844104E5DAA}"/>
              </a:ext>
            </a:extLst>
          </p:cNvPr>
          <p:cNvSpPr txBox="1"/>
          <p:nvPr/>
        </p:nvSpPr>
        <p:spPr>
          <a:xfrm>
            <a:off x="1062985" y="1483930"/>
            <a:ext cx="10058400" cy="4669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1828434" rtl="0" eaLnBrk="1" fontAlgn="base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Il quadro RW </a:t>
            </a:r>
            <a:r>
              <a:rPr kumimoji="0" lang="it-IT" sz="2400" b="1" i="0" u="sng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deve essere compilato, ai fini del monitoraggio fiscale, dalle persone fisiche residenti in Italia che detengono investimenti all’estero e attività estere di natura finanziaria a titolo di proprietà o di altro diritto reale 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indipendentemente dalle modalità della loro acquisizione e, in ogni caso, ai fini dell’imposta sul valore degli immobili all’estero (IVIE) e dell’imposta sul valore dei prodotti finanziari, dei conti correnti e dei libretti di risparmio detenuti all’estero (IVAFE).</a:t>
            </a:r>
          </a:p>
          <a:p>
            <a:pPr marL="0" marR="0" lvl="0" indent="0" algn="just" defTabSz="1828434" rtl="0" eaLnBrk="1" fontAlgn="base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sng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Il quadro RW non va compilato per le attività finanziarie e patrimoniali affidate in gestione o in amministrazione agli intermediari residenti 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Arial" panose="020B0604020202020204" pitchFamily="34" charset="0"/>
                <a:ea typeface="Lato Light" charset="0"/>
                <a:cs typeface="Arial" panose="020B0604020202020204" pitchFamily="34" charset="0"/>
              </a:rPr>
              <a:t>e per i contratti comunque conclusi attraverso il loro intervento, qualora i flussi finanziari e i redditi derivanti da tali attività e contratti siano stato soggetti a ritenuta o imposta sostitutiva dagli intermediari stessi.     </a:t>
            </a:r>
          </a:p>
        </p:txBody>
      </p:sp>
    </p:spTree>
    <p:extLst>
      <p:ext uri="{BB962C8B-B14F-4D97-AF65-F5344CB8AC3E}">
        <p14:creationId xmlns:p14="http://schemas.microsoft.com/office/powerpoint/2010/main" val="3326306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2A7A0D56-E679-DFBF-E52B-6DD3B2EF9CA6}"/>
              </a:ext>
            </a:extLst>
          </p:cNvPr>
          <p:cNvSpPr/>
          <p:nvPr/>
        </p:nvSpPr>
        <p:spPr>
          <a:xfrm>
            <a:off x="0" y="13019"/>
            <a:ext cx="12184370" cy="1019171"/>
          </a:xfrm>
          <a:prstGeom prst="rect">
            <a:avLst/>
          </a:prstGeom>
          <a:solidFill>
            <a:srgbClr val="0A3C5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Esonero dalla compilazione del Quadro RW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80CDF06-8349-175B-CF70-F55D08525F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156" y="132077"/>
            <a:ext cx="1562096" cy="78105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D02DA8CE-446C-9884-2E6B-3CC0B4011B5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535787" y="1769066"/>
            <a:ext cx="8503759" cy="3849309"/>
          </a:xfrm>
        </p:spPr>
        <p:txBody>
          <a:bodyPr/>
          <a:lstStyle/>
          <a:p>
            <a:pPr marL="0" lvl="0" indent="0">
              <a:buNone/>
            </a:pPr>
            <a:endParaRPr lang="it-IT" dirty="0"/>
          </a:p>
          <a:p>
            <a:pPr marL="514350" lvl="0" indent="-514350">
              <a:buAutoNum type="arabicPeriod"/>
            </a:pPr>
            <a:endParaRPr lang="it-IT" b="1" dirty="0"/>
          </a:p>
          <a:p>
            <a:pPr marL="457200" lvl="1" indent="0">
              <a:buNone/>
            </a:pPr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A94902-5ACE-C7C3-4E62-E844104E5DAA}"/>
              </a:ext>
            </a:extLst>
          </p:cNvPr>
          <p:cNvSpPr txBox="1"/>
          <p:nvPr/>
        </p:nvSpPr>
        <p:spPr>
          <a:xfrm>
            <a:off x="1062985" y="1483930"/>
            <a:ext cx="10058400" cy="5002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lnSpc>
                <a:spcPct val="90000"/>
              </a:lnSpc>
              <a:spcBef>
                <a:spcPts val="2000"/>
              </a:spcBef>
            </a:pPr>
            <a:r>
              <a:rPr lang="it-IT" sz="2400" dirty="0">
                <a:solidFill>
                  <a:srgbClr val="434343"/>
                </a:solidFill>
                <a:latin typeface="Arial" panose="020B0604020202020204" pitchFamily="34" charset="0"/>
                <a:ea typeface="Lato Light" charset="0"/>
                <a:cs typeface="Lato Light" charset="0"/>
              </a:rPr>
              <a:t>Con circolare n. 6/E del 19 febbraio 2010 la stessa Agenzia delle Entrate aveva già ricordato che </a:t>
            </a:r>
            <a:r>
              <a:rPr lang="it-IT" sz="2400" b="1" u="sng" dirty="0">
                <a:solidFill>
                  <a:srgbClr val="434343"/>
                </a:solidFill>
                <a:latin typeface="Arial" panose="020B0604020202020204" pitchFamily="34" charset="0"/>
                <a:ea typeface="Lato Light" charset="0"/>
                <a:cs typeface="Lato Light" charset="0"/>
              </a:rPr>
              <a:t>anche il «rimpatrio giuridico»</a:t>
            </a:r>
            <a:r>
              <a:rPr lang="it-IT" sz="2400" b="1" dirty="0">
                <a:solidFill>
                  <a:srgbClr val="434343"/>
                </a:solidFill>
                <a:latin typeface="Arial" panose="020B0604020202020204" pitchFamily="34" charset="0"/>
                <a:ea typeface="Lato Light" charset="0"/>
                <a:cs typeface="Lato Light" charset="0"/>
              </a:rPr>
              <a:t>, </a:t>
            </a:r>
            <a:r>
              <a:rPr lang="it-IT" sz="2400" dirty="0">
                <a:solidFill>
                  <a:srgbClr val="434343"/>
                </a:solidFill>
                <a:latin typeface="Arial" panose="020B0604020202020204" pitchFamily="34" charset="0"/>
                <a:ea typeface="Lato Light" charset="0"/>
                <a:cs typeface="Lato Light" charset="0"/>
              </a:rPr>
              <a:t>il rimpatrio eseguito, cioè, senza il materiale trasferimento dei beni nel territorio dello Stato, per il tramite di un intermediario italiano che formalmente assume in custodia, deposito, amministrazione o gestione le attività </a:t>
            </a:r>
            <a:r>
              <a:rPr lang="it-IT" sz="2400" b="1" u="sng" dirty="0">
                <a:solidFill>
                  <a:srgbClr val="434343"/>
                </a:solidFill>
                <a:latin typeface="Arial" panose="020B0604020202020204" pitchFamily="34" charset="0"/>
                <a:ea typeface="Lato Light" charset="0"/>
                <a:cs typeface="Lato Light" charset="0"/>
              </a:rPr>
              <a:t>produce l'effetto di esonerare il contribuente dalla compilazione del modulo RW della dichiarazione annuale dei redditi. </a:t>
            </a:r>
          </a:p>
          <a:p>
            <a:pPr algn="just" fontAlgn="base">
              <a:lnSpc>
                <a:spcPct val="90000"/>
              </a:lnSpc>
              <a:spcBef>
                <a:spcPts val="2000"/>
              </a:spcBef>
            </a:pPr>
            <a:r>
              <a:rPr lang="it-IT" sz="2400" dirty="0">
                <a:solidFill>
                  <a:srgbClr val="434343"/>
                </a:solidFill>
                <a:latin typeface="Arial" panose="020B0604020202020204" pitchFamily="34" charset="0"/>
                <a:ea typeface="Lato Light" charset="0"/>
                <a:cs typeface="Lato Light" charset="0"/>
              </a:rPr>
              <a:t>L’</a:t>
            </a:r>
            <a:r>
              <a:rPr lang="it-IT" sz="2400" dirty="0" err="1">
                <a:solidFill>
                  <a:srgbClr val="434343"/>
                </a:solidFill>
                <a:latin typeface="Arial" panose="020B0604020202020204" pitchFamily="34" charset="0"/>
                <a:ea typeface="Lato Light" charset="0"/>
                <a:cs typeface="Lato Light" charset="0"/>
              </a:rPr>
              <a:t>A.d.E</a:t>
            </a:r>
            <a:r>
              <a:rPr lang="it-IT" sz="2400" dirty="0">
                <a:solidFill>
                  <a:srgbClr val="434343"/>
                </a:solidFill>
                <a:latin typeface="Arial" panose="020B0604020202020204" pitchFamily="34" charset="0"/>
                <a:ea typeface="Lato Light" charset="0"/>
                <a:cs typeface="Lato Light" charset="0"/>
              </a:rPr>
              <a:t>. precisava inoltre che l’esonero ovviamente permane </a:t>
            </a:r>
            <a:r>
              <a:rPr lang="it-IT" sz="2400" b="1" u="sng" dirty="0">
                <a:solidFill>
                  <a:srgbClr val="434343"/>
                </a:solidFill>
                <a:latin typeface="Arial" panose="020B0604020202020204" pitchFamily="34" charset="0"/>
                <a:ea typeface="Lato Light" charset="0"/>
                <a:cs typeface="Lato Light" charset="0"/>
              </a:rPr>
              <a:t>fintanto che perdura il predetto rapporto di custodia, deposito, amministrazione o gestione con l'intermediario residente</a:t>
            </a:r>
            <a:r>
              <a:rPr lang="it-IT" sz="2400" b="1" dirty="0">
                <a:solidFill>
                  <a:srgbClr val="434343"/>
                </a:solidFill>
                <a:latin typeface="Arial" panose="020B0604020202020204" pitchFamily="34" charset="0"/>
                <a:ea typeface="Lato Light" charset="0"/>
                <a:cs typeface="Lato Light" charset="0"/>
              </a:rPr>
              <a:t> </a:t>
            </a:r>
            <a:r>
              <a:rPr lang="it-IT" sz="2400" b="0" i="0" dirty="0">
                <a:solidFill>
                  <a:srgbClr val="434343"/>
                </a:solidFill>
                <a:effectLst/>
                <a:latin typeface="Arial" panose="020B0604020202020204" pitchFamily="34" charset="0"/>
              </a:rPr>
              <a:t>e che, nel caso di chiusura del rapporto ovvero nei casi in cui il bene rimpatriato fuoriesca dal rapporto stesso, l'intermediario è tenuto a comunicare tali eventi all'Amministrazione finanziaria attraverso la compilazione del modello 770.</a:t>
            </a:r>
            <a:endParaRPr lang="it-IT" sz="2400" b="1" u="sng" dirty="0">
              <a:solidFill>
                <a:srgbClr val="434343"/>
              </a:solidFill>
              <a:latin typeface="Arial" panose="020B0604020202020204" pitchFamily="34" charset="0"/>
              <a:ea typeface="Lato Light" charset="0"/>
              <a:cs typeface="Lato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334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2A7A0D56-E679-DFBF-E52B-6DD3B2EF9CA6}"/>
              </a:ext>
            </a:extLst>
          </p:cNvPr>
          <p:cNvSpPr/>
          <p:nvPr/>
        </p:nvSpPr>
        <p:spPr>
          <a:xfrm>
            <a:off x="0" y="13019"/>
            <a:ext cx="12184370" cy="1019171"/>
          </a:xfrm>
          <a:prstGeom prst="rect">
            <a:avLst/>
          </a:prstGeom>
          <a:solidFill>
            <a:srgbClr val="0A3C56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Esonero dalla compilazione del Quadro RW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80CDF06-8349-175B-CF70-F55D08525F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156" y="132077"/>
            <a:ext cx="1562096" cy="78105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D02DA8CE-446C-9884-2E6B-3CC0B4011B5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535787" y="1769066"/>
            <a:ext cx="8503759" cy="3849309"/>
          </a:xfrm>
        </p:spPr>
        <p:txBody>
          <a:bodyPr/>
          <a:lstStyle/>
          <a:p>
            <a:pPr marL="0" lvl="0" indent="0">
              <a:buNone/>
            </a:pPr>
            <a:endParaRPr lang="it-IT" dirty="0"/>
          </a:p>
          <a:p>
            <a:pPr marL="514350" lvl="0" indent="-514350">
              <a:buAutoNum type="arabicPeriod"/>
            </a:pPr>
            <a:endParaRPr lang="it-IT" b="1" dirty="0"/>
          </a:p>
          <a:p>
            <a:pPr marL="457200" lvl="1" indent="0">
              <a:buNone/>
            </a:pPr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A94902-5ACE-C7C3-4E62-E844104E5DAA}"/>
              </a:ext>
            </a:extLst>
          </p:cNvPr>
          <p:cNvSpPr txBox="1"/>
          <p:nvPr/>
        </p:nvSpPr>
        <p:spPr>
          <a:xfrm>
            <a:off x="1062985" y="1857320"/>
            <a:ext cx="10058400" cy="3672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lnSpc>
                <a:spcPct val="90000"/>
              </a:lnSpc>
              <a:spcBef>
                <a:spcPts val="2000"/>
              </a:spcBef>
            </a:pPr>
            <a:r>
              <a:rPr lang="it-IT" sz="2400" dirty="0">
                <a:solidFill>
                  <a:srgbClr val="434343"/>
                </a:solidFill>
                <a:latin typeface="Arial" panose="020B0604020202020204" pitchFamily="34" charset="0"/>
                <a:ea typeface="Lato Light" charset="0"/>
                <a:cs typeface="Lato Light" charset="0"/>
              </a:rPr>
              <a:t>Da quanto precede si evince che, nel caso di intervento della fiduciaria, </a:t>
            </a:r>
            <a:r>
              <a:rPr lang="it-IT" sz="2400" b="1" u="sng" dirty="0">
                <a:solidFill>
                  <a:srgbClr val="434343"/>
                </a:solidFill>
                <a:latin typeface="Arial" panose="020B0604020202020204" pitchFamily="34" charset="0"/>
                <a:ea typeface="Lato Light" charset="0"/>
                <a:cs typeface="Lato Light" charset="0"/>
              </a:rPr>
              <a:t>l’esonero si applica sia in caso di mandato con intestazione che in caso di mandato di amministrazione dei beni senza intestazione.</a:t>
            </a:r>
          </a:p>
          <a:p>
            <a:pPr algn="just" fontAlgn="base">
              <a:lnSpc>
                <a:spcPct val="90000"/>
              </a:lnSpc>
              <a:spcBef>
                <a:spcPts val="2000"/>
              </a:spcBef>
            </a:pPr>
            <a:r>
              <a:rPr lang="it-IT" sz="2400" dirty="0">
                <a:solidFill>
                  <a:srgbClr val="434343"/>
                </a:solidFill>
                <a:latin typeface="Arial" panose="020B0604020202020204" pitchFamily="34" charset="0"/>
                <a:ea typeface="Lato Light" charset="0"/>
                <a:cs typeface="Lato Light" charset="0"/>
              </a:rPr>
              <a:t>Secondo quanto precisato dalla menzionata Risoluzione n. 61/2011, la fiduciaria è tenuta alle segnalazioni ai fini del monitoraggio fiscale e valutario, ma in ogni caso, i rapporti di deposito titoli e/o conto corrente (anche se formalmente intestati al cliente), sotto il profilo fiscale e valutario, dovranno </a:t>
            </a:r>
            <a:r>
              <a:rPr lang="it-IT" sz="2400" b="1" u="sng" dirty="0">
                <a:solidFill>
                  <a:srgbClr val="434343"/>
                </a:solidFill>
                <a:latin typeface="Arial" panose="020B0604020202020204" pitchFamily="34" charset="0"/>
                <a:ea typeface="Lato Light" charset="0"/>
                <a:cs typeface="Lato Light" charset="0"/>
              </a:rPr>
              <a:t>intendersi esistenti in Italia, anche nel caso in cui il rapporto sia sub-depositato presso un intermediario residente in un qualsiasi Stato estero.</a:t>
            </a:r>
          </a:p>
        </p:txBody>
      </p:sp>
    </p:spTree>
    <p:extLst>
      <p:ext uri="{BB962C8B-B14F-4D97-AF65-F5344CB8AC3E}">
        <p14:creationId xmlns:p14="http://schemas.microsoft.com/office/powerpoint/2010/main" val="76431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2027</Words>
  <Application>Microsoft Office PowerPoint</Application>
  <PresentationFormat>Widescreen</PresentationFormat>
  <Paragraphs>80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Nunito Sans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Letizia Felisati</dc:creator>
  <cp:lastModifiedBy>Fabrizio Vedana</cp:lastModifiedBy>
  <cp:revision>48</cp:revision>
  <cp:lastPrinted>2023-05-10T15:44:38Z</cp:lastPrinted>
  <dcterms:created xsi:type="dcterms:W3CDTF">2021-06-01T14:28:17Z</dcterms:created>
  <dcterms:modified xsi:type="dcterms:W3CDTF">2023-06-22T10:30:24Z</dcterms:modified>
</cp:coreProperties>
</file>