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1" r:id="rId5"/>
    <p:sldId id="262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1ACC86-33B1-A8E5-B8F1-D7786FA607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4143D2E-1E6E-E37B-7EA4-D78F03C9A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7FFE6A0-824E-25D0-2FA1-9A9D40C3D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E8C07F-F3EA-DCE0-5010-89338CAB5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9CD672D-0638-ADE0-92A6-EB4F1D684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4028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01F095-3E79-6A4A-D46F-E948556FA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10D2B97-3B2C-815A-3C40-323A1F4BD31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C9B773F-CE2A-FB43-F482-FFD666F74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202934A-4E5A-93C7-1D84-5B1E85017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51555F-4CC7-DD81-D21D-36C00204D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6020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98871C1-1ABB-A240-7964-AE51D00631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86C0285A-ECB0-0C28-A3C8-EFEA4E031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12393D5-4DC0-700D-E63C-85A5EFB9C3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DD697C8-9EE2-03E4-429D-6EDBCC8D64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953A86F-D042-344C-532F-C88C93CAA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92292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4AB454E-CE81-456C-D722-4EA44C36C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42011BB-615F-CA34-2D7A-30FD13B57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DBA9276-3B7F-8024-2CB7-C48B25CC60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F50F0473-F98E-F936-5EA0-1F220E1E52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A25C6E-3E96-C3CF-48B3-777BDDFD88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38651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FA2944-2301-504C-67A8-618AF1F01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C8E118F-AEF9-FEAF-55E9-7B407A5CB5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19226BD-FB07-2234-7053-BD01A7ACF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A7AB1BF-DD20-4E74-5327-10CACEE1E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53EC80E-1CDF-65FC-C222-192CC5DF1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0022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3F4644-385D-E2BA-EF9A-B257FAB90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A22C399-C25D-2886-30EB-2278B31E10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064381-8792-26C1-123C-CD0E614F06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D5CE234-9FBE-67C2-32BC-44D4E8D573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0765012-9287-497E-AE89-DCE16BB74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1173CCE-71AD-EB5A-690A-2787C966C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0689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ED47DE-C554-383D-7DAC-78A8DC19D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CBEF030-8A6A-D277-A627-90125300C3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578F699-D30F-6A75-3052-83C1AAE94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10928AF9-9227-4A35-228D-3E0090386B1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9EB355B4-3D9B-A9F9-E0C5-CE5A80288B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D2E324C0-625E-33D4-0BF9-63E6F4DC21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45F754DF-5627-CCC6-DD63-11F4777D0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48258E2F-5E46-8B98-8869-CA5F96FB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596016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159E22-2D06-6AC5-2846-EB14773FE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906EEB5-3C10-F2EF-18F5-AD7210A51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240600C-7D89-1245-50D6-5D4E66AA56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2DC0E30-2420-A799-DA63-AE3EBA9756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3522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CD303D9-0470-5275-F50D-690C6D943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2064FDDE-ED14-040F-F5A1-E8B34820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C3DDA9-58A1-9118-9776-0DCE7953C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3150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A57CEBB-1261-B21E-50EB-2BF87F2A8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217B8E-1E8B-78A4-1EE6-B65A4D2785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CEDE1B3-C39B-06A1-A7F2-ED3C202070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0EC0E2E-9D2A-8F6B-8A1A-EA2C137BF3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F13166-E945-391F-DBA8-23486CF092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0D9CD4B-B949-AC01-7283-5F7A285FA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3114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93E6CC-459D-F772-F224-52FD346342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FDDF142-E1FB-BA60-8688-B119CDEBB1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C8E60D6-79FE-B879-9761-CA7661A10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CFCF4A3-488B-5264-237F-8B57B16E9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FE379FB-DD52-E3E7-8EE7-33183535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EA1332-88F1-F821-29FE-44A239073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786403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tx1"/>
            </a:gs>
            <a:gs pos="100000">
              <a:srgbClr val="808080"/>
            </a:gs>
            <a:gs pos="93000">
              <a:srgbClr val="808080"/>
            </a:gs>
            <a:gs pos="85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50D91FD0-99C4-94F8-BC4F-2EBCF7A4F7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894E60E-D72F-909B-7723-35396C125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F4BE4D5-1266-22E7-8EED-9BB3E9DB86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C7051-FF9C-4183-B404-F1AF08241A20}" type="datetimeFigureOut">
              <a:rPr lang="it-IT" smtClean="0"/>
              <a:t>28/09/2023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E2FEEE-9783-B7DF-D3DA-8CA818104C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24445C-EB8B-1AC5-1B63-690BB610BB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538FF-F724-44E2-9FE1-EBE7DC8F82A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820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brocardi.it/legge-sui-reati-tributari/titolo-ii/capo-i/art3.html" TargetMode="External"/><Relationship Id="rId3" Type="http://schemas.openxmlformats.org/officeDocument/2006/relationships/image" Target="../media/image1.jpg"/><Relationship Id="rId7" Type="http://schemas.openxmlformats.org/officeDocument/2006/relationships/hyperlink" Target="https://www.brocardi.it/legge-sui-reati-tributari/titolo-ii/capo-i/art2.html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brocardi.it/legge-sui-reati-tributari/titolo-ii/capo-ii/art10quater.html" TargetMode="External"/><Relationship Id="rId5" Type="http://schemas.openxmlformats.org/officeDocument/2006/relationships/hyperlink" Target="https://www.brocardi.it/legge-sui-reati-tributari/titolo-ii/capo-ii/art10ter.html" TargetMode="External"/><Relationship Id="rId10" Type="http://schemas.openxmlformats.org/officeDocument/2006/relationships/hyperlink" Target="https://www.brocardi.it/legge-sui-reati-tributari/titolo-ii/capo-i/art5.html" TargetMode="External"/><Relationship Id="rId4" Type="http://schemas.openxmlformats.org/officeDocument/2006/relationships/hyperlink" Target="https://www.brocardi.it/legge-sui-reati-tributari/titolo-ii/capo-ii/art10bis.html" TargetMode="External"/><Relationship Id="rId9" Type="http://schemas.openxmlformats.org/officeDocument/2006/relationships/hyperlink" Target="https://www.brocardi.it/legge-sui-reati-tributari/titolo-ii/capo-i/art4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088908-661A-14BD-CE67-AF7C54E4D546}"/>
              </a:ext>
            </a:extLst>
          </p:cNvPr>
          <p:cNvSpPr txBox="1"/>
          <p:nvPr/>
        </p:nvSpPr>
        <p:spPr>
          <a:xfrm>
            <a:off x="1241941" y="2107867"/>
            <a:ext cx="9708118" cy="1477328"/>
          </a:xfrm>
          <a:prstGeom prst="rect">
            <a:avLst/>
          </a:prstGeom>
          <a:noFill/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3000" b="1" dirty="0">
                <a:latin typeface="Garamond" panose="02020404030301010803" pitchFamily="18" charset="0"/>
                <a:ea typeface="Verdana" panose="020B0604030504040204" pitchFamily="34" charset="0"/>
              </a:rPr>
              <a:t>REGOLARIZZAZIONE CRIPTO-ATTIVITÀ: RISCHIO OD OPPORTUNITÀ? LE SOLUZIONI ORGANIZZATIVE IN CAMPO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D5B2EA2-D33A-1278-E5AD-C9EA209DEF22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199" y="149861"/>
            <a:ext cx="1621227" cy="1595499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A9CC4B3A-2A8C-FE60-9820-A52D2E43D20B}"/>
              </a:ext>
            </a:extLst>
          </p:cNvPr>
          <p:cNvSpPr txBox="1"/>
          <p:nvPr/>
        </p:nvSpPr>
        <p:spPr>
          <a:xfrm>
            <a:off x="3799408" y="3774536"/>
            <a:ext cx="4593182" cy="400110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it-IT" sz="2000" dirty="0">
                <a:latin typeface="Garamond" panose="02020404030301010803" pitchFamily="18" charset="0"/>
              </a:rPr>
              <a:t>COPERTURE E SCOPERTURE PENALI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90597486-5360-41CF-3FF2-368000381711}"/>
              </a:ext>
            </a:extLst>
          </p:cNvPr>
          <p:cNvSpPr txBox="1"/>
          <p:nvPr/>
        </p:nvSpPr>
        <p:spPr>
          <a:xfrm>
            <a:off x="301752" y="6181344"/>
            <a:ext cx="1527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>
                <a:solidFill>
                  <a:schemeClr val="bg1"/>
                </a:solidFill>
                <a:latin typeface="Garamond" panose="02020404030301010803" pitchFamily="18" charset="0"/>
              </a:rPr>
              <a:t>28.09.2023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368B0783-C492-3135-F918-AC1EF449ADF4}"/>
              </a:ext>
            </a:extLst>
          </p:cNvPr>
          <p:cNvSpPr txBox="1"/>
          <p:nvPr/>
        </p:nvSpPr>
        <p:spPr>
          <a:xfrm>
            <a:off x="3860291" y="4575492"/>
            <a:ext cx="4471416" cy="615553"/>
          </a:xfrm>
          <a:prstGeom prst="rect">
            <a:avLst/>
          </a:prstGeom>
          <a:noFill/>
          <a:ln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it-IT" sz="2000" dirty="0">
                <a:latin typeface="Garamond" panose="02020404030301010803" pitchFamily="18" charset="0"/>
              </a:rPr>
              <a:t>AVV. GIOVANNI BRIOLA</a:t>
            </a:r>
          </a:p>
          <a:p>
            <a:pPr algn="ctr"/>
            <a:r>
              <a:rPr lang="it-IT" sz="1400" i="1" dirty="0">
                <a:latin typeface="Garamond" panose="02020404030301010803" pitchFamily="18" charset="0"/>
              </a:rPr>
              <a:t>BRIOLA &amp; PARTNERS S.T.A.</a:t>
            </a: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3B7FB0AE-CCF1-186C-7F89-46B03AFF0C6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73" y="149861"/>
            <a:ext cx="1621227" cy="1595499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1D884F75-34ED-8B5E-BC8E-88D1D4FAB95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572" y="4085520"/>
            <a:ext cx="1621227" cy="1595499"/>
          </a:xfrm>
          <a:prstGeom prst="rect">
            <a:avLst/>
          </a:prstGeom>
        </p:spPr>
      </p:pic>
      <p:pic>
        <p:nvPicPr>
          <p:cNvPr id="13" name="Immagine 12">
            <a:extLst>
              <a:ext uri="{FF2B5EF4-FFF2-40B4-BE49-F238E27FC236}">
                <a16:creationId xmlns:a16="http://schemas.microsoft.com/office/drawing/2014/main" id="{24890DA5-C571-7FB8-9FD2-94B7CB30AC7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63199" y="4085520"/>
            <a:ext cx="1621227" cy="1595499"/>
          </a:xfrm>
          <a:prstGeom prst="rect">
            <a:avLst/>
          </a:prstGeom>
        </p:spPr>
      </p:pic>
      <p:pic>
        <p:nvPicPr>
          <p:cNvPr id="14" name="Immagine 13">
            <a:extLst>
              <a:ext uri="{FF2B5EF4-FFF2-40B4-BE49-F238E27FC236}">
                <a16:creationId xmlns:a16="http://schemas.microsoft.com/office/drawing/2014/main" id="{7F89D3FF-BA76-B6CB-2383-0498F34137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55" y="408583"/>
            <a:ext cx="2331203" cy="9992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319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59AE7F9-568D-8120-F330-F5E152217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3" y="245096"/>
            <a:ext cx="2331203" cy="999241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F0FEC2A-B083-F078-D1AC-25512451F690}"/>
              </a:ext>
            </a:extLst>
          </p:cNvPr>
          <p:cNvCxnSpPr/>
          <p:nvPr/>
        </p:nvCxnSpPr>
        <p:spPr>
          <a:xfrm>
            <a:off x="364504" y="1442301"/>
            <a:ext cx="114629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1FEE621-F6D1-BB5F-2E39-31ECF8FD2C00}"/>
              </a:ext>
            </a:extLst>
          </p:cNvPr>
          <p:cNvCxnSpPr/>
          <p:nvPr/>
        </p:nvCxnSpPr>
        <p:spPr>
          <a:xfrm>
            <a:off x="2912882" y="245097"/>
            <a:ext cx="0" cy="999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088908-661A-14BD-CE67-AF7C54E4D546}"/>
              </a:ext>
            </a:extLst>
          </p:cNvPr>
          <p:cNvSpPr txBox="1"/>
          <p:nvPr/>
        </p:nvSpPr>
        <p:spPr>
          <a:xfrm>
            <a:off x="3130059" y="451056"/>
            <a:ext cx="755934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900" b="1" dirty="0">
                <a:latin typeface="Garamond" panose="02020404030301010803" pitchFamily="18" charset="0"/>
                <a:ea typeface="Verdana" panose="020B0604030504040204" pitchFamily="34" charset="0"/>
              </a:rPr>
              <a:t>REGOLARIZZAZIONE CRIPTO-ATTIVITÀ: RISCHIO OD OPPORTUNITÀ? LE SOLUZIONI ORGANIZZATIVE IN CAMPO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5673450-0963-302D-18C7-E8D4537B6606}"/>
              </a:ext>
            </a:extLst>
          </p:cNvPr>
          <p:cNvSpPr txBox="1"/>
          <p:nvPr/>
        </p:nvSpPr>
        <p:spPr>
          <a:xfrm>
            <a:off x="875524" y="1982450"/>
            <a:ext cx="1044095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legge di Bilancio, al comma 142 statuisce: “</a:t>
            </a:r>
            <a:r>
              <a:rPr lang="it-IT" sz="2200" i="1" u="sng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Ferma restando la dimostrazione della liceità della provenienza delle somme investite</a:t>
            </a:r>
            <a:r>
              <a:rPr lang="it-IT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regolarizzazione produce effetti esclusivamente in riferimento ai redditi relativi alle attività di cui al comma 138 e alla non applicazione delle sanzioni di cui all’articolo 5, comma 2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it-IT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del decreto-legge 28 giugno 1990, n. 167, convertito, con modificazioni, dalla legge 4 agosto 1990, n. 227.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it-IT" sz="2200" dirty="0">
              <a:latin typeface="Garamond" panose="02020404030301010803" pitchFamily="18" charset="0"/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D5B2EA2-D33A-1278-E5AD-C9EA209DEF2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869" y="56607"/>
            <a:ext cx="1398409" cy="1376217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EBB58084-185A-B22E-9745-F45AC08E7D70}"/>
              </a:ext>
            </a:extLst>
          </p:cNvPr>
          <p:cNvSpPr txBox="1"/>
          <p:nvPr/>
        </p:nvSpPr>
        <p:spPr>
          <a:xfrm>
            <a:off x="875524" y="3663253"/>
            <a:ext cx="1044095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Nel Provvedimento emanato dal Direttore dell’Agenzia delle Entrate, all’art. 3.7 si afferma che “</a:t>
            </a:r>
            <a:r>
              <a:rPr lang="it-IT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 regolarizzazione delle cripto-attività avviene </a:t>
            </a:r>
            <a:r>
              <a:rPr lang="it-IT" sz="2200" i="1" u="sng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 seguito della dimostrazione della irrilevanza penale della provenienza delle somme investite</a:t>
            </a:r>
            <a:r>
              <a:rPr lang="it-IT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ivi compresi i delitti di cui agli articoli 2, 3, 4, 5, 10-bis e 10-ter del decreto legislativo 10 marzo 2000, n. 74 e successive modificazioni nonché i delitti di cui agli articoli 648-bis, 648-ter e 648-ter 1 del codice penale.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”</a:t>
            </a:r>
            <a:endParaRPr lang="it-IT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80822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59AE7F9-568D-8120-F330-F5E152217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3" y="245096"/>
            <a:ext cx="2331203" cy="999241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F0FEC2A-B083-F078-D1AC-25512451F690}"/>
              </a:ext>
            </a:extLst>
          </p:cNvPr>
          <p:cNvCxnSpPr/>
          <p:nvPr/>
        </p:nvCxnSpPr>
        <p:spPr>
          <a:xfrm>
            <a:off x="364504" y="1442301"/>
            <a:ext cx="114629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1FEE621-F6D1-BB5F-2E39-31ECF8FD2C00}"/>
              </a:ext>
            </a:extLst>
          </p:cNvPr>
          <p:cNvCxnSpPr/>
          <p:nvPr/>
        </p:nvCxnSpPr>
        <p:spPr>
          <a:xfrm>
            <a:off x="2912882" y="245097"/>
            <a:ext cx="0" cy="999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088908-661A-14BD-CE67-AF7C54E4D546}"/>
              </a:ext>
            </a:extLst>
          </p:cNvPr>
          <p:cNvSpPr txBox="1"/>
          <p:nvPr/>
        </p:nvSpPr>
        <p:spPr>
          <a:xfrm>
            <a:off x="3130059" y="451056"/>
            <a:ext cx="755934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900" b="1" dirty="0">
                <a:latin typeface="Garamond" panose="02020404030301010803" pitchFamily="18" charset="0"/>
                <a:ea typeface="Verdana" panose="020B0604030504040204" pitchFamily="34" charset="0"/>
              </a:rPr>
              <a:t>REGOLARIZZAZIONE CRIPTO-ATTIVITÀ: RISCHIO OD OPPORTUNITÀ? LE SOLUZIONI ORGANIZZATIVE IN CAMPO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5673450-0963-302D-18C7-E8D4537B6606}"/>
              </a:ext>
            </a:extLst>
          </p:cNvPr>
          <p:cNvSpPr txBox="1"/>
          <p:nvPr/>
        </p:nvSpPr>
        <p:spPr>
          <a:xfrm>
            <a:off x="1123199" y="1954807"/>
            <a:ext cx="107042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OCCORRE DIMOSTRARE LA PROVENIENZA LECITA DELLE SOMME INVESTITE</a:t>
            </a:r>
            <a:endParaRPr lang="it-IT" sz="2200" dirty="0">
              <a:latin typeface="Garamond" panose="02020404030301010803" pitchFamily="18" charset="0"/>
            </a:endParaRP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D5B2EA2-D33A-1278-E5AD-C9EA209DEF2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869" y="56607"/>
            <a:ext cx="1398409" cy="1376217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EBB58084-185A-B22E-9745-F45AC08E7D70}"/>
              </a:ext>
            </a:extLst>
          </p:cNvPr>
          <p:cNvSpPr txBox="1"/>
          <p:nvPr/>
        </p:nvSpPr>
        <p:spPr>
          <a:xfrm>
            <a:off x="1123199" y="2994693"/>
            <a:ext cx="10440951" cy="2752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FATTISPECIE DI REATO:</a:t>
            </a:r>
          </a:p>
          <a:p>
            <a:pPr algn="just"/>
            <a:endParaRPr lang="it-IT" sz="2200" dirty="0"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Reati fiscali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Riciclaggio (648-</a:t>
            </a:r>
            <a:r>
              <a:rPr lang="it-IT" sz="22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bis</a:t>
            </a: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c.p.) / Autoriciclaggio (648-</a:t>
            </a:r>
            <a:r>
              <a:rPr lang="it-IT" sz="22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</a:t>
            </a: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 c.p.)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Truffa (640 c.p.)</a:t>
            </a: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Frode informatica (640-</a:t>
            </a:r>
            <a:r>
              <a:rPr lang="it-IT" sz="2200" i="1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</a:t>
            </a:r>
            <a:r>
              <a:rPr lang="it-IT" sz="2200" dirty="0"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c.p.)</a:t>
            </a:r>
            <a:endParaRPr lang="it-IT" sz="2200" dirty="0">
              <a:latin typeface="Garamond" panose="02020404030301010803" pitchFamily="18" charset="0"/>
            </a:endParaRPr>
          </a:p>
        </p:txBody>
      </p:sp>
      <p:sp>
        <p:nvSpPr>
          <p:cNvPr id="2" name="Freccia a destra 1">
            <a:extLst>
              <a:ext uri="{FF2B5EF4-FFF2-40B4-BE49-F238E27FC236}">
                <a16:creationId xmlns:a16="http://schemas.microsoft.com/office/drawing/2014/main" id="{A18FA1F6-32FA-8A08-28F3-56ED611F6F26}"/>
              </a:ext>
            </a:extLst>
          </p:cNvPr>
          <p:cNvSpPr/>
          <p:nvPr/>
        </p:nvSpPr>
        <p:spPr>
          <a:xfrm>
            <a:off x="364503" y="1982450"/>
            <a:ext cx="511021" cy="40010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3" name="Freccia a destra 2">
            <a:extLst>
              <a:ext uri="{FF2B5EF4-FFF2-40B4-BE49-F238E27FC236}">
                <a16:creationId xmlns:a16="http://schemas.microsoft.com/office/drawing/2014/main" id="{F57C0C07-4764-BF62-A187-2EBBF721EC11}"/>
              </a:ext>
            </a:extLst>
          </p:cNvPr>
          <p:cNvSpPr/>
          <p:nvPr/>
        </p:nvSpPr>
        <p:spPr>
          <a:xfrm>
            <a:off x="364503" y="2994693"/>
            <a:ext cx="511021" cy="40010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Freccia circolare a sinistra 12">
            <a:extLst>
              <a:ext uri="{FF2B5EF4-FFF2-40B4-BE49-F238E27FC236}">
                <a16:creationId xmlns:a16="http://schemas.microsoft.com/office/drawing/2014/main" id="{CC9DD3EE-0B3F-5072-DC93-DC9404071425}"/>
              </a:ext>
            </a:extLst>
          </p:cNvPr>
          <p:cNvSpPr/>
          <p:nvPr/>
        </p:nvSpPr>
        <p:spPr>
          <a:xfrm>
            <a:off x="11605164" y="2115201"/>
            <a:ext cx="370114" cy="1001486"/>
          </a:xfrm>
          <a:prstGeom prst="curvedLeftArrow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tx1"/>
              </a:solidFill>
            </a:endParaRP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3E409AA0-05FD-8B70-D49A-3E1EF93EBC7F}"/>
              </a:ext>
            </a:extLst>
          </p:cNvPr>
          <p:cNvSpPr txBox="1"/>
          <p:nvPr/>
        </p:nvSpPr>
        <p:spPr>
          <a:xfrm>
            <a:off x="8860970" y="2754086"/>
            <a:ext cx="26207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200" b="1" u="sng" dirty="0">
                <a:latin typeface="Garamond" panose="02020404030301010803" pitchFamily="18" charset="0"/>
              </a:rPr>
              <a:t>DUE DILIGENCE PENALE</a:t>
            </a:r>
          </a:p>
        </p:txBody>
      </p:sp>
    </p:spTree>
    <p:extLst>
      <p:ext uri="{BB962C8B-B14F-4D97-AF65-F5344CB8AC3E}">
        <p14:creationId xmlns:p14="http://schemas.microsoft.com/office/powerpoint/2010/main" val="33864828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59AE7F9-568D-8120-F330-F5E152217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3" y="245096"/>
            <a:ext cx="2331203" cy="999241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F0FEC2A-B083-F078-D1AC-25512451F690}"/>
              </a:ext>
            </a:extLst>
          </p:cNvPr>
          <p:cNvCxnSpPr/>
          <p:nvPr/>
        </p:nvCxnSpPr>
        <p:spPr>
          <a:xfrm>
            <a:off x="364504" y="1442301"/>
            <a:ext cx="114629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1FEE621-F6D1-BB5F-2E39-31ECF8FD2C00}"/>
              </a:ext>
            </a:extLst>
          </p:cNvPr>
          <p:cNvCxnSpPr/>
          <p:nvPr/>
        </p:nvCxnSpPr>
        <p:spPr>
          <a:xfrm>
            <a:off x="2912882" y="245097"/>
            <a:ext cx="0" cy="999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088908-661A-14BD-CE67-AF7C54E4D546}"/>
              </a:ext>
            </a:extLst>
          </p:cNvPr>
          <p:cNvSpPr txBox="1"/>
          <p:nvPr/>
        </p:nvSpPr>
        <p:spPr>
          <a:xfrm>
            <a:off x="3130059" y="451056"/>
            <a:ext cx="755934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900" b="1" dirty="0">
                <a:latin typeface="Garamond" panose="02020404030301010803" pitchFamily="18" charset="0"/>
                <a:ea typeface="Verdana" panose="020B0604030504040204" pitchFamily="34" charset="0"/>
              </a:rPr>
              <a:t>REGOLARIZZAZIONE CRIPTO-ATTIVITÀ: RISCHIO OD OPPORTUNITÀ? LE SOLUZIONI ORGANIZZATIVE IN CAMPO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85673450-0963-302D-18C7-E8D4537B6606}"/>
              </a:ext>
            </a:extLst>
          </p:cNvPr>
          <p:cNvSpPr txBox="1"/>
          <p:nvPr/>
        </p:nvSpPr>
        <p:spPr>
          <a:xfrm>
            <a:off x="875524" y="1982450"/>
            <a:ext cx="104409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200" dirty="0">
                <a:latin typeface="Garamond" panose="02020404030301010803" pitchFamily="18" charset="0"/>
              </a:rPr>
              <a:t>POSSIBILI STRADE: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D5B2EA2-D33A-1278-E5AD-C9EA209DEF2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869" y="56607"/>
            <a:ext cx="1398409" cy="137621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1EF07F5A-4C8E-4245-DA0A-64CD8E15631F}"/>
              </a:ext>
            </a:extLst>
          </p:cNvPr>
          <p:cNvSpPr txBox="1"/>
          <p:nvPr/>
        </p:nvSpPr>
        <p:spPr>
          <a:xfrm>
            <a:off x="1153885" y="2614932"/>
            <a:ext cx="1016259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200" b="1" u="sng" dirty="0">
                <a:latin typeface="Garamond" panose="02020404030301010803" pitchFamily="18" charset="0"/>
              </a:rPr>
              <a:t>Regolarizzazione fiscale 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→ definizione in via amministrativa dell’illecito fiscale senza alcuno scudo penale</a:t>
            </a:r>
            <a:endParaRPr lang="it-IT" sz="22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it-IT" sz="22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200" b="1" u="sng" dirty="0">
                <a:latin typeface="Garamond" panose="02020404030301010803" pitchFamily="18" charset="0"/>
              </a:rPr>
              <a:t>Ravvedimento operoso 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→ definizione in via amministrativa dell’illecito fiscale e accesso alla causa di non punibilità per i soli reati fiscali</a:t>
            </a:r>
            <a:endParaRPr lang="it-IT" sz="2200" dirty="0">
              <a:latin typeface="Garamond" panose="02020404030301010803" pitchFamily="18" charset="0"/>
            </a:endParaRPr>
          </a:p>
          <a:p>
            <a:pPr algn="just"/>
            <a:endParaRPr lang="it-IT" sz="2200" dirty="0">
              <a:latin typeface="Garamond" panose="02020404030301010803" pitchFamily="18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it-IT" sz="2200" b="1" u="sng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Accordo con l’Agenzia delle Entrate </a:t>
            </a:r>
            <a:r>
              <a:rPr lang="it-IT" sz="2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→ interlocuzione con l’Agenzia delle Entrate per regolarizzare la posizione fiscale del contribuente evitando contestazioni penali</a:t>
            </a:r>
            <a:endParaRPr lang="it-IT" sz="2200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7249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>
            <a:extLst>
              <a:ext uri="{FF2B5EF4-FFF2-40B4-BE49-F238E27FC236}">
                <a16:creationId xmlns:a16="http://schemas.microsoft.com/office/drawing/2014/main" id="{459AE7F9-568D-8120-F330-F5E1522174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503" y="245096"/>
            <a:ext cx="2331203" cy="999241"/>
          </a:xfrm>
          <a:prstGeom prst="rect">
            <a:avLst/>
          </a:prstGeom>
        </p:spPr>
      </p:pic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BF0FEC2A-B083-F078-D1AC-25512451F690}"/>
              </a:ext>
            </a:extLst>
          </p:cNvPr>
          <p:cNvCxnSpPr/>
          <p:nvPr/>
        </p:nvCxnSpPr>
        <p:spPr>
          <a:xfrm>
            <a:off x="364504" y="1442301"/>
            <a:ext cx="1146299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diritto 10">
            <a:extLst>
              <a:ext uri="{FF2B5EF4-FFF2-40B4-BE49-F238E27FC236}">
                <a16:creationId xmlns:a16="http://schemas.microsoft.com/office/drawing/2014/main" id="{31FEE621-F6D1-BB5F-2E39-31ECF8FD2C00}"/>
              </a:ext>
            </a:extLst>
          </p:cNvPr>
          <p:cNvCxnSpPr/>
          <p:nvPr/>
        </p:nvCxnSpPr>
        <p:spPr>
          <a:xfrm>
            <a:off x="2912882" y="245097"/>
            <a:ext cx="0" cy="99924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DE088908-661A-14BD-CE67-AF7C54E4D546}"/>
              </a:ext>
            </a:extLst>
          </p:cNvPr>
          <p:cNvSpPr txBox="1"/>
          <p:nvPr/>
        </p:nvSpPr>
        <p:spPr>
          <a:xfrm>
            <a:off x="3130059" y="451056"/>
            <a:ext cx="755934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900" b="1" dirty="0">
                <a:latin typeface="Garamond" panose="02020404030301010803" pitchFamily="18" charset="0"/>
                <a:ea typeface="Verdana" panose="020B0604030504040204" pitchFamily="34" charset="0"/>
              </a:rPr>
              <a:t>REGOLARIZZAZIONE CRIPTO-ATTIVITÀ: RISCHIO OD OPPORTUNITÀ? LE SOLUZIONI ORGANIZZATIVE IN CAMPO</a:t>
            </a:r>
          </a:p>
        </p:txBody>
      </p:sp>
      <p:pic>
        <p:nvPicPr>
          <p:cNvPr id="20" name="Immagine 19">
            <a:extLst>
              <a:ext uri="{FF2B5EF4-FFF2-40B4-BE49-F238E27FC236}">
                <a16:creationId xmlns:a16="http://schemas.microsoft.com/office/drawing/2014/main" id="{7D5B2EA2-D33A-1278-E5AD-C9EA209DEF22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6869" y="56607"/>
            <a:ext cx="1398409" cy="1376217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3E7FAAF7-26C0-B502-62E6-BF93E9C4E923}"/>
              </a:ext>
            </a:extLst>
          </p:cNvPr>
          <p:cNvSpPr txBox="1"/>
          <p:nvPr/>
        </p:nvSpPr>
        <p:spPr>
          <a:xfrm>
            <a:off x="3083052" y="1689908"/>
            <a:ext cx="60258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>
                <a:latin typeface="Garamond" panose="02020404030301010803" pitchFamily="18" charset="0"/>
              </a:rPr>
              <a:t>ART. 13 D.LGS. N. 74/2000</a:t>
            </a:r>
          </a:p>
          <a:p>
            <a:pPr algn="ctr"/>
            <a:r>
              <a:rPr lang="it-IT" b="1" i="0" dirty="0">
                <a:solidFill>
                  <a:srgbClr val="5E5E5E"/>
                </a:solidFill>
                <a:effectLst/>
                <a:latin typeface="Garamond" panose="02020404030301010803" pitchFamily="18" charset="0"/>
              </a:rPr>
              <a:t>Causa di non punibilità. Pagamento del debito tributario</a:t>
            </a:r>
            <a:endParaRPr lang="it-IT" b="1" dirty="0">
              <a:latin typeface="Garamond" panose="02020404030301010803" pitchFamily="18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74A7762D-DE3F-3D47-96ED-157DA04F5C08}"/>
              </a:ext>
            </a:extLst>
          </p:cNvPr>
          <p:cNvSpPr txBox="1"/>
          <p:nvPr/>
        </p:nvSpPr>
        <p:spPr>
          <a:xfrm>
            <a:off x="560832" y="2583846"/>
            <a:ext cx="1105509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AutoNum type="arabicPeriod"/>
            </a:pPr>
            <a:r>
              <a:rPr lang="it-IT" b="0" i="0" dirty="0">
                <a:effectLst/>
                <a:latin typeface="Garamond" panose="02020404030301010803" pitchFamily="18" charset="0"/>
              </a:rPr>
              <a:t>I reati di cui agli articoli </a:t>
            </a:r>
            <a:r>
              <a:rPr lang="it-IT" b="0" i="0" dirty="0">
                <a:effectLst/>
                <a:latin typeface="Garamond" panose="02020404030301010803" pitchFamily="18" charset="0"/>
                <a:hlinkClick r:id="rId4" tooltip="Omesso versamento di ritenute dovute o certificat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bis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, </a:t>
            </a:r>
            <a:r>
              <a:rPr lang="it-IT" b="0" i="0" dirty="0">
                <a:effectLst/>
                <a:latin typeface="Garamond" panose="02020404030301010803" pitchFamily="18" charset="0"/>
                <a:hlinkClick r:id="rId5" tooltip="Omesso versamento di IVA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ter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 e </a:t>
            </a:r>
            <a:r>
              <a:rPr lang="it-IT" b="0" i="0" dirty="0">
                <a:effectLst/>
                <a:latin typeface="Garamond" panose="02020404030301010803" pitchFamily="18" charset="0"/>
                <a:hlinkClick r:id="rId6" tooltip="Indebita compensazio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10 quater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, comma 1, non sono punibili se, </a:t>
            </a:r>
            <a:r>
              <a:rPr lang="it-IT" b="0" i="0" dirty="0">
                <a:solidFill>
                  <a:srgbClr val="FF0000"/>
                </a:solidFill>
                <a:effectLst/>
                <a:latin typeface="Garamond" panose="02020404030301010803" pitchFamily="18" charset="0"/>
              </a:rPr>
              <a:t>prima della dichiarazione di apertura del dibattimento di primo grado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, i debiti tributari, comprese sanzioni amministrative e interessi, sono stati estinti mediante integrale pagamento degli importi dovuti, anche a seguito delle speciali procedure conciliative e di adesione all'accertamento previste dalle norme tributarie, nonché del ravvedimento operoso.</a:t>
            </a:r>
          </a:p>
          <a:p>
            <a:pPr marL="342900" indent="-342900" algn="just">
              <a:buAutoNum type="arabicPeriod"/>
            </a:pPr>
            <a:endParaRPr lang="it-IT" b="0" i="0" dirty="0">
              <a:effectLst/>
              <a:latin typeface="Garamond" panose="02020404030301010803" pitchFamily="18" charset="0"/>
            </a:endParaRPr>
          </a:p>
          <a:p>
            <a:pPr marL="342900" indent="-342900" algn="just">
              <a:buAutoNum type="arabicPeriod"/>
            </a:pPr>
            <a:r>
              <a:rPr lang="it-IT" b="0" i="0" dirty="0">
                <a:effectLst/>
                <a:latin typeface="Garamond" panose="02020404030301010803" pitchFamily="18" charset="0"/>
              </a:rPr>
              <a:t>I reati di cui agli articoli </a:t>
            </a:r>
            <a:r>
              <a:rPr lang="it-IT" b="0" i="0" dirty="0">
                <a:effectLst/>
                <a:latin typeface="Garamond" panose="02020404030301010803" pitchFamily="18" charset="0"/>
                <a:hlinkClick r:id="rId7" tooltip="Dichiarazione fraudolenta mediante uso di fatture o altri documenti per operazioni inesistent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2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, </a:t>
            </a:r>
            <a:r>
              <a:rPr lang="it-IT" b="0" i="0" dirty="0">
                <a:effectLst/>
                <a:latin typeface="Garamond" panose="02020404030301010803" pitchFamily="18" charset="0"/>
                <a:hlinkClick r:id="rId8" tooltip="Dichiarazione fraudolenta mediante altri artifici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3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, </a:t>
            </a:r>
            <a:r>
              <a:rPr lang="it-IT" b="0" i="0" dirty="0">
                <a:effectLst/>
                <a:latin typeface="Garamond" panose="02020404030301010803" pitchFamily="18" charset="0"/>
                <a:hlinkClick r:id="rId9" tooltip="Dichiarazione infedel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4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 e </a:t>
            </a:r>
            <a:r>
              <a:rPr lang="it-IT" b="0" i="0" dirty="0">
                <a:effectLst/>
                <a:latin typeface="Garamond" panose="02020404030301010803" pitchFamily="18" charset="0"/>
                <a:hlinkClick r:id="rId10" tooltip="Omessa dichiarazione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5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 non sono punibili se i debiti tributari, comprese sanzioni e interessi, sono stati estinti mediante integrale pagamento degli importi dovuti, a seguito del ravvedimento operoso o della presentazione della dichiarazione omessa entro il termine di presentazione della dichiarazione relativa al periodo d'imposta successivo, </a:t>
            </a:r>
            <a:r>
              <a:rPr lang="it-IT" b="0" i="0" dirty="0">
                <a:solidFill>
                  <a:srgbClr val="FF0000"/>
                </a:solidFill>
                <a:effectLst/>
                <a:latin typeface="Garamond" panose="02020404030301010803" pitchFamily="18" charset="0"/>
              </a:rPr>
              <a:t>sempreché il ravvedimento o la presentazione siano intervenuti prima che l'autore del reato abbia avuto formale conoscenza di accessi, ispezioni, verifiche o dell'inizio di qualunque attività di accertamento amministrativo o di procedimenti penali</a:t>
            </a:r>
            <a:r>
              <a:rPr lang="it-IT" b="0" i="0" dirty="0">
                <a:effectLst/>
                <a:latin typeface="Garamond" panose="02020404030301010803" pitchFamily="18" charset="0"/>
              </a:rPr>
              <a:t>.</a:t>
            </a:r>
            <a:endParaRPr lang="it-IT" dirty="0"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54666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536</Words>
  <Application>Microsoft Office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Riccardo  Feggi</dc:creator>
  <cp:lastModifiedBy>Riccardo  Feggi</cp:lastModifiedBy>
  <cp:revision>17</cp:revision>
  <dcterms:created xsi:type="dcterms:W3CDTF">2023-09-08T09:16:49Z</dcterms:created>
  <dcterms:modified xsi:type="dcterms:W3CDTF">2023-09-28T11:12:04Z</dcterms:modified>
</cp:coreProperties>
</file>