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56" r:id="rId2"/>
    <p:sldId id="257" r:id="rId3"/>
    <p:sldId id="259" r:id="rId4"/>
    <p:sldId id="261" r:id="rId5"/>
    <p:sldId id="262" r:id="rId6"/>
    <p:sldId id="263" r:id="rId7"/>
    <p:sldId id="264" r:id="rId8"/>
    <p:sldId id="265" r:id="rId9"/>
    <p:sldId id="266" r:id="rId10"/>
    <p:sldId id="267" r:id="rId11"/>
    <p:sldId id="269" r:id="rId12"/>
    <p:sldId id="268"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5" autoAdjust="0"/>
    <p:restoredTop sz="94660"/>
  </p:normalViewPr>
  <p:slideViewPr>
    <p:cSldViewPr snapToGrid="0">
      <p:cViewPr varScale="1">
        <p:scale>
          <a:sx n="62" d="100"/>
          <a:sy n="62" d="100"/>
        </p:scale>
        <p:origin x="67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5C2CEF2-61D7-4B0D-A43C-F9CC41DA9577}" type="datetimeFigureOut">
              <a:rPr lang="it-IT" smtClean="0"/>
              <a:t>28/09/2023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CF9962DE-954C-4026-8E73-CF21EB0D0419}" type="slidenum">
              <a:rPr lang="it-IT" smtClean="0"/>
              <a:t>‹N›</a:t>
            </a:fld>
            <a:endParaRPr lang="it-IT"/>
          </a:p>
        </p:txBody>
      </p:sp>
    </p:spTree>
    <p:extLst>
      <p:ext uri="{BB962C8B-B14F-4D97-AF65-F5344CB8AC3E}">
        <p14:creationId xmlns:p14="http://schemas.microsoft.com/office/powerpoint/2010/main" val="892621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5C2CEF2-61D7-4B0D-A43C-F9CC41DA9577}" type="datetimeFigureOut">
              <a:rPr lang="it-IT" smtClean="0"/>
              <a:t>28/09/2023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F9962DE-954C-4026-8E73-CF21EB0D0419}" type="slidenum">
              <a:rPr lang="it-IT" smtClean="0"/>
              <a:t>‹N›</a:t>
            </a:fld>
            <a:endParaRPr lang="it-IT"/>
          </a:p>
        </p:txBody>
      </p:sp>
    </p:spTree>
    <p:extLst>
      <p:ext uri="{BB962C8B-B14F-4D97-AF65-F5344CB8AC3E}">
        <p14:creationId xmlns:p14="http://schemas.microsoft.com/office/powerpoint/2010/main" val="967955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5C2CEF2-61D7-4B0D-A43C-F9CC41DA9577}" type="datetimeFigureOut">
              <a:rPr lang="it-IT" smtClean="0"/>
              <a:t>28/09/2023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F9962DE-954C-4026-8E73-CF21EB0D0419}" type="slidenum">
              <a:rPr lang="it-IT" smtClean="0"/>
              <a:t>‹N›</a:t>
            </a:fld>
            <a:endParaRPr lang="it-IT"/>
          </a:p>
        </p:txBody>
      </p:sp>
    </p:spTree>
    <p:extLst>
      <p:ext uri="{BB962C8B-B14F-4D97-AF65-F5344CB8AC3E}">
        <p14:creationId xmlns:p14="http://schemas.microsoft.com/office/powerpoint/2010/main" val="383623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5C2CEF2-61D7-4B0D-A43C-F9CC41DA9577}" type="datetimeFigureOut">
              <a:rPr lang="it-IT" smtClean="0"/>
              <a:t>28/09/2023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F9962DE-954C-4026-8E73-CF21EB0D0419}" type="slidenum">
              <a:rPr lang="it-IT" smtClean="0"/>
              <a:t>‹N›</a:t>
            </a:fld>
            <a:endParaRPr lang="it-IT"/>
          </a:p>
        </p:txBody>
      </p:sp>
    </p:spTree>
    <p:extLst>
      <p:ext uri="{BB962C8B-B14F-4D97-AF65-F5344CB8AC3E}">
        <p14:creationId xmlns:p14="http://schemas.microsoft.com/office/powerpoint/2010/main" val="1485139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8593667" y="6272784"/>
            <a:ext cx="2644309" cy="365125"/>
          </a:xfrm>
        </p:spPr>
        <p:txBody>
          <a:bodyPr/>
          <a:lstStyle/>
          <a:p>
            <a:fld id="{35C2CEF2-61D7-4B0D-A43C-F9CC41DA9577}" type="datetimeFigureOut">
              <a:rPr lang="it-IT" smtClean="0"/>
              <a:t>28/09/2023</a:t>
            </a:fld>
            <a:endParaRPr lang="it-IT"/>
          </a:p>
        </p:txBody>
      </p:sp>
      <p:sp>
        <p:nvSpPr>
          <p:cNvPr id="5" name="Footer Placeholder 4"/>
          <p:cNvSpPr>
            <a:spLocks noGrp="1"/>
          </p:cNvSpPr>
          <p:nvPr>
            <p:ph type="ftr" sz="quarter" idx="11"/>
          </p:nvPr>
        </p:nvSpPr>
        <p:spPr>
          <a:xfrm>
            <a:off x="2182708" y="6272784"/>
            <a:ext cx="6327648" cy="365125"/>
          </a:xfrm>
        </p:spPr>
        <p:txBody>
          <a:bodyPr/>
          <a:lstStyle/>
          <a:p>
            <a:endParaRPr lang="it-IT"/>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CF9962DE-954C-4026-8E73-CF21EB0D0419}" type="slidenum">
              <a:rPr lang="it-IT" smtClean="0"/>
              <a:t>‹N›</a:t>
            </a:fld>
            <a:endParaRPr lang="it-IT"/>
          </a:p>
        </p:txBody>
      </p:sp>
    </p:spTree>
    <p:extLst>
      <p:ext uri="{BB962C8B-B14F-4D97-AF65-F5344CB8AC3E}">
        <p14:creationId xmlns:p14="http://schemas.microsoft.com/office/powerpoint/2010/main" val="1969797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5C2CEF2-61D7-4B0D-A43C-F9CC41DA9577}" type="datetimeFigureOut">
              <a:rPr lang="it-IT" smtClean="0"/>
              <a:t>28/09/2023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F9962DE-954C-4026-8E73-CF21EB0D0419}" type="slidenum">
              <a:rPr lang="it-IT" smtClean="0"/>
              <a:t>‹N›</a:t>
            </a:fld>
            <a:endParaRPr lang="it-IT"/>
          </a:p>
        </p:txBody>
      </p:sp>
    </p:spTree>
    <p:extLst>
      <p:ext uri="{BB962C8B-B14F-4D97-AF65-F5344CB8AC3E}">
        <p14:creationId xmlns:p14="http://schemas.microsoft.com/office/powerpoint/2010/main" val="2198151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5C2CEF2-61D7-4B0D-A43C-F9CC41DA9577}" type="datetimeFigureOut">
              <a:rPr lang="it-IT" smtClean="0"/>
              <a:t>28/09/2023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CF9962DE-954C-4026-8E73-CF21EB0D0419}" type="slidenum">
              <a:rPr lang="it-IT" smtClean="0"/>
              <a:t>‹N›</a:t>
            </a:fld>
            <a:endParaRPr lang="it-IT"/>
          </a:p>
        </p:txBody>
      </p:sp>
    </p:spTree>
    <p:extLst>
      <p:ext uri="{BB962C8B-B14F-4D97-AF65-F5344CB8AC3E}">
        <p14:creationId xmlns:p14="http://schemas.microsoft.com/office/powerpoint/2010/main" val="2548089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5C2CEF2-61D7-4B0D-A43C-F9CC41DA9577}" type="datetimeFigureOut">
              <a:rPr lang="it-IT" smtClean="0"/>
              <a:t>28/09/2023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CF9962DE-954C-4026-8E73-CF21EB0D0419}" type="slidenum">
              <a:rPr lang="it-IT" smtClean="0"/>
              <a:t>‹N›</a:t>
            </a:fld>
            <a:endParaRPr lang="it-IT"/>
          </a:p>
        </p:txBody>
      </p:sp>
    </p:spTree>
    <p:extLst>
      <p:ext uri="{BB962C8B-B14F-4D97-AF65-F5344CB8AC3E}">
        <p14:creationId xmlns:p14="http://schemas.microsoft.com/office/powerpoint/2010/main" val="1054341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C2CEF2-61D7-4B0D-A43C-F9CC41DA9577}" type="datetimeFigureOut">
              <a:rPr lang="it-IT" smtClean="0"/>
              <a:t>28/09/2023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CF9962DE-954C-4026-8E73-CF21EB0D0419}" type="slidenum">
              <a:rPr lang="it-IT" smtClean="0"/>
              <a:t>‹N›</a:t>
            </a:fld>
            <a:endParaRPr lang="it-IT"/>
          </a:p>
        </p:txBody>
      </p:sp>
    </p:spTree>
    <p:extLst>
      <p:ext uri="{BB962C8B-B14F-4D97-AF65-F5344CB8AC3E}">
        <p14:creationId xmlns:p14="http://schemas.microsoft.com/office/powerpoint/2010/main" val="1652140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it-IT"/>
              <a:t>Fare clic per modificare lo stile del titolo dello schema</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5C2CEF2-61D7-4B0D-A43C-F9CC41DA9577}" type="datetimeFigureOut">
              <a:rPr lang="it-IT" smtClean="0"/>
              <a:t>28/09/2023</a:t>
            </a:fld>
            <a:endParaRPr lang="it-IT"/>
          </a:p>
        </p:txBody>
      </p:sp>
      <p:sp>
        <p:nvSpPr>
          <p:cNvPr id="6" name="Footer Placeholder 5"/>
          <p:cNvSpPr>
            <a:spLocks noGrp="1"/>
          </p:cNvSpPr>
          <p:nvPr>
            <p:ph type="ftr" sz="quarter" idx="11"/>
          </p:nvPr>
        </p:nvSpPr>
        <p:spPr/>
        <p:txBody>
          <a:bodyPr/>
          <a:lstStyle/>
          <a:p>
            <a:endParaRPr lang="it-IT"/>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CF9962DE-954C-4026-8E73-CF21EB0D0419}" type="slidenum">
              <a:rPr lang="it-IT" smtClean="0"/>
              <a:t>‹N›</a:t>
            </a:fld>
            <a:endParaRPr lang="it-IT"/>
          </a:p>
        </p:txBody>
      </p:sp>
    </p:spTree>
    <p:extLst>
      <p:ext uri="{BB962C8B-B14F-4D97-AF65-F5344CB8AC3E}">
        <p14:creationId xmlns:p14="http://schemas.microsoft.com/office/powerpoint/2010/main" val="205984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5C2CEF2-61D7-4B0D-A43C-F9CC41DA9577}" type="datetimeFigureOut">
              <a:rPr lang="it-IT" smtClean="0"/>
              <a:t>28/09/2023</a:t>
            </a:fld>
            <a:endParaRPr lang="it-IT"/>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CF9962DE-954C-4026-8E73-CF21EB0D0419}" type="slidenum">
              <a:rPr lang="it-IT" smtClean="0"/>
              <a:t>‹N›</a:t>
            </a:fld>
            <a:endParaRPr lang="it-IT"/>
          </a:p>
        </p:txBody>
      </p:sp>
    </p:spTree>
    <p:extLst>
      <p:ext uri="{BB962C8B-B14F-4D97-AF65-F5344CB8AC3E}">
        <p14:creationId xmlns:p14="http://schemas.microsoft.com/office/powerpoint/2010/main" val="2622085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35C2CEF2-61D7-4B0D-A43C-F9CC41DA9577}" type="datetimeFigureOut">
              <a:rPr lang="it-IT" smtClean="0"/>
              <a:t>28/09/2023</a:t>
            </a:fld>
            <a:endParaRPr lang="it-IT"/>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it-IT"/>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CF9962DE-954C-4026-8E73-CF21EB0D0419}" type="slidenum">
              <a:rPr lang="it-IT" smtClean="0"/>
              <a:t>‹N›</a:t>
            </a:fld>
            <a:endParaRPr lang="it-IT"/>
          </a:p>
        </p:txBody>
      </p:sp>
    </p:spTree>
    <p:extLst>
      <p:ext uri="{BB962C8B-B14F-4D97-AF65-F5344CB8AC3E}">
        <p14:creationId xmlns:p14="http://schemas.microsoft.com/office/powerpoint/2010/main" val="1908141520"/>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481798-B88F-2F4A-21DB-E2105A134EFE}"/>
              </a:ext>
            </a:extLst>
          </p:cNvPr>
          <p:cNvSpPr>
            <a:spLocks noGrp="1"/>
          </p:cNvSpPr>
          <p:nvPr>
            <p:ph type="ctrTitle"/>
          </p:nvPr>
        </p:nvSpPr>
        <p:spPr/>
        <p:txBody>
          <a:bodyPr/>
          <a:lstStyle/>
          <a:p>
            <a:br>
              <a:rPr lang="it-IT" dirty="0"/>
            </a:br>
            <a:r>
              <a:rPr lang="it-IT" dirty="0"/>
              <a:t>La successione testamentaria</a:t>
            </a:r>
            <a:br>
              <a:rPr lang="it-IT" dirty="0"/>
            </a:br>
            <a:endParaRPr lang="it-IT" dirty="0"/>
          </a:p>
        </p:txBody>
      </p:sp>
      <p:sp>
        <p:nvSpPr>
          <p:cNvPr id="3" name="Sottotitolo 2">
            <a:extLst>
              <a:ext uri="{FF2B5EF4-FFF2-40B4-BE49-F238E27FC236}">
                <a16:creationId xmlns:a16="http://schemas.microsoft.com/office/drawing/2014/main" id="{669B4709-BD70-B724-3CD8-80CFC1CB1949}"/>
              </a:ext>
            </a:extLst>
          </p:cNvPr>
          <p:cNvSpPr>
            <a:spLocks noGrp="1"/>
          </p:cNvSpPr>
          <p:nvPr>
            <p:ph type="subTitle" idx="1"/>
          </p:nvPr>
        </p:nvSpPr>
        <p:spPr/>
        <p:txBody>
          <a:bodyPr/>
          <a:lstStyle/>
          <a:p>
            <a:endParaRPr lang="it-IT" dirty="0"/>
          </a:p>
          <a:p>
            <a:pPr algn="r"/>
            <a:r>
              <a:rPr lang="it-IT" dirty="0">
                <a:latin typeface="+mj-lt"/>
              </a:rPr>
              <a:t>Notaio Anna Irma Farinaro</a:t>
            </a:r>
          </a:p>
        </p:txBody>
      </p:sp>
    </p:spTree>
    <p:extLst>
      <p:ext uri="{BB962C8B-B14F-4D97-AF65-F5344CB8AC3E}">
        <p14:creationId xmlns:p14="http://schemas.microsoft.com/office/powerpoint/2010/main" val="4089820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0BEC08-B943-F462-1737-3B655739CD43}"/>
              </a:ext>
            </a:extLst>
          </p:cNvPr>
          <p:cNvSpPr>
            <a:spLocks noGrp="1"/>
          </p:cNvSpPr>
          <p:nvPr>
            <p:ph type="title"/>
          </p:nvPr>
        </p:nvSpPr>
        <p:spPr/>
        <p:txBody>
          <a:bodyPr/>
          <a:lstStyle/>
          <a:p>
            <a:pPr algn="ctr"/>
            <a:r>
              <a:rPr lang="it-IT" dirty="0"/>
              <a:t>TESTAMENTO OLOGRAFO</a:t>
            </a:r>
          </a:p>
        </p:txBody>
      </p:sp>
      <p:sp>
        <p:nvSpPr>
          <p:cNvPr id="3" name="Segnaposto contenuto 2">
            <a:extLst>
              <a:ext uri="{FF2B5EF4-FFF2-40B4-BE49-F238E27FC236}">
                <a16:creationId xmlns:a16="http://schemas.microsoft.com/office/drawing/2014/main" id="{A53966A6-9A0A-59AF-3DF9-E5C0A62A73AE}"/>
              </a:ext>
            </a:extLst>
          </p:cNvPr>
          <p:cNvSpPr>
            <a:spLocks noGrp="1"/>
          </p:cNvSpPr>
          <p:nvPr>
            <p:ph idx="1"/>
          </p:nvPr>
        </p:nvSpPr>
        <p:spPr>
          <a:xfrm>
            <a:off x="1063752" y="1669143"/>
            <a:ext cx="10064496" cy="4503057"/>
          </a:xfrm>
        </p:spPr>
        <p:txBody>
          <a:bodyPr>
            <a:normAutofit/>
          </a:bodyPr>
          <a:lstStyle/>
          <a:p>
            <a:pPr marL="0" indent="0" algn="just">
              <a:buNone/>
            </a:pPr>
            <a:r>
              <a:rPr lang="it-IT" b="1" dirty="0">
                <a:effectLst/>
                <a:ea typeface="Cambria" panose="02040503050406030204" pitchFamily="18" charset="0"/>
                <a:cs typeface="Times New Roman" panose="02020603050405020304" pitchFamily="18" charset="0"/>
              </a:rPr>
              <a:t>2) Sottoscrizione: </a:t>
            </a:r>
            <a:r>
              <a:rPr lang="it-IT" dirty="0">
                <a:effectLst/>
                <a:latin typeface="Rockwell Light" panose="02040303020102020203" pitchFamily="18" charset="0"/>
                <a:ea typeface="Cambria" panose="02040503050406030204" pitchFamily="18" charset="0"/>
                <a:cs typeface="Times New Roman" panose="02020603050405020304" pitchFamily="18" charset="0"/>
              </a:rPr>
              <a:t>anche la sottoscrizione deve essere olografa, così da permettere l’identificazione dell’autore. Non occorre invece che venga usato sia il nome che il cognome, ben potendo il testatore apporre quale sottoscrizione anche il suo pseudonimo o un segno illeggibile, se questo era il normale modo di sottoscrivere del testatore. Visto che la sottoscrizione ha la funzione di identificare il testatore, di provare l’autenticità dell’olografo e di attestare che la volontà manifestata è diventata definitiva, la sottoscrizione deve necessariamente essere posta in calce alle disposizioni testamentarie. Conseguentemente un testamento sottoscritto a margine, ma non in calce, sarà nullo.</a:t>
            </a:r>
          </a:p>
          <a:p>
            <a:pPr marL="0" indent="0" algn="just">
              <a:spcAft>
                <a:spcPts val="600"/>
              </a:spcAft>
              <a:buNone/>
            </a:pPr>
            <a:r>
              <a:rPr lang="it-IT" b="1" dirty="0">
                <a:effectLst/>
                <a:ea typeface="Cambria" panose="02040503050406030204" pitchFamily="18" charset="0"/>
                <a:cs typeface="Times New Roman" panose="02020603050405020304" pitchFamily="18" charset="0"/>
              </a:rPr>
              <a:t>3) Data</a:t>
            </a:r>
            <a:r>
              <a:rPr lang="it-IT" b="1" dirty="0">
                <a:latin typeface="Rockwell Light" panose="020F0502020204030204" pitchFamily="18" charset="0"/>
                <a:ea typeface="Cambria" panose="02040503050406030204" pitchFamily="18" charset="0"/>
                <a:cs typeface="Times New Roman" panose="02020603050405020304" pitchFamily="18" charset="0"/>
              </a:rPr>
              <a:t>: </a:t>
            </a:r>
            <a:r>
              <a:rPr lang="it-IT" dirty="0">
                <a:effectLst/>
                <a:latin typeface="Rockwell Light" panose="02040303020102020203" pitchFamily="18" charset="0"/>
                <a:ea typeface="Cambria" panose="02040503050406030204" pitchFamily="18" charset="0"/>
                <a:cs typeface="Times New Roman" panose="02020603050405020304" pitchFamily="18" charset="0"/>
              </a:rPr>
              <a:t>tutti gli elementi che permettano di individuare il momento temporale del testamento (giorno, mese e anno), ma sono ammessi equipollenti (es. la domenica di Pasqua dell’anno 2020). La data può essere collocata ovunque nella scheda testamentaria, anche prima delle disposizioni o dopo la sottoscrizione, ma non può risultare da elementi esterni alla scheda, come – ad esempio – l’involucro</a:t>
            </a:r>
          </a:p>
          <a:p>
            <a:pPr marL="0" indent="0">
              <a:buNone/>
            </a:pPr>
            <a:endParaRPr lang="it-IT" dirty="0"/>
          </a:p>
        </p:txBody>
      </p:sp>
    </p:spTree>
    <p:extLst>
      <p:ext uri="{BB962C8B-B14F-4D97-AF65-F5344CB8AC3E}">
        <p14:creationId xmlns:p14="http://schemas.microsoft.com/office/powerpoint/2010/main" val="2022271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C7903C-284E-05A2-67EF-90BBD0C8628E}"/>
              </a:ext>
            </a:extLst>
          </p:cNvPr>
          <p:cNvSpPr>
            <a:spLocks noGrp="1"/>
          </p:cNvSpPr>
          <p:nvPr>
            <p:ph type="title"/>
          </p:nvPr>
        </p:nvSpPr>
        <p:spPr/>
        <p:txBody>
          <a:bodyPr>
            <a:normAutofit/>
          </a:bodyPr>
          <a:lstStyle/>
          <a:p>
            <a:pPr>
              <a:lnSpc>
                <a:spcPct val="200000"/>
              </a:lnSpc>
              <a:spcAft>
                <a:spcPts val="600"/>
              </a:spcAft>
            </a:pPr>
            <a:r>
              <a:rPr lang="it-IT" sz="2000" dirty="0">
                <a:effectLst/>
                <a:latin typeface="Garamond" panose="02020404030301010803" pitchFamily="18" charset="0"/>
                <a:ea typeface="Cambria" panose="02040503050406030204" pitchFamily="18" charset="0"/>
                <a:cs typeface="Times New Roman" panose="02020603050405020304" pitchFamily="18" charset="0"/>
              </a:rPr>
              <a:t>Al momento della morte, chiunque sia in possesso del testamento olografo, deve presentarlo ad un notaio per la </a:t>
            </a:r>
            <a:r>
              <a:rPr lang="it-IT" sz="2000" b="1" dirty="0">
                <a:effectLst/>
                <a:latin typeface="Garamond" panose="02020404030301010803" pitchFamily="18" charset="0"/>
                <a:ea typeface="Cambria" panose="02040503050406030204" pitchFamily="18" charset="0"/>
                <a:cs typeface="Times New Roman" panose="02020603050405020304" pitchFamily="18" charset="0"/>
              </a:rPr>
              <a:t>pubblicazione</a:t>
            </a:r>
            <a:r>
              <a:rPr lang="it-IT" sz="2000" dirty="0">
                <a:effectLst/>
                <a:latin typeface="Garamond" panose="02020404030301010803" pitchFamily="18" charset="0"/>
                <a:ea typeface="Cambria" panose="02040503050406030204" pitchFamily="18" charset="0"/>
                <a:cs typeface="Times New Roman" panose="02020603050405020304" pitchFamily="18" charset="0"/>
              </a:rPr>
              <a:t>. Non sono però previsti dei termini </a:t>
            </a:r>
            <a:endParaRPr lang="it-IT" sz="8800" dirty="0"/>
          </a:p>
        </p:txBody>
      </p:sp>
      <p:sp>
        <p:nvSpPr>
          <p:cNvPr id="3" name="Segnaposto testo 2">
            <a:extLst>
              <a:ext uri="{FF2B5EF4-FFF2-40B4-BE49-F238E27FC236}">
                <a16:creationId xmlns:a16="http://schemas.microsoft.com/office/drawing/2014/main" id="{7A811298-5891-3A71-132F-8CE48924888D}"/>
              </a:ext>
            </a:extLst>
          </p:cNvPr>
          <p:cNvSpPr>
            <a:spLocks noGrp="1"/>
          </p:cNvSpPr>
          <p:nvPr>
            <p:ph type="body" idx="1"/>
          </p:nvPr>
        </p:nvSpPr>
        <p:spPr/>
        <p:txBody>
          <a:bodyPr>
            <a:normAutofit fontScale="70000" lnSpcReduction="20000"/>
          </a:bodyPr>
          <a:lstStyle/>
          <a:p>
            <a:pPr algn="just"/>
            <a:r>
              <a:rPr lang="it-IT" sz="2300" dirty="0">
                <a:effectLst/>
                <a:ea typeface="Cambria" panose="02040503050406030204" pitchFamily="18" charset="0"/>
                <a:cs typeface="Times New Roman" panose="02020603050405020304" pitchFamily="18" charset="0"/>
              </a:rPr>
              <a:t>Con </a:t>
            </a:r>
            <a:r>
              <a:rPr lang="it-IT" sz="2300" i="1" dirty="0">
                <a:effectLst/>
                <a:ea typeface="Cambria" panose="02040503050406030204" pitchFamily="18" charset="0"/>
                <a:cs typeface="Times New Roman" panose="02020603050405020304" pitchFamily="18" charset="0"/>
              </a:rPr>
              <a:t>pubblicazione</a:t>
            </a:r>
            <a:r>
              <a:rPr lang="it-IT" sz="2300" dirty="0">
                <a:effectLst/>
                <a:ea typeface="Cambria" panose="02040503050406030204" pitchFamily="18" charset="0"/>
                <a:cs typeface="Times New Roman" panose="02020603050405020304" pitchFamily="18" charset="0"/>
              </a:rPr>
              <a:t> s’intende la redazione da parte del pubblico ufficiale, di un verbale, in forma pubblica e alla presenza di due testimoni, al quale viene allegata la scheda oltre all’estratto per riassunto dell’atto di morte, nel quale viene descritto il testamento nella sua dimensione materiale e il suo contenuto (art. 620 c.c.), con lo </a:t>
            </a:r>
            <a:r>
              <a:rPr lang="it-IT" sz="2300" b="1" dirty="0">
                <a:effectLst/>
                <a:ea typeface="Cambria" panose="02040503050406030204" pitchFamily="18" charset="0"/>
                <a:cs typeface="Times New Roman" panose="02020603050405020304" pitchFamily="18" charset="0"/>
              </a:rPr>
              <a:t>scopo di rendere eseguibile un testamento già valido ed </a:t>
            </a:r>
            <a:r>
              <a:rPr lang="it-IT" sz="2300" dirty="0">
                <a:effectLst/>
                <a:ea typeface="Cambria" panose="02040503050406030204" pitchFamily="18" charset="0"/>
                <a:cs typeface="Times New Roman" panose="02020603050405020304" pitchFamily="18" charset="0"/>
              </a:rPr>
              <a:t>efficace e permetterne la trascrizione. </a:t>
            </a:r>
            <a:br>
              <a:rPr lang="it-IT" sz="1600" dirty="0">
                <a:effectLst/>
                <a:ea typeface="Cambria" panose="02040503050406030204" pitchFamily="18" charset="0"/>
                <a:cs typeface="Times New Roman" panose="02020603050405020304" pitchFamily="18" charset="0"/>
              </a:rPr>
            </a:br>
            <a:endParaRPr lang="it-IT" sz="1600" dirty="0"/>
          </a:p>
        </p:txBody>
      </p:sp>
      <p:sp>
        <p:nvSpPr>
          <p:cNvPr id="6" name="Freccia a destra 5">
            <a:extLst>
              <a:ext uri="{FF2B5EF4-FFF2-40B4-BE49-F238E27FC236}">
                <a16:creationId xmlns:a16="http://schemas.microsoft.com/office/drawing/2014/main" id="{97B82A45-0513-B90C-969D-3D39367B95F9}"/>
              </a:ext>
            </a:extLst>
          </p:cNvPr>
          <p:cNvSpPr/>
          <p:nvPr/>
        </p:nvSpPr>
        <p:spPr>
          <a:xfrm rot="5400000">
            <a:off x="2964542" y="4038817"/>
            <a:ext cx="965200" cy="725279"/>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755079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9CB750-D183-8D9C-EC57-AFB063793271}"/>
              </a:ext>
            </a:extLst>
          </p:cNvPr>
          <p:cNvSpPr>
            <a:spLocks noGrp="1"/>
          </p:cNvSpPr>
          <p:nvPr>
            <p:ph type="title"/>
          </p:nvPr>
        </p:nvSpPr>
        <p:spPr/>
        <p:txBody>
          <a:bodyPr/>
          <a:lstStyle/>
          <a:p>
            <a:pPr algn="ctr"/>
            <a:r>
              <a:rPr lang="it-IT" dirty="0"/>
              <a:t>Testamento pubblico</a:t>
            </a:r>
          </a:p>
        </p:txBody>
      </p:sp>
      <p:sp>
        <p:nvSpPr>
          <p:cNvPr id="3" name="Segnaposto contenuto 2">
            <a:extLst>
              <a:ext uri="{FF2B5EF4-FFF2-40B4-BE49-F238E27FC236}">
                <a16:creationId xmlns:a16="http://schemas.microsoft.com/office/drawing/2014/main" id="{8B139929-EBBD-8491-D564-4250F7D7AE7E}"/>
              </a:ext>
            </a:extLst>
          </p:cNvPr>
          <p:cNvSpPr>
            <a:spLocks noGrp="1"/>
          </p:cNvSpPr>
          <p:nvPr>
            <p:ph idx="1"/>
          </p:nvPr>
        </p:nvSpPr>
        <p:spPr/>
        <p:txBody>
          <a:bodyPr/>
          <a:lstStyle/>
          <a:p>
            <a:pPr marL="0" indent="0" algn="just">
              <a:buNone/>
            </a:pPr>
            <a:r>
              <a:rPr lang="it-IT" dirty="0">
                <a:effectLst/>
                <a:ea typeface="Cambria" panose="02040503050406030204" pitchFamily="18" charset="0"/>
                <a:cs typeface="Times New Roman" panose="02020603050405020304" pitchFamily="18" charset="0"/>
              </a:rPr>
              <a:t>Il testamento pubblico </a:t>
            </a:r>
            <a:r>
              <a:rPr lang="it-IT" b="1" dirty="0">
                <a:effectLst/>
                <a:ea typeface="Cambria" panose="02040503050406030204" pitchFamily="18" charset="0"/>
                <a:cs typeface="Times New Roman" panose="02020603050405020304" pitchFamily="18" charset="0"/>
              </a:rPr>
              <a:t>è il testamento ricevuto dal notaio</a:t>
            </a:r>
            <a:r>
              <a:rPr lang="it-IT" dirty="0">
                <a:effectLst/>
                <a:ea typeface="Cambria" panose="02040503050406030204" pitchFamily="18" charset="0"/>
                <a:cs typeface="Times New Roman" panose="02020603050405020304" pitchFamily="18" charset="0"/>
              </a:rPr>
              <a:t>, ossia il testamento comunicato verbalmente dal testatore al notaio, il quale, rispettando una lunga serie di formalismi imposti tanto dal codice civile (art. 603 c.c.), quanto dalla legge notarile, provvede a ridurlo per iscritto alla presenza di due testimoni, salve le ulteriori complicazioni formali richieste qualora il testatore sia sordo, muto o sordomuto. </a:t>
            </a:r>
          </a:p>
          <a:p>
            <a:pPr marL="0" indent="0">
              <a:buNone/>
            </a:pPr>
            <a:endParaRPr lang="it-IT" dirty="0"/>
          </a:p>
        </p:txBody>
      </p:sp>
      <p:cxnSp>
        <p:nvCxnSpPr>
          <p:cNvPr id="5" name="Connettore a gomito 4">
            <a:extLst>
              <a:ext uri="{FF2B5EF4-FFF2-40B4-BE49-F238E27FC236}">
                <a16:creationId xmlns:a16="http://schemas.microsoft.com/office/drawing/2014/main" id="{455D1B4D-483C-FE7F-A1E0-4644EDE06623}"/>
              </a:ext>
            </a:extLst>
          </p:cNvPr>
          <p:cNvCxnSpPr/>
          <p:nvPr/>
        </p:nvCxnSpPr>
        <p:spPr>
          <a:xfrm>
            <a:off x="1807029" y="3998686"/>
            <a:ext cx="2612571" cy="160382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CasellaDiTesto 5">
            <a:extLst>
              <a:ext uri="{FF2B5EF4-FFF2-40B4-BE49-F238E27FC236}">
                <a16:creationId xmlns:a16="http://schemas.microsoft.com/office/drawing/2014/main" id="{CC06440C-F705-EFAF-7C30-D1EB801448FB}"/>
              </a:ext>
            </a:extLst>
          </p:cNvPr>
          <p:cNvSpPr txBox="1"/>
          <p:nvPr/>
        </p:nvSpPr>
        <p:spPr>
          <a:xfrm>
            <a:off x="4927600" y="3998686"/>
            <a:ext cx="6121981" cy="2308324"/>
          </a:xfrm>
          <a:prstGeom prst="rect">
            <a:avLst/>
          </a:prstGeom>
          <a:solidFill>
            <a:schemeClr val="bg2"/>
          </a:solidFill>
        </p:spPr>
        <p:txBody>
          <a:bodyPr wrap="square" rtlCol="0">
            <a:spAutoFit/>
          </a:bodyPr>
          <a:lstStyle/>
          <a:p>
            <a:pPr algn="just"/>
            <a:r>
              <a:rPr lang="it-IT" sz="1800" dirty="0">
                <a:effectLst/>
                <a:latin typeface="Rockwell Light" panose="02040303020102020203" pitchFamily="18" charset="0"/>
                <a:ea typeface="Cambria" panose="02040503050406030204" pitchFamily="18" charset="0"/>
                <a:cs typeface="Times New Roman" panose="02020603050405020304" pitchFamily="18" charset="0"/>
              </a:rPr>
              <a:t>Per il testamento pubblico non è necessaria una formalità di pubblicazione, ma essendo venuta meno l’istanza di segretezza che caratterizza il documento prima della morte del testatore, è sufficiente venga redatto un verbale di passaggio al repertorio degli atti tra vivi del notaio che lo ha ricevuto, così che possa essere comunicato ai soggetti interessati.</a:t>
            </a:r>
          </a:p>
          <a:p>
            <a:endParaRPr lang="it-IT" dirty="0"/>
          </a:p>
        </p:txBody>
      </p:sp>
    </p:spTree>
    <p:extLst>
      <p:ext uri="{BB962C8B-B14F-4D97-AF65-F5344CB8AC3E}">
        <p14:creationId xmlns:p14="http://schemas.microsoft.com/office/powerpoint/2010/main" val="2351381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5C4D03-E8BE-BCC0-BE34-CE9A7846FD13}"/>
              </a:ext>
            </a:extLst>
          </p:cNvPr>
          <p:cNvSpPr>
            <a:spLocks noGrp="1"/>
          </p:cNvSpPr>
          <p:nvPr>
            <p:ph type="title"/>
          </p:nvPr>
        </p:nvSpPr>
        <p:spPr/>
        <p:txBody>
          <a:bodyPr>
            <a:normAutofit/>
          </a:bodyPr>
          <a:lstStyle/>
          <a:p>
            <a:pPr algn="ctr"/>
            <a:r>
              <a:rPr lang="it-IT" dirty="0"/>
              <a:t>Testamento segreto</a:t>
            </a:r>
            <a:br>
              <a:rPr lang="it-IT" dirty="0"/>
            </a:br>
            <a:r>
              <a:rPr lang="it-IT" sz="1800" dirty="0">
                <a:effectLst/>
                <a:latin typeface="Garamond" panose="02020404030301010803" pitchFamily="18" charset="0"/>
                <a:ea typeface="Cambria" panose="02040503050406030204" pitchFamily="18" charset="0"/>
                <a:cs typeface="Times New Roman" panose="02020603050405020304" pitchFamily="18" charset="0"/>
              </a:rPr>
              <a:t>due elementi: la </a:t>
            </a:r>
            <a:r>
              <a:rPr lang="it-IT" sz="1800" b="1" dirty="0">
                <a:effectLst/>
                <a:latin typeface="Garamond" panose="02020404030301010803" pitchFamily="18" charset="0"/>
                <a:ea typeface="Cambria" panose="02040503050406030204" pitchFamily="18" charset="0"/>
                <a:cs typeface="Times New Roman" panose="02020603050405020304" pitchFamily="18" charset="0"/>
              </a:rPr>
              <a:t>scheda testamentaria</a:t>
            </a:r>
            <a:r>
              <a:rPr lang="it-IT" sz="1800" dirty="0">
                <a:effectLst/>
                <a:latin typeface="Garamond" panose="02020404030301010803" pitchFamily="18" charset="0"/>
                <a:ea typeface="Cambria" panose="02040503050406030204" pitchFamily="18" charset="0"/>
                <a:cs typeface="Times New Roman" panose="02020603050405020304" pitchFamily="18" charset="0"/>
              </a:rPr>
              <a:t> e </a:t>
            </a:r>
            <a:r>
              <a:rPr lang="it-IT" sz="1800" b="1" dirty="0">
                <a:effectLst/>
                <a:latin typeface="Garamond" panose="02020404030301010803" pitchFamily="18" charset="0"/>
                <a:ea typeface="Cambria" panose="02040503050406030204" pitchFamily="18" charset="0"/>
                <a:cs typeface="Times New Roman" panose="02020603050405020304" pitchFamily="18" charset="0"/>
              </a:rPr>
              <a:t>l’atto notarile di ricevimento</a:t>
            </a:r>
            <a:r>
              <a:rPr lang="it-IT" sz="1800" dirty="0">
                <a:effectLst/>
                <a:latin typeface="Garamond" panose="02020404030301010803" pitchFamily="18" charset="0"/>
                <a:ea typeface="Cambria" panose="02040503050406030204" pitchFamily="18" charset="0"/>
                <a:cs typeface="Times New Roman" panose="02020603050405020304" pitchFamily="18" charset="0"/>
              </a:rPr>
              <a:t>.</a:t>
            </a:r>
            <a:endParaRPr lang="it-IT" dirty="0"/>
          </a:p>
        </p:txBody>
      </p:sp>
      <p:sp>
        <p:nvSpPr>
          <p:cNvPr id="3" name="Segnaposto contenuto 2">
            <a:extLst>
              <a:ext uri="{FF2B5EF4-FFF2-40B4-BE49-F238E27FC236}">
                <a16:creationId xmlns:a16="http://schemas.microsoft.com/office/drawing/2014/main" id="{6B458C9D-2F88-BE7F-2DF8-C9E0F266B142}"/>
              </a:ext>
            </a:extLst>
          </p:cNvPr>
          <p:cNvSpPr>
            <a:spLocks noGrp="1"/>
          </p:cNvSpPr>
          <p:nvPr>
            <p:ph sz="half" idx="1"/>
          </p:nvPr>
        </p:nvSpPr>
        <p:spPr/>
        <p:txBody>
          <a:bodyPr>
            <a:normAutofit fontScale="85000" lnSpcReduction="10000"/>
          </a:bodyPr>
          <a:lstStyle/>
          <a:p>
            <a:pPr marL="0" indent="0" algn="just">
              <a:spcAft>
                <a:spcPts val="600"/>
              </a:spcAft>
              <a:buNone/>
            </a:pPr>
            <a:r>
              <a:rPr lang="it-IT" sz="1900" dirty="0">
                <a:effectLst/>
                <a:latin typeface="Rockwell Light" panose="02040303020102020203" pitchFamily="18" charset="0"/>
                <a:ea typeface="Cambria" panose="02040503050406030204" pitchFamily="18" charset="0"/>
                <a:cs typeface="Times New Roman" panose="02020603050405020304" pitchFamily="18" charset="0"/>
              </a:rPr>
              <a:t>La </a:t>
            </a:r>
            <a:r>
              <a:rPr lang="it-IT" sz="1900" b="1" dirty="0">
                <a:effectLst/>
                <a:latin typeface="Rockwell Light" panose="02040303020102020203" pitchFamily="18" charset="0"/>
                <a:ea typeface="Cambria" panose="02040503050406030204" pitchFamily="18" charset="0"/>
                <a:cs typeface="Times New Roman" panose="02020603050405020304" pitchFamily="18" charset="0"/>
              </a:rPr>
              <a:t>scheda testamentaria</a:t>
            </a:r>
            <a:r>
              <a:rPr lang="it-IT" sz="1900" dirty="0">
                <a:effectLst/>
                <a:latin typeface="Rockwell Light" panose="02040303020102020203" pitchFamily="18" charset="0"/>
                <a:ea typeface="Cambria" panose="02040503050406030204" pitchFamily="18" charset="0"/>
                <a:cs typeface="Times New Roman" panose="02020603050405020304" pitchFamily="18" charset="0"/>
              </a:rPr>
              <a:t>, che contiene le disposizioni di ultima volontà, può essere scritta di pugno dal testatore, ma può anche essere scritta a macchina o da un terzo. In questo secondo caso, ossia ove manchi l’autografia, il testatore deve sottoscrivere il testo in calce e ogni mezzo foglio. Qualora però il testatore non possa sottoscrivere, allora dovrà dichiarare al notaio che riceve l’atto di averlo letto e di non averlo potuto sottoscrivere aggiungendo la causa specifica che l’ha impedito. </a:t>
            </a:r>
          </a:p>
          <a:p>
            <a:pPr marL="0" indent="0" algn="just">
              <a:buNone/>
            </a:pPr>
            <a:r>
              <a:rPr lang="it-IT" sz="1600" dirty="0">
                <a:effectLst/>
                <a:latin typeface="Rockwell Light" panose="02040303020102020203" pitchFamily="18" charset="0"/>
                <a:ea typeface="Cambria" panose="02040503050406030204" pitchFamily="18" charset="0"/>
                <a:cs typeface="Times New Roman" panose="02020603050405020304" pitchFamily="18" charset="0"/>
              </a:rPr>
              <a:t>La scheda, anche non datata, in quanto la data verrà apposta dal notaio all’atto di ricevimento, </a:t>
            </a:r>
            <a:r>
              <a:rPr lang="it-IT" sz="1600" b="1" dirty="0">
                <a:effectLst/>
                <a:latin typeface="Rockwell Light" panose="02040303020102020203" pitchFamily="18" charset="0"/>
                <a:ea typeface="Cambria" panose="02040503050406030204" pitchFamily="18" charset="0"/>
                <a:cs typeface="Times New Roman" panose="02020603050405020304" pitchFamily="18" charset="0"/>
              </a:rPr>
              <a:t>dovrà essere consegnata dal testatore personalmente al notaio</a:t>
            </a:r>
            <a:r>
              <a:rPr lang="it-IT" sz="1600" dirty="0">
                <a:effectLst/>
                <a:latin typeface="Rockwell Light" panose="02040303020102020203" pitchFamily="18" charset="0"/>
                <a:ea typeface="Cambria" panose="02040503050406030204" pitchFamily="18" charset="0"/>
                <a:cs typeface="Times New Roman" panose="02020603050405020304" pitchFamily="18" charset="0"/>
              </a:rPr>
              <a:t>, alternativamente già sigillata o pronta per essere sigillata da quest’ultima. In quel momento il testatore dovrà rendere una dichiarazione, davanti a due testimoni, avente a oggetto il contenuto del documento. Dovrà cioè dichiarare che il quel plico è contenuto il suo testamento. Tale dichiarazione sarà resa per iscritto nel caso in cui il testatore non possa parlare (muto e sordo –muto).</a:t>
            </a:r>
            <a:endParaRPr lang="it-IT" sz="1900" dirty="0">
              <a:latin typeface="Rockwell Light" panose="02040303020102020203" pitchFamily="18" charset="0"/>
            </a:endParaRPr>
          </a:p>
        </p:txBody>
      </p:sp>
      <p:sp>
        <p:nvSpPr>
          <p:cNvPr id="4" name="Segnaposto contenuto 3">
            <a:extLst>
              <a:ext uri="{FF2B5EF4-FFF2-40B4-BE49-F238E27FC236}">
                <a16:creationId xmlns:a16="http://schemas.microsoft.com/office/drawing/2014/main" id="{C212D3AE-BFEC-5A14-E9AC-339ACE8B9CBB}"/>
              </a:ext>
            </a:extLst>
          </p:cNvPr>
          <p:cNvSpPr>
            <a:spLocks noGrp="1"/>
          </p:cNvSpPr>
          <p:nvPr>
            <p:ph sz="half" idx="2"/>
          </p:nvPr>
        </p:nvSpPr>
        <p:spPr/>
        <p:txBody>
          <a:bodyPr>
            <a:normAutofit fontScale="85000" lnSpcReduction="10000"/>
          </a:bodyPr>
          <a:lstStyle/>
          <a:p>
            <a:pPr marL="0" indent="0">
              <a:buNone/>
            </a:pPr>
            <a:r>
              <a:rPr lang="it-IT" sz="1800" dirty="0">
                <a:effectLst/>
                <a:latin typeface="Rockwell Light" panose="02040303020102020203" pitchFamily="18" charset="0"/>
                <a:ea typeface="Cambria" panose="02040503050406030204" pitchFamily="18" charset="0"/>
                <a:cs typeface="Times New Roman" panose="02020603050405020304" pitchFamily="18" charset="0"/>
              </a:rPr>
              <a:t>Il notaio, ricevendo il plico, dovrà su questo redigere l’atto di ricevimento nel quale sia data menzione di tutto quanto è accaduto in sua presenza (art. 605 c.c.).</a:t>
            </a:r>
          </a:p>
          <a:p>
            <a:pPr algn="just"/>
            <a:r>
              <a:rPr lang="it-IT" b="0" i="0" dirty="0">
                <a:solidFill>
                  <a:srgbClr val="4A4A4A"/>
                </a:solidFill>
                <a:effectLst/>
                <a:latin typeface="Rockwell Light" panose="02040303020102020203" pitchFamily="18" charset="0"/>
              </a:rPr>
              <a:t>il fatto della consegna e la dichiarazione del testatore, il numero e l'impronta dei sigilli, e l'assistenza dei testimoni a tutte le formalità.</a:t>
            </a:r>
          </a:p>
          <a:p>
            <a:pPr algn="just"/>
            <a:r>
              <a:rPr lang="it-IT" b="0" i="0" dirty="0">
                <a:solidFill>
                  <a:srgbClr val="4A4A4A"/>
                </a:solidFill>
                <a:effectLst/>
                <a:latin typeface="Rockwell Light" panose="02040303020102020203" pitchFamily="18" charset="0"/>
              </a:rPr>
              <a:t>L'atto deve essere sottoscritto dal testatore, dai testimoni e dal notaio.</a:t>
            </a:r>
          </a:p>
          <a:p>
            <a:pPr algn="just"/>
            <a:r>
              <a:rPr lang="it-IT" b="0" i="0" dirty="0">
                <a:solidFill>
                  <a:srgbClr val="4A4A4A"/>
                </a:solidFill>
                <a:effectLst/>
                <a:latin typeface="Rockwell Light" panose="02040303020102020203" pitchFamily="18" charset="0"/>
              </a:rPr>
              <a:t>Se il testatore non può, per qualunque impedimento, sottoscrivere l'atto della consegna, si osserva quel che è stabilito circa il testamento per atto pubblico</a:t>
            </a:r>
          </a:p>
          <a:p>
            <a:endParaRPr lang="it-IT" dirty="0"/>
          </a:p>
        </p:txBody>
      </p:sp>
    </p:spTree>
    <p:extLst>
      <p:ext uri="{BB962C8B-B14F-4D97-AF65-F5344CB8AC3E}">
        <p14:creationId xmlns:p14="http://schemas.microsoft.com/office/powerpoint/2010/main" val="1236720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A13EC2-BA6C-7252-4CA8-12E1222C21BE}"/>
              </a:ext>
            </a:extLst>
          </p:cNvPr>
          <p:cNvSpPr>
            <a:spLocks noGrp="1"/>
          </p:cNvSpPr>
          <p:nvPr>
            <p:ph type="ctrTitle"/>
          </p:nvPr>
        </p:nvSpPr>
        <p:spPr/>
        <p:txBody>
          <a:bodyPr/>
          <a:lstStyle/>
          <a:p>
            <a:pPr algn="ctr"/>
            <a:r>
              <a:rPr lang="it-IT" sz="7200" dirty="0"/>
              <a:t>Principio di equivalenza delle forme testamentarie</a:t>
            </a:r>
          </a:p>
        </p:txBody>
      </p:sp>
      <p:sp>
        <p:nvSpPr>
          <p:cNvPr id="3" name="Sottotitolo 2">
            <a:extLst>
              <a:ext uri="{FF2B5EF4-FFF2-40B4-BE49-F238E27FC236}">
                <a16:creationId xmlns:a16="http://schemas.microsoft.com/office/drawing/2014/main" id="{C22824A8-CB56-6DD9-D2CE-21A58BD564F0}"/>
              </a:ext>
            </a:extLst>
          </p:cNvPr>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4070333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D22E3C-9104-0C8D-DCB3-9059C1649D24}"/>
              </a:ext>
            </a:extLst>
          </p:cNvPr>
          <p:cNvSpPr>
            <a:spLocks noGrp="1"/>
          </p:cNvSpPr>
          <p:nvPr>
            <p:ph type="title"/>
          </p:nvPr>
        </p:nvSpPr>
        <p:spPr/>
        <p:txBody>
          <a:bodyPr/>
          <a:lstStyle/>
          <a:p>
            <a:pPr algn="ctr"/>
            <a:r>
              <a:rPr lang="it-IT" dirty="0"/>
              <a:t>Contenuto del testamento</a:t>
            </a:r>
          </a:p>
        </p:txBody>
      </p:sp>
      <p:sp>
        <p:nvSpPr>
          <p:cNvPr id="3" name="Segnaposto contenuto 2">
            <a:extLst>
              <a:ext uri="{FF2B5EF4-FFF2-40B4-BE49-F238E27FC236}">
                <a16:creationId xmlns:a16="http://schemas.microsoft.com/office/drawing/2014/main" id="{E4788294-3E38-172F-30EA-C55AF2F8C955}"/>
              </a:ext>
            </a:extLst>
          </p:cNvPr>
          <p:cNvSpPr>
            <a:spLocks noGrp="1"/>
          </p:cNvSpPr>
          <p:nvPr>
            <p:ph idx="1"/>
          </p:nvPr>
        </p:nvSpPr>
        <p:spPr/>
        <p:txBody>
          <a:bodyPr>
            <a:normAutofit/>
          </a:bodyPr>
          <a:lstStyle/>
          <a:p>
            <a:pPr marL="0" indent="0" algn="just">
              <a:spcAft>
                <a:spcPts val="600"/>
              </a:spcAft>
              <a:buNone/>
            </a:pPr>
            <a:r>
              <a:rPr lang="it-IT" dirty="0">
                <a:effectLst/>
                <a:latin typeface="Rockwell Light" panose="02040303020102020203" pitchFamily="18" charset="0"/>
                <a:ea typeface="Cambria" panose="02040503050406030204" pitchFamily="18" charset="0"/>
                <a:cs typeface="Times New Roman" panose="02020603050405020304" pitchFamily="18" charset="0"/>
              </a:rPr>
              <a:t>L’art. 587 c.c. definisce </a:t>
            </a:r>
            <a:r>
              <a:rPr lang="it-IT" b="1" dirty="0">
                <a:solidFill>
                  <a:schemeClr val="accent2"/>
                </a:solidFill>
                <a:effectLst/>
                <a:latin typeface="Rockwell Light" panose="02040303020102020203" pitchFamily="18" charset="0"/>
                <a:ea typeface="Cambria" panose="02040503050406030204" pitchFamily="18" charset="0"/>
                <a:cs typeface="Times New Roman" panose="02020603050405020304" pitchFamily="18" charset="0"/>
              </a:rPr>
              <a:t>il testamento come l’atto revocabile con il quale taluno dispone per il tempo in cui ha cessato di vivere di tutte le sue sostanze o parte di queste</a:t>
            </a:r>
            <a:r>
              <a:rPr lang="it-IT" dirty="0">
                <a:effectLst/>
                <a:latin typeface="Rockwell Light" panose="02040303020102020203" pitchFamily="18" charset="0"/>
                <a:ea typeface="Cambria" panose="02040503050406030204" pitchFamily="18" charset="0"/>
                <a:cs typeface="Times New Roman" panose="02020603050405020304" pitchFamily="18" charset="0"/>
              </a:rPr>
              <a:t>.  </a:t>
            </a:r>
          </a:p>
          <a:p>
            <a:pPr marL="0" indent="0" algn="just">
              <a:buNone/>
            </a:pPr>
            <a:r>
              <a:rPr lang="it-IT" dirty="0">
                <a:effectLst/>
                <a:latin typeface="Rockwell Light" panose="02040303020102020203" pitchFamily="18" charset="0"/>
                <a:ea typeface="Cambria" panose="02040503050406030204" pitchFamily="18" charset="0"/>
                <a:cs typeface="Times New Roman" panose="02020603050405020304" pitchFamily="18" charset="0"/>
              </a:rPr>
              <a:t>Secondo l’opinione dottrinale prevalente, il concetto di </a:t>
            </a:r>
            <a:r>
              <a:rPr lang="it-IT" b="1" dirty="0">
                <a:effectLst/>
                <a:latin typeface="Rockwell Light" panose="02040303020102020203" pitchFamily="18" charset="0"/>
                <a:ea typeface="Cambria" panose="02040503050406030204" pitchFamily="18" charset="0"/>
                <a:cs typeface="Times New Roman" panose="02020603050405020304" pitchFamily="18" charset="0"/>
              </a:rPr>
              <a:t>disposizione </a:t>
            </a:r>
            <a:r>
              <a:rPr lang="it-IT" dirty="0">
                <a:effectLst/>
                <a:latin typeface="Rockwell Light" panose="02040303020102020203" pitchFamily="18" charset="0"/>
                <a:ea typeface="Cambria" panose="02040503050406030204" pitchFamily="18" charset="0"/>
                <a:cs typeface="Times New Roman" panose="02020603050405020304" pitchFamily="18" charset="0"/>
              </a:rPr>
              <a:t>accolto dall’art. 587 c.c. legittima il testatore non soltanto a “disporre” </a:t>
            </a:r>
            <a:r>
              <a:rPr lang="it-IT" b="1" dirty="0">
                <a:solidFill>
                  <a:schemeClr val="accent2"/>
                </a:solidFill>
                <a:effectLst/>
                <a:latin typeface="Rockwell Light" panose="02040303020102020203" pitchFamily="18" charset="0"/>
                <a:ea typeface="Cambria" panose="02040503050406030204" pitchFamily="18" charset="0"/>
                <a:cs typeface="Times New Roman" panose="02020603050405020304" pitchFamily="18" charset="0"/>
              </a:rPr>
              <a:t>trasferendo</a:t>
            </a:r>
            <a:r>
              <a:rPr lang="it-IT" b="1" dirty="0">
                <a:effectLst/>
                <a:latin typeface="Rockwell Light" panose="02040303020102020203" pitchFamily="18" charset="0"/>
                <a:ea typeface="Cambria" panose="02040503050406030204" pitchFamily="18" charset="0"/>
                <a:cs typeface="Times New Roman" panose="02020603050405020304" pitchFamily="18" charset="0"/>
              </a:rPr>
              <a:t> o comunque determinando acquisti derivativo-costitutivi </a:t>
            </a:r>
            <a:r>
              <a:rPr lang="it-IT" dirty="0">
                <a:effectLst/>
                <a:latin typeface="Rockwell Light" panose="02040303020102020203" pitchFamily="18" charset="0"/>
                <a:ea typeface="Cambria" panose="02040503050406030204" pitchFamily="18" charset="0"/>
                <a:cs typeface="Times New Roman" panose="02020603050405020304" pitchFamily="18" charset="0"/>
              </a:rPr>
              <a:t>per mezzo di legati di specie, comunque aventi a oggetto situazioni soggettive ricomprese nel patrimonio del testatore, ma pure a “disporre” </a:t>
            </a:r>
            <a:r>
              <a:rPr lang="it-IT" b="1" dirty="0">
                <a:solidFill>
                  <a:schemeClr val="accent2"/>
                </a:solidFill>
                <a:effectLst/>
                <a:latin typeface="Rockwell Light" panose="02040303020102020203" pitchFamily="18" charset="0"/>
                <a:ea typeface="Cambria" panose="02040503050406030204" pitchFamily="18" charset="0"/>
                <a:cs typeface="Times New Roman" panose="02020603050405020304" pitchFamily="18" charset="0"/>
              </a:rPr>
              <a:t>generando situazioni soggettive originarie</a:t>
            </a:r>
            <a:r>
              <a:rPr lang="it-IT" b="1" dirty="0">
                <a:effectLst/>
                <a:latin typeface="Rockwell Light" panose="02040303020102020203" pitchFamily="18" charset="0"/>
                <a:ea typeface="Cambria" panose="02040503050406030204" pitchFamily="18" charset="0"/>
                <a:cs typeface="Times New Roman" panose="02020603050405020304" pitchFamily="18" charset="0"/>
              </a:rPr>
              <a:t>,</a:t>
            </a:r>
            <a:r>
              <a:rPr lang="it-IT" dirty="0">
                <a:effectLst/>
                <a:latin typeface="Rockwell Light" panose="02040303020102020203" pitchFamily="18" charset="0"/>
                <a:ea typeface="Cambria" panose="02040503050406030204" pitchFamily="18" charset="0"/>
                <a:cs typeface="Times New Roman" panose="02020603050405020304" pitchFamily="18" charset="0"/>
              </a:rPr>
              <a:t> non già comprese nel suo patrimonio (</a:t>
            </a:r>
            <a:r>
              <a:rPr lang="it-IT" b="1" dirty="0">
                <a:effectLst/>
                <a:latin typeface="Rockwell Light" panose="02040303020102020203" pitchFamily="18" charset="0"/>
                <a:ea typeface="Cambria" panose="02040503050406030204" pitchFamily="18" charset="0"/>
                <a:cs typeface="Times New Roman" panose="02020603050405020304" pitchFamily="18" charset="0"/>
              </a:rPr>
              <a:t>legati obbligatori </a:t>
            </a:r>
            <a:r>
              <a:rPr lang="it-IT" dirty="0">
                <a:effectLst/>
                <a:latin typeface="Rockwell Light" panose="02040303020102020203" pitchFamily="18" charset="0"/>
                <a:ea typeface="Cambria" panose="02040503050406030204" pitchFamily="18" charset="0"/>
                <a:cs typeface="Times New Roman" panose="02020603050405020304" pitchFamily="18" charset="0"/>
              </a:rPr>
              <a:t>e</a:t>
            </a:r>
            <a:r>
              <a:rPr lang="it-IT" b="1" dirty="0">
                <a:effectLst/>
                <a:latin typeface="Rockwell Light" panose="02040303020102020203" pitchFamily="18" charset="0"/>
                <a:ea typeface="Cambria" panose="02040503050406030204" pitchFamily="18" charset="0"/>
                <a:cs typeface="Times New Roman" panose="02020603050405020304" pitchFamily="18" charset="0"/>
              </a:rPr>
              <a:t> disposizioni modali</a:t>
            </a:r>
            <a:r>
              <a:rPr lang="it-IT" dirty="0">
                <a:effectLst/>
                <a:latin typeface="Rockwell Light" panose="02040303020102020203" pitchFamily="18" charset="0"/>
                <a:ea typeface="Cambria" panose="02040503050406030204" pitchFamily="18" charset="0"/>
                <a:cs typeface="Times New Roman" panose="02020603050405020304" pitchFamily="18" charset="0"/>
              </a:rPr>
              <a:t>). </a:t>
            </a:r>
            <a:endParaRPr lang="it-IT" sz="2400" dirty="0">
              <a:latin typeface="Rockwell Light" panose="02040303020102020203" pitchFamily="18" charset="0"/>
            </a:endParaRPr>
          </a:p>
        </p:txBody>
      </p:sp>
    </p:spTree>
    <p:extLst>
      <p:ext uri="{BB962C8B-B14F-4D97-AF65-F5344CB8AC3E}">
        <p14:creationId xmlns:p14="http://schemas.microsoft.com/office/powerpoint/2010/main" val="758527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BA985E-346A-E78E-A6DB-B8AE30CE61DA}"/>
              </a:ext>
            </a:extLst>
          </p:cNvPr>
          <p:cNvSpPr>
            <a:spLocks noGrp="1"/>
          </p:cNvSpPr>
          <p:nvPr>
            <p:ph type="title"/>
          </p:nvPr>
        </p:nvSpPr>
        <p:spPr/>
        <p:txBody>
          <a:bodyPr/>
          <a:lstStyle/>
          <a:p>
            <a:pPr algn="ctr"/>
            <a:r>
              <a:rPr lang="it-IT" dirty="0"/>
              <a:t>Disposizione patrimoniale</a:t>
            </a:r>
          </a:p>
        </p:txBody>
      </p:sp>
      <p:sp>
        <p:nvSpPr>
          <p:cNvPr id="3" name="Segnaposto contenuto 2">
            <a:extLst>
              <a:ext uri="{FF2B5EF4-FFF2-40B4-BE49-F238E27FC236}">
                <a16:creationId xmlns:a16="http://schemas.microsoft.com/office/drawing/2014/main" id="{689F0392-4E6A-C7F4-DD7E-03C5BCA2AE72}"/>
              </a:ext>
            </a:extLst>
          </p:cNvPr>
          <p:cNvSpPr>
            <a:spLocks noGrp="1"/>
          </p:cNvSpPr>
          <p:nvPr>
            <p:ph sz="half" idx="1"/>
          </p:nvPr>
        </p:nvSpPr>
        <p:spPr/>
        <p:txBody>
          <a:bodyPr>
            <a:normAutofit/>
          </a:bodyPr>
          <a:lstStyle/>
          <a:p>
            <a:pPr marL="0" indent="0" algn="just">
              <a:lnSpc>
                <a:spcPct val="150000"/>
              </a:lnSpc>
              <a:buNone/>
            </a:pPr>
            <a:r>
              <a:rPr lang="it-IT" sz="2400" dirty="0">
                <a:effectLst/>
                <a:latin typeface="Rockwell Condensed" panose="02060603050405020104" pitchFamily="18" charset="0"/>
                <a:ea typeface="Cambria" panose="02040503050406030204" pitchFamily="18" charset="0"/>
                <a:cs typeface="Times New Roman" panose="02020603050405020304" pitchFamily="18" charset="0"/>
              </a:rPr>
              <a:t>Attributiva </a:t>
            </a:r>
            <a:r>
              <a:rPr lang="it-IT" sz="2400" b="1" dirty="0">
                <a:effectLst/>
                <a:latin typeface="Rockwell Condensed" panose="02060603050405020104" pitchFamily="18" charset="0"/>
                <a:ea typeface="Cambria" panose="02040503050406030204" pitchFamily="18" charset="0"/>
                <a:cs typeface="Times New Roman" panose="02020603050405020304" pitchFamily="18" charset="0"/>
              </a:rPr>
              <a:t>dell’universalità dei beni o di una quota ideale dell’attivo</a:t>
            </a:r>
          </a:p>
          <a:p>
            <a:pPr marL="0" indent="0" algn="just">
              <a:lnSpc>
                <a:spcPct val="150000"/>
              </a:lnSpc>
              <a:buNone/>
            </a:pPr>
            <a:endParaRPr lang="it-IT" sz="2400" b="1" dirty="0">
              <a:latin typeface="Rockwell Condensed" panose="02060603050405020104" pitchFamily="18" charset="0"/>
              <a:ea typeface="Cambria" panose="02040503050406030204" pitchFamily="18" charset="0"/>
              <a:cs typeface="Times New Roman" panose="02020603050405020304" pitchFamily="18" charset="0"/>
            </a:endParaRPr>
          </a:p>
          <a:p>
            <a:pPr marL="0" indent="0" algn="ctr">
              <a:lnSpc>
                <a:spcPct val="150000"/>
              </a:lnSpc>
              <a:buNone/>
            </a:pPr>
            <a:endParaRPr lang="it-IT" sz="2400" b="1" dirty="0">
              <a:latin typeface="Rockwell Condensed" panose="02060603050405020104" pitchFamily="18" charset="0"/>
              <a:ea typeface="Cambria" panose="02040503050406030204" pitchFamily="18" charset="0"/>
              <a:cs typeface="Times New Roman" panose="02020603050405020304" pitchFamily="18" charset="0"/>
            </a:endParaRPr>
          </a:p>
          <a:p>
            <a:pPr marL="0" indent="0" algn="ctr">
              <a:lnSpc>
                <a:spcPct val="150000"/>
              </a:lnSpc>
              <a:buNone/>
            </a:pPr>
            <a:endParaRPr lang="it-IT" sz="2400" b="1" dirty="0">
              <a:latin typeface="Rockwell Condensed" panose="02060603050405020104" pitchFamily="18" charset="0"/>
              <a:ea typeface="Cambria" panose="02040503050406030204" pitchFamily="18" charset="0"/>
              <a:cs typeface="Times New Roman" panose="02020603050405020304" pitchFamily="18" charset="0"/>
            </a:endParaRPr>
          </a:p>
          <a:p>
            <a:pPr marL="0" indent="0" algn="just">
              <a:lnSpc>
                <a:spcPct val="150000"/>
              </a:lnSpc>
              <a:buNone/>
            </a:pPr>
            <a:r>
              <a:rPr lang="it-IT" sz="2400" b="1" dirty="0">
                <a:latin typeface="Rockwell Condensed" panose="02060603050405020104" pitchFamily="18" charset="0"/>
                <a:ea typeface="Cambria" panose="02040503050406030204" pitchFamily="18" charset="0"/>
                <a:cs typeface="Times New Roman" panose="02020603050405020304" pitchFamily="18" charset="0"/>
              </a:rPr>
              <a:t>                 EREDE</a:t>
            </a:r>
            <a:endParaRPr lang="it-IT" sz="2400" dirty="0">
              <a:latin typeface="Rockwell Condensed" panose="02060603050405020104" pitchFamily="18" charset="0"/>
            </a:endParaRPr>
          </a:p>
        </p:txBody>
      </p:sp>
      <p:sp>
        <p:nvSpPr>
          <p:cNvPr id="4" name="Segnaposto contenuto 3">
            <a:extLst>
              <a:ext uri="{FF2B5EF4-FFF2-40B4-BE49-F238E27FC236}">
                <a16:creationId xmlns:a16="http://schemas.microsoft.com/office/drawing/2014/main" id="{96A5D258-825B-8852-2F7D-16849F24EE63}"/>
              </a:ext>
            </a:extLst>
          </p:cNvPr>
          <p:cNvSpPr>
            <a:spLocks noGrp="1"/>
          </p:cNvSpPr>
          <p:nvPr>
            <p:ph sz="half" idx="2"/>
          </p:nvPr>
        </p:nvSpPr>
        <p:spPr/>
        <p:txBody>
          <a:bodyPr>
            <a:normAutofit/>
          </a:bodyPr>
          <a:lstStyle/>
          <a:p>
            <a:pPr marL="0" indent="0" algn="ctr">
              <a:buNone/>
            </a:pPr>
            <a:r>
              <a:rPr lang="it-IT" sz="2400" dirty="0">
                <a:latin typeface="Rockwell Condensed" panose="02060603050405020104" pitchFamily="18" charset="0"/>
                <a:ea typeface="Cambria" panose="02040503050406030204" pitchFamily="18" charset="0"/>
                <a:cs typeface="Times New Roman" panose="02020603050405020304" pitchFamily="18" charset="0"/>
              </a:rPr>
              <a:t>Attributiva </a:t>
            </a:r>
            <a:r>
              <a:rPr lang="it-IT" sz="2400" b="1" dirty="0">
                <a:latin typeface="Rockwell Condensed" panose="02060603050405020104" pitchFamily="18" charset="0"/>
                <a:ea typeface="Cambria" panose="02040503050406030204" pitchFamily="18" charset="0"/>
                <a:cs typeface="Times New Roman" panose="02020603050405020304" pitchFamily="18" charset="0"/>
              </a:rPr>
              <a:t>beni determinati </a:t>
            </a:r>
          </a:p>
          <a:p>
            <a:pPr marL="0" indent="0" algn="ctr">
              <a:buNone/>
            </a:pPr>
            <a:r>
              <a:rPr lang="it-IT" sz="2400" b="1" dirty="0">
                <a:latin typeface="Rockwell Condensed" panose="02060603050405020104" pitchFamily="18" charset="0"/>
                <a:ea typeface="Cambria" panose="02040503050406030204" pitchFamily="18" charset="0"/>
                <a:cs typeface="Times New Roman" panose="02020603050405020304" pitchFamily="18" charset="0"/>
              </a:rPr>
              <a:t>a titolo particolare </a:t>
            </a:r>
          </a:p>
          <a:p>
            <a:pPr marL="0" indent="0" algn="ctr">
              <a:buNone/>
            </a:pPr>
            <a:endParaRPr lang="it-IT" sz="2400" b="1" dirty="0">
              <a:latin typeface="Rockwell Condensed" panose="02060603050405020104" pitchFamily="18" charset="0"/>
              <a:ea typeface="Cambria" panose="02040503050406030204" pitchFamily="18" charset="0"/>
              <a:cs typeface="Times New Roman" panose="02020603050405020304" pitchFamily="18" charset="0"/>
            </a:endParaRPr>
          </a:p>
          <a:p>
            <a:pPr marL="0" indent="0" algn="ctr">
              <a:buNone/>
            </a:pPr>
            <a:endParaRPr lang="it-IT" sz="2400" b="1" dirty="0">
              <a:latin typeface="Rockwell Condensed" panose="02060603050405020104" pitchFamily="18" charset="0"/>
              <a:ea typeface="Cambria" panose="02040503050406030204" pitchFamily="18" charset="0"/>
              <a:cs typeface="Times New Roman" panose="02020603050405020304" pitchFamily="18" charset="0"/>
            </a:endParaRPr>
          </a:p>
          <a:p>
            <a:pPr marL="0" indent="0" algn="ctr">
              <a:buNone/>
            </a:pPr>
            <a:endParaRPr lang="it-IT" sz="2400" b="1" dirty="0">
              <a:latin typeface="Rockwell Condensed" panose="02060603050405020104" pitchFamily="18" charset="0"/>
              <a:ea typeface="Cambria" panose="02040503050406030204" pitchFamily="18" charset="0"/>
              <a:cs typeface="Times New Roman" panose="02020603050405020304" pitchFamily="18" charset="0"/>
            </a:endParaRPr>
          </a:p>
          <a:p>
            <a:pPr marL="0" indent="0" algn="ctr">
              <a:buNone/>
            </a:pPr>
            <a:endParaRPr lang="it-IT" sz="2400" b="1" dirty="0">
              <a:latin typeface="Rockwell Condensed" panose="02060603050405020104" pitchFamily="18" charset="0"/>
              <a:ea typeface="Cambria" panose="02040503050406030204" pitchFamily="18" charset="0"/>
              <a:cs typeface="Times New Roman" panose="02020603050405020304" pitchFamily="18" charset="0"/>
            </a:endParaRPr>
          </a:p>
          <a:p>
            <a:pPr marL="0" indent="0" algn="ctr">
              <a:buNone/>
            </a:pPr>
            <a:endParaRPr lang="it-IT" sz="2400" b="1" dirty="0">
              <a:latin typeface="Rockwell Condensed" panose="02060603050405020104" pitchFamily="18" charset="0"/>
              <a:ea typeface="Cambria" panose="02040503050406030204" pitchFamily="18" charset="0"/>
              <a:cs typeface="Times New Roman" panose="02020603050405020304" pitchFamily="18" charset="0"/>
            </a:endParaRPr>
          </a:p>
          <a:p>
            <a:pPr marL="0" indent="0" algn="ctr">
              <a:buNone/>
            </a:pPr>
            <a:r>
              <a:rPr lang="it-IT" sz="2400" b="1" dirty="0">
                <a:latin typeface="Rockwell Condensed" panose="02060603050405020104" pitchFamily="18" charset="0"/>
                <a:ea typeface="Cambria" panose="02040503050406030204" pitchFamily="18" charset="0"/>
                <a:cs typeface="Times New Roman" panose="02020603050405020304" pitchFamily="18" charset="0"/>
              </a:rPr>
              <a:t>LEGATO</a:t>
            </a:r>
          </a:p>
          <a:p>
            <a:pPr marL="0" indent="0">
              <a:buNone/>
            </a:pPr>
            <a:endParaRPr lang="it-IT" b="1" dirty="0">
              <a:latin typeface="Garamond" panose="02020404030301010803" pitchFamily="18" charset="0"/>
              <a:ea typeface="Cambria" panose="02040503050406030204" pitchFamily="18" charset="0"/>
              <a:cs typeface="Times New Roman" panose="02020603050405020304" pitchFamily="18" charset="0"/>
            </a:endParaRPr>
          </a:p>
          <a:p>
            <a:pPr marL="0" indent="0">
              <a:buNone/>
            </a:pPr>
            <a:endParaRPr lang="it-IT" b="1" dirty="0">
              <a:latin typeface="Garamond" panose="02020404030301010803" pitchFamily="18" charset="0"/>
              <a:ea typeface="Cambria" panose="02040503050406030204" pitchFamily="18" charset="0"/>
              <a:cs typeface="Times New Roman" panose="02020603050405020304" pitchFamily="18" charset="0"/>
            </a:endParaRPr>
          </a:p>
          <a:p>
            <a:pPr marL="0" indent="0">
              <a:buNone/>
            </a:pPr>
            <a:endParaRPr lang="it-IT" dirty="0"/>
          </a:p>
        </p:txBody>
      </p:sp>
      <p:sp>
        <p:nvSpPr>
          <p:cNvPr id="5" name="Freccia in giù 4">
            <a:extLst>
              <a:ext uri="{FF2B5EF4-FFF2-40B4-BE49-F238E27FC236}">
                <a16:creationId xmlns:a16="http://schemas.microsoft.com/office/drawing/2014/main" id="{0D541547-009F-93E5-FBC4-36613AD7649D}"/>
              </a:ext>
            </a:extLst>
          </p:cNvPr>
          <p:cNvSpPr/>
          <p:nvPr/>
        </p:nvSpPr>
        <p:spPr>
          <a:xfrm>
            <a:off x="2786743" y="3429000"/>
            <a:ext cx="950686" cy="1081315"/>
          </a:xfrm>
          <a:prstGeom prst="downArrow">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Freccia in giù 5">
            <a:extLst>
              <a:ext uri="{FF2B5EF4-FFF2-40B4-BE49-F238E27FC236}">
                <a16:creationId xmlns:a16="http://schemas.microsoft.com/office/drawing/2014/main" id="{D0350487-9DC3-9FD2-09EC-55C4C0CD69BA}"/>
              </a:ext>
            </a:extLst>
          </p:cNvPr>
          <p:cNvSpPr/>
          <p:nvPr/>
        </p:nvSpPr>
        <p:spPr>
          <a:xfrm>
            <a:off x="8200572" y="3305629"/>
            <a:ext cx="950686" cy="1081315"/>
          </a:xfrm>
          <a:prstGeom prst="downArrow">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1338271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37AA9D-A86E-41D6-B221-92459ADB07C9}"/>
              </a:ext>
            </a:extLst>
          </p:cNvPr>
          <p:cNvSpPr>
            <a:spLocks noGrp="1"/>
          </p:cNvSpPr>
          <p:nvPr>
            <p:ph type="title"/>
          </p:nvPr>
        </p:nvSpPr>
        <p:spPr/>
        <p:txBody>
          <a:bodyPr>
            <a:normAutofit/>
          </a:bodyPr>
          <a:lstStyle/>
          <a:p>
            <a:pPr algn="ctr"/>
            <a:r>
              <a:rPr lang="it-IT" sz="7200" dirty="0"/>
              <a:t>EREDE</a:t>
            </a:r>
          </a:p>
        </p:txBody>
      </p:sp>
      <p:sp>
        <p:nvSpPr>
          <p:cNvPr id="3" name="Segnaposto contenuto 2">
            <a:extLst>
              <a:ext uri="{FF2B5EF4-FFF2-40B4-BE49-F238E27FC236}">
                <a16:creationId xmlns:a16="http://schemas.microsoft.com/office/drawing/2014/main" id="{0039D461-C498-F619-629E-95B0F3F23C58}"/>
              </a:ext>
            </a:extLst>
          </p:cNvPr>
          <p:cNvSpPr>
            <a:spLocks noGrp="1"/>
          </p:cNvSpPr>
          <p:nvPr>
            <p:ph idx="1"/>
          </p:nvPr>
        </p:nvSpPr>
        <p:spPr/>
        <p:txBody>
          <a:bodyPr/>
          <a:lstStyle/>
          <a:p>
            <a:pPr marL="0" indent="0" algn="just">
              <a:spcBef>
                <a:spcPts val="600"/>
              </a:spcBef>
              <a:spcAft>
                <a:spcPts val="600"/>
              </a:spcAft>
              <a:buNone/>
            </a:pPr>
            <a:r>
              <a:rPr lang="it-IT" sz="1800" dirty="0">
                <a:effectLst/>
                <a:latin typeface="Rockwell Light" panose="02040303020102020203" pitchFamily="18" charset="0"/>
                <a:ea typeface="Cambria" panose="02040503050406030204" pitchFamily="18" charset="0"/>
                <a:cs typeface="Times New Roman" panose="02020603050405020304" pitchFamily="18" charset="0"/>
              </a:rPr>
              <a:t>È </a:t>
            </a:r>
            <a:r>
              <a:rPr lang="it-IT" sz="1800" b="1" dirty="0">
                <a:effectLst/>
                <a:latin typeface="Rockwell Light" panose="02040303020102020203" pitchFamily="18" charset="0"/>
                <a:ea typeface="Cambria" panose="02040503050406030204" pitchFamily="18" charset="0"/>
                <a:cs typeface="Times New Roman" panose="02020603050405020304" pitchFamily="18" charset="0"/>
              </a:rPr>
              <a:t>erede</a:t>
            </a:r>
            <a:r>
              <a:rPr lang="it-IT" sz="1800" dirty="0">
                <a:effectLst/>
                <a:latin typeface="Rockwell Light" panose="02040303020102020203" pitchFamily="18" charset="0"/>
                <a:ea typeface="Cambria" panose="02040503050406030204" pitchFamily="18" charset="0"/>
                <a:cs typeface="Times New Roman" panose="02020603050405020304" pitchFamily="18" charset="0"/>
              </a:rPr>
              <a:t> il soggetto che </a:t>
            </a:r>
            <a:r>
              <a:rPr lang="it-IT" sz="1800" b="1" dirty="0">
                <a:effectLst/>
                <a:latin typeface="Rockwell Light" panose="02040303020102020203" pitchFamily="18" charset="0"/>
                <a:ea typeface="Cambria" panose="02040503050406030204" pitchFamily="18" charset="0"/>
                <a:cs typeface="Times New Roman" panose="02020603050405020304" pitchFamily="18" charset="0"/>
              </a:rPr>
              <a:t>subentra nell’universalità delle situazioni giuridiche soggettive attive e passive</a:t>
            </a:r>
            <a:r>
              <a:rPr lang="it-IT" sz="1800" dirty="0">
                <a:effectLst/>
                <a:latin typeface="Rockwell Light" panose="02040303020102020203" pitchFamily="18" charset="0"/>
                <a:ea typeface="Cambria" panose="02040503050406030204" pitchFamily="18" charset="0"/>
                <a:cs typeface="Times New Roman" panose="02020603050405020304" pitchFamily="18" charset="0"/>
              </a:rPr>
              <a:t> del </a:t>
            </a:r>
            <a:r>
              <a:rPr lang="it-IT" sz="1800" i="1" dirty="0">
                <a:effectLst/>
                <a:latin typeface="Rockwell Light" panose="02040303020102020203" pitchFamily="18" charset="0"/>
                <a:ea typeface="Cambria" panose="02040503050406030204" pitchFamily="18" charset="0"/>
                <a:cs typeface="Times New Roman" panose="02020603050405020304" pitchFamily="18" charset="0"/>
              </a:rPr>
              <a:t>de </a:t>
            </a:r>
            <a:r>
              <a:rPr lang="it-IT" sz="1800" i="1" dirty="0" err="1">
                <a:effectLst/>
                <a:latin typeface="Rockwell Light" panose="02040303020102020203" pitchFamily="18" charset="0"/>
                <a:ea typeface="Cambria" panose="02040503050406030204" pitchFamily="18" charset="0"/>
                <a:cs typeface="Times New Roman" panose="02020603050405020304" pitchFamily="18" charset="0"/>
              </a:rPr>
              <a:t>cuius</a:t>
            </a:r>
            <a:r>
              <a:rPr lang="it-IT" sz="1800" dirty="0">
                <a:effectLst/>
                <a:latin typeface="Rockwell Light" panose="02040303020102020203" pitchFamily="18" charset="0"/>
                <a:ea typeface="Cambria" panose="02040503050406030204" pitchFamily="18" charset="0"/>
                <a:cs typeface="Times New Roman" panose="02020603050405020304" pitchFamily="18" charset="0"/>
              </a:rPr>
              <a:t> o in una loro quota. L’erede pertanto subentra nella medesima identica posizione giudica spettante al </a:t>
            </a:r>
            <a:r>
              <a:rPr lang="it-IT" sz="1800" i="1" dirty="0">
                <a:effectLst/>
                <a:latin typeface="Rockwell Light" panose="02040303020102020203" pitchFamily="18" charset="0"/>
                <a:ea typeface="Cambria" panose="02040503050406030204" pitchFamily="18" charset="0"/>
                <a:cs typeface="Times New Roman" panose="02020603050405020304" pitchFamily="18" charset="0"/>
              </a:rPr>
              <a:t>de </a:t>
            </a:r>
            <a:r>
              <a:rPr lang="it-IT" sz="1800" i="1" dirty="0" err="1">
                <a:effectLst/>
                <a:latin typeface="Rockwell Light" panose="02040303020102020203" pitchFamily="18" charset="0"/>
                <a:ea typeface="Cambria" panose="02040503050406030204" pitchFamily="18" charset="0"/>
                <a:cs typeface="Times New Roman" panose="02020603050405020304" pitchFamily="18" charset="0"/>
              </a:rPr>
              <a:t>cuius</a:t>
            </a:r>
            <a:r>
              <a:rPr lang="it-IT" sz="1800" dirty="0">
                <a:effectLst/>
                <a:latin typeface="Rockwell Light" panose="02040303020102020203" pitchFamily="18" charset="0"/>
                <a:ea typeface="Cambria" panose="02040503050406030204" pitchFamily="18" charset="0"/>
                <a:cs typeface="Times New Roman" panose="02020603050405020304" pitchFamily="18" charset="0"/>
              </a:rPr>
              <a:t>, uguale in tutto meno che nella persona del titolare. </a:t>
            </a:r>
          </a:p>
          <a:p>
            <a:pPr marL="0" indent="0" algn="just">
              <a:buNone/>
            </a:pPr>
            <a:r>
              <a:rPr lang="it-IT" sz="1800" dirty="0">
                <a:effectLst/>
                <a:latin typeface="Rockwell Light" panose="02040303020102020203" pitchFamily="18" charset="0"/>
                <a:ea typeface="Cambria" panose="02040503050406030204" pitchFamily="18" charset="0"/>
                <a:cs typeface="Times New Roman" panose="02020603050405020304" pitchFamily="18" charset="0"/>
              </a:rPr>
              <a:t>Perché si abbia un’istituzione di erede il testatore deve </a:t>
            </a:r>
            <a:r>
              <a:rPr lang="it-IT" sz="1800" b="1" dirty="0">
                <a:effectLst/>
                <a:latin typeface="Rockwell Light" panose="02040303020102020203" pitchFamily="18" charset="0"/>
                <a:ea typeface="Cambria" panose="02040503050406030204" pitchFamily="18" charset="0"/>
                <a:cs typeface="Times New Roman" panose="02020603050405020304" pitchFamily="18" charset="0"/>
              </a:rPr>
              <a:t>ripartire pro quota il suo intero patrimonio</a:t>
            </a:r>
            <a:r>
              <a:rPr lang="it-IT" sz="1800" dirty="0">
                <a:effectLst/>
                <a:latin typeface="Rockwell Light" panose="02040303020102020203" pitchFamily="18" charset="0"/>
                <a:ea typeface="Cambria" panose="02040503050406030204" pitchFamily="18" charset="0"/>
                <a:cs typeface="Times New Roman" panose="02020603050405020304" pitchFamily="18" charset="0"/>
              </a:rPr>
              <a:t>, deve cioè disporre o di tutti i rapporti giuridici che compongono il suo patrimonio, o di una frazione aritmetica di questo.  </a:t>
            </a:r>
          </a:p>
          <a:p>
            <a:pPr marL="0" indent="0" algn="just">
              <a:buNone/>
            </a:pPr>
            <a:r>
              <a:rPr lang="it-IT" sz="1800" dirty="0">
                <a:effectLst/>
                <a:latin typeface="Rockwell Light" panose="02040303020102020203" pitchFamily="18" charset="0"/>
                <a:ea typeface="Cambria" panose="02040503050406030204" pitchFamily="18" charset="0"/>
                <a:cs typeface="Times New Roman" panose="02020603050405020304" pitchFamily="18" charset="0"/>
              </a:rPr>
              <a:t>Non è però necessario che la frazione sia espressamente indicata nel testamento, ben potendo risultare, come espressamente indicato nel secondo comma dell’articolo citato, anche da un lascito di beni concretamente determinati se sono stati considerati dal testatore come una quota o una frazione del suo patrimonio</a:t>
            </a:r>
            <a:endParaRPr lang="it-IT" dirty="0">
              <a:latin typeface="Rockwell Light" panose="02040303020102020203" pitchFamily="18" charset="0"/>
            </a:endParaRPr>
          </a:p>
        </p:txBody>
      </p:sp>
      <p:sp>
        <p:nvSpPr>
          <p:cNvPr id="4" name="Segnaposto testo 3">
            <a:extLst>
              <a:ext uri="{FF2B5EF4-FFF2-40B4-BE49-F238E27FC236}">
                <a16:creationId xmlns:a16="http://schemas.microsoft.com/office/drawing/2014/main" id="{F455D121-C489-CF2D-7DBD-A43F95085CD7}"/>
              </a:ext>
            </a:extLst>
          </p:cNvPr>
          <p:cNvSpPr>
            <a:spLocks noGrp="1"/>
          </p:cNvSpPr>
          <p:nvPr>
            <p:ph type="body" sz="half" idx="2"/>
          </p:nvPr>
        </p:nvSpPr>
        <p:spPr/>
        <p:txBody>
          <a:bodyPr/>
          <a:lstStyle/>
          <a:p>
            <a:endParaRPr lang="it-IT" dirty="0"/>
          </a:p>
        </p:txBody>
      </p:sp>
      <p:cxnSp>
        <p:nvCxnSpPr>
          <p:cNvPr id="6" name="Connettore a gomito 5">
            <a:extLst>
              <a:ext uri="{FF2B5EF4-FFF2-40B4-BE49-F238E27FC236}">
                <a16:creationId xmlns:a16="http://schemas.microsoft.com/office/drawing/2014/main" id="{F7771902-2740-C080-B225-B4E5A67E7361}"/>
              </a:ext>
            </a:extLst>
          </p:cNvPr>
          <p:cNvCxnSpPr/>
          <p:nvPr/>
        </p:nvCxnSpPr>
        <p:spPr>
          <a:xfrm>
            <a:off x="1538514" y="4869543"/>
            <a:ext cx="1843315" cy="66040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CasellaDiTesto 6">
            <a:extLst>
              <a:ext uri="{FF2B5EF4-FFF2-40B4-BE49-F238E27FC236}">
                <a16:creationId xmlns:a16="http://schemas.microsoft.com/office/drawing/2014/main" id="{E6198066-00F9-8894-5D2F-DEC66EB7F359}"/>
              </a:ext>
            </a:extLst>
          </p:cNvPr>
          <p:cNvSpPr txBox="1"/>
          <p:nvPr/>
        </p:nvSpPr>
        <p:spPr>
          <a:xfrm>
            <a:off x="3831771" y="5232400"/>
            <a:ext cx="1988458" cy="646331"/>
          </a:xfrm>
          <a:prstGeom prst="rect">
            <a:avLst/>
          </a:prstGeom>
          <a:solidFill>
            <a:schemeClr val="accent2"/>
          </a:solidFill>
        </p:spPr>
        <p:txBody>
          <a:bodyPr wrap="square" rtlCol="0">
            <a:spAutoFit/>
          </a:bodyPr>
          <a:lstStyle/>
          <a:p>
            <a:r>
              <a:rPr lang="it-IT" dirty="0">
                <a:solidFill>
                  <a:schemeClr val="bg1"/>
                </a:solidFill>
              </a:rPr>
              <a:t>ISTITUTIO EX RE CERTAE</a:t>
            </a:r>
          </a:p>
        </p:txBody>
      </p:sp>
    </p:spTree>
    <p:extLst>
      <p:ext uri="{BB962C8B-B14F-4D97-AF65-F5344CB8AC3E}">
        <p14:creationId xmlns:p14="http://schemas.microsoft.com/office/powerpoint/2010/main" val="18746264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AFFA8A-BB5C-B1AA-EE79-22A2BE4EF33D}"/>
              </a:ext>
            </a:extLst>
          </p:cNvPr>
          <p:cNvSpPr>
            <a:spLocks noGrp="1"/>
          </p:cNvSpPr>
          <p:nvPr>
            <p:ph type="title"/>
          </p:nvPr>
        </p:nvSpPr>
        <p:spPr/>
        <p:txBody>
          <a:bodyPr>
            <a:normAutofit/>
          </a:bodyPr>
          <a:lstStyle/>
          <a:p>
            <a:r>
              <a:rPr lang="it-IT" sz="6600" dirty="0"/>
              <a:t>LEGATO</a:t>
            </a:r>
          </a:p>
        </p:txBody>
      </p:sp>
      <p:sp>
        <p:nvSpPr>
          <p:cNvPr id="3" name="Segnaposto contenuto 2">
            <a:extLst>
              <a:ext uri="{FF2B5EF4-FFF2-40B4-BE49-F238E27FC236}">
                <a16:creationId xmlns:a16="http://schemas.microsoft.com/office/drawing/2014/main" id="{E55D3414-B4B8-D97E-93BE-8B6898E9FC9B}"/>
              </a:ext>
            </a:extLst>
          </p:cNvPr>
          <p:cNvSpPr>
            <a:spLocks noGrp="1"/>
          </p:cNvSpPr>
          <p:nvPr>
            <p:ph idx="1"/>
          </p:nvPr>
        </p:nvSpPr>
        <p:spPr/>
        <p:txBody>
          <a:bodyPr/>
          <a:lstStyle/>
          <a:p>
            <a:pPr marL="0" indent="0" algn="just">
              <a:spcBef>
                <a:spcPts val="600"/>
              </a:spcBef>
              <a:spcAft>
                <a:spcPts val="600"/>
              </a:spcAft>
              <a:buNone/>
            </a:pPr>
            <a:r>
              <a:rPr lang="it-IT" b="1" dirty="0">
                <a:latin typeface="Rockwell Light" panose="02040303020102020203" pitchFamily="18" charset="0"/>
                <a:ea typeface="Cambria" panose="02040503050406030204" pitchFamily="18" charset="0"/>
                <a:cs typeface="Times New Roman" panose="02020603050405020304" pitchFamily="18" charset="0"/>
              </a:rPr>
              <a:t>E’ la </a:t>
            </a:r>
            <a:r>
              <a:rPr lang="it-IT" b="1" dirty="0">
                <a:effectLst/>
                <a:latin typeface="Rockwell Light" panose="02040303020102020203" pitchFamily="18" charset="0"/>
                <a:ea typeface="Cambria" panose="02040503050406030204" pitchFamily="18" charset="0"/>
                <a:cs typeface="Times New Roman" panose="02020603050405020304" pitchFamily="18" charset="0"/>
              </a:rPr>
              <a:t>cessione in beni determinati</a:t>
            </a:r>
            <a:r>
              <a:rPr lang="it-IT" dirty="0">
                <a:effectLst/>
                <a:latin typeface="Rockwell Light" panose="02040303020102020203" pitchFamily="18" charset="0"/>
                <a:ea typeface="Cambria" panose="02040503050406030204" pitchFamily="18" charset="0"/>
                <a:cs typeface="Times New Roman" panose="02020603050405020304" pitchFamily="18" charset="0"/>
              </a:rPr>
              <a:t>, che non attribuisce la qualità di erede e quindi non comporta l’assunzione dei debiti testamentari, la successione nel possesso e obbliga solo nei limiti di quanto ricevuto.</a:t>
            </a:r>
          </a:p>
          <a:p>
            <a:pPr marL="0" indent="0" algn="just">
              <a:spcBef>
                <a:spcPts val="600"/>
              </a:spcBef>
              <a:spcAft>
                <a:spcPts val="600"/>
              </a:spcAft>
              <a:buNone/>
            </a:pPr>
            <a:r>
              <a:rPr lang="it-IT" dirty="0">
                <a:effectLst/>
                <a:latin typeface="Rockwell Light" panose="02040303020102020203" pitchFamily="18" charset="0"/>
                <a:ea typeface="Cambria" panose="02040503050406030204" pitchFamily="18" charset="0"/>
                <a:cs typeface="Times New Roman" panose="02020603050405020304" pitchFamily="18" charset="0"/>
              </a:rPr>
              <a:t>La disposizione a contenuto particolare può: </a:t>
            </a:r>
          </a:p>
          <a:p>
            <a:pPr marL="400050" indent="-400050" algn="just">
              <a:spcBef>
                <a:spcPts val="600"/>
              </a:spcBef>
              <a:spcAft>
                <a:spcPts val="600"/>
              </a:spcAft>
              <a:buAutoNum type="romanLcParenBoth"/>
            </a:pPr>
            <a:r>
              <a:rPr lang="it-IT" dirty="0">
                <a:effectLst/>
                <a:latin typeface="Rockwell Light" panose="02040303020102020203" pitchFamily="18" charset="0"/>
                <a:ea typeface="Cambria" panose="02040503050406030204" pitchFamily="18" charset="0"/>
                <a:cs typeface="Times New Roman" panose="02020603050405020304" pitchFamily="18" charset="0"/>
              </a:rPr>
              <a:t>causare una successione a titolo particolare nella titolarità dello specifico diritto che il testatore “lega”, appunto, al beneficiario (</a:t>
            </a:r>
            <a:r>
              <a:rPr lang="it-IT" b="1" dirty="0">
                <a:effectLst/>
                <a:latin typeface="Rockwell Light" panose="02040303020102020203" pitchFamily="18" charset="0"/>
                <a:ea typeface="Cambria" panose="02040503050406030204" pitchFamily="18" charset="0"/>
                <a:cs typeface="Times New Roman" panose="02020603050405020304" pitchFamily="18" charset="0"/>
              </a:rPr>
              <a:t>legato di specie traslativo</a:t>
            </a:r>
            <a:r>
              <a:rPr lang="it-IT" dirty="0">
                <a:effectLst/>
                <a:latin typeface="Rockwell Light" panose="02040303020102020203" pitchFamily="18" charset="0"/>
                <a:ea typeface="Cambria" panose="02040503050406030204" pitchFamily="18" charset="0"/>
                <a:cs typeface="Times New Roman" panose="02020603050405020304" pitchFamily="18" charset="0"/>
              </a:rPr>
              <a:t>); </a:t>
            </a:r>
          </a:p>
          <a:p>
            <a:pPr marL="400050" indent="-400050" algn="just">
              <a:spcBef>
                <a:spcPts val="600"/>
              </a:spcBef>
              <a:spcAft>
                <a:spcPts val="600"/>
              </a:spcAft>
              <a:buAutoNum type="romanLcParenBoth"/>
            </a:pPr>
            <a:r>
              <a:rPr lang="it-IT" dirty="0">
                <a:effectLst/>
                <a:latin typeface="Rockwell Light" panose="02040303020102020203" pitchFamily="18" charset="0"/>
                <a:ea typeface="Cambria" panose="02040503050406030204" pitchFamily="18" charset="0"/>
                <a:cs typeface="Times New Roman" panose="02020603050405020304" pitchFamily="18" charset="0"/>
              </a:rPr>
              <a:t>costituire a suo favore un diritto reale parziario non già in titolarità del testatore ma comunque derivato da altro, più ampio, già del defunto (</a:t>
            </a:r>
            <a:r>
              <a:rPr lang="it-IT" b="1" dirty="0">
                <a:effectLst/>
                <a:latin typeface="Rockwell Light" panose="02040303020102020203" pitchFamily="18" charset="0"/>
                <a:ea typeface="Cambria" panose="02040503050406030204" pitchFamily="18" charset="0"/>
                <a:cs typeface="Times New Roman" panose="02020603050405020304" pitchFamily="18" charset="0"/>
              </a:rPr>
              <a:t>legato di specie costitutivo di diritto reale parziario</a:t>
            </a:r>
            <a:r>
              <a:rPr lang="it-IT" dirty="0">
                <a:effectLst/>
                <a:latin typeface="Rockwell Light" panose="02040303020102020203" pitchFamily="18" charset="0"/>
                <a:ea typeface="Cambria" panose="02040503050406030204" pitchFamily="18" charset="0"/>
                <a:cs typeface="Times New Roman" panose="02020603050405020304" pitchFamily="18" charset="0"/>
              </a:rPr>
              <a:t>);</a:t>
            </a:r>
          </a:p>
          <a:p>
            <a:pPr marL="400050" indent="-400050" algn="just">
              <a:spcBef>
                <a:spcPts val="600"/>
              </a:spcBef>
              <a:spcAft>
                <a:spcPts val="600"/>
              </a:spcAft>
              <a:buAutoNum type="romanLcParenBoth"/>
            </a:pPr>
            <a:r>
              <a:rPr lang="it-IT" dirty="0">
                <a:effectLst/>
                <a:latin typeface="Rockwell Light" panose="02040303020102020203" pitchFamily="18" charset="0"/>
                <a:ea typeface="Cambria" panose="02040503050406030204" pitchFamily="18" charset="0"/>
                <a:cs typeface="Times New Roman" panose="02020603050405020304" pitchFamily="18" charset="0"/>
              </a:rPr>
              <a:t> costituire un rapporto obbligatorio nuovo, generando, in favore del legatario, un credito, prima inesistente, verso l’onerato (</a:t>
            </a:r>
            <a:r>
              <a:rPr lang="it-IT" b="1" dirty="0">
                <a:effectLst/>
                <a:latin typeface="Rockwell Light" panose="02040303020102020203" pitchFamily="18" charset="0"/>
                <a:ea typeface="Cambria" panose="02040503050406030204" pitchFamily="18" charset="0"/>
                <a:cs typeface="Times New Roman" panose="02020603050405020304" pitchFamily="18" charset="0"/>
              </a:rPr>
              <a:t>legato obbligatorio</a:t>
            </a:r>
            <a:r>
              <a:rPr lang="it-IT" dirty="0">
                <a:effectLst/>
                <a:latin typeface="Rockwell Light" panose="02040303020102020203" pitchFamily="18" charset="0"/>
                <a:ea typeface="Cambria" panose="02040503050406030204" pitchFamily="18" charset="0"/>
                <a:cs typeface="Times New Roman" panose="02020603050405020304" pitchFamily="18" charset="0"/>
              </a:rPr>
              <a:t>).</a:t>
            </a:r>
          </a:p>
          <a:p>
            <a:pPr marL="0" indent="0">
              <a:buNone/>
            </a:pPr>
            <a:endParaRPr lang="it-IT" dirty="0"/>
          </a:p>
        </p:txBody>
      </p:sp>
      <p:sp>
        <p:nvSpPr>
          <p:cNvPr id="4" name="Segnaposto testo 3">
            <a:extLst>
              <a:ext uri="{FF2B5EF4-FFF2-40B4-BE49-F238E27FC236}">
                <a16:creationId xmlns:a16="http://schemas.microsoft.com/office/drawing/2014/main" id="{A116F925-DD33-29F9-764A-82033C133C44}"/>
              </a:ext>
            </a:extLst>
          </p:cNvPr>
          <p:cNvSpPr>
            <a:spLocks noGrp="1"/>
          </p:cNvSpPr>
          <p:nvPr>
            <p:ph type="body" sz="half" idx="2"/>
          </p:nvPr>
        </p:nvSpPr>
        <p:spPr/>
        <p:txBody>
          <a:bodyPr/>
          <a:lstStyle/>
          <a:p>
            <a:endParaRPr lang="it-IT" dirty="0"/>
          </a:p>
        </p:txBody>
      </p:sp>
    </p:spTree>
    <p:extLst>
      <p:ext uri="{BB962C8B-B14F-4D97-AF65-F5344CB8AC3E}">
        <p14:creationId xmlns:p14="http://schemas.microsoft.com/office/powerpoint/2010/main" val="20183325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A82E32-F38F-5133-F1D4-2899DA4817DC}"/>
              </a:ext>
            </a:extLst>
          </p:cNvPr>
          <p:cNvSpPr>
            <a:spLocks noGrp="1"/>
          </p:cNvSpPr>
          <p:nvPr>
            <p:ph type="title"/>
          </p:nvPr>
        </p:nvSpPr>
        <p:spPr/>
        <p:txBody>
          <a:bodyPr>
            <a:normAutofit fontScale="90000"/>
          </a:bodyPr>
          <a:lstStyle/>
          <a:p>
            <a:pPr algn="ctr"/>
            <a:r>
              <a:rPr lang="it-IT" sz="7200" dirty="0"/>
              <a:t>legato</a:t>
            </a:r>
          </a:p>
        </p:txBody>
      </p:sp>
      <p:sp>
        <p:nvSpPr>
          <p:cNvPr id="3" name="Segnaposto contenuto 2">
            <a:extLst>
              <a:ext uri="{FF2B5EF4-FFF2-40B4-BE49-F238E27FC236}">
                <a16:creationId xmlns:a16="http://schemas.microsoft.com/office/drawing/2014/main" id="{D9FE09D0-0DE3-4C16-BA6E-3E7F12C53F6A}"/>
              </a:ext>
            </a:extLst>
          </p:cNvPr>
          <p:cNvSpPr>
            <a:spLocks noGrp="1"/>
          </p:cNvSpPr>
          <p:nvPr>
            <p:ph idx="1"/>
          </p:nvPr>
        </p:nvSpPr>
        <p:spPr/>
        <p:txBody>
          <a:bodyPr>
            <a:normAutofit fontScale="77500" lnSpcReduction="20000"/>
          </a:bodyPr>
          <a:lstStyle/>
          <a:p>
            <a:pPr marL="0" indent="0" algn="just">
              <a:lnSpc>
                <a:spcPct val="150000"/>
              </a:lnSpc>
              <a:buNone/>
            </a:pPr>
            <a:r>
              <a:rPr lang="it-IT" sz="1800" dirty="0">
                <a:effectLst/>
                <a:latin typeface="Rockwell Light" panose="02040303020102020203" pitchFamily="18" charset="0"/>
                <a:ea typeface="Cambria" panose="02040503050406030204" pitchFamily="18" charset="0"/>
                <a:cs typeface="Times New Roman" panose="02020603050405020304" pitchFamily="18" charset="0"/>
              </a:rPr>
              <a:t>1) Con il legato il </a:t>
            </a:r>
            <a:r>
              <a:rPr lang="it-IT" sz="1800" dirty="0">
                <a:latin typeface="Rockwell Light" panose="02040303020102020203" pitchFamily="18" charset="0"/>
                <a:ea typeface="Cambria" panose="02040503050406030204" pitchFamily="18" charset="0"/>
                <a:cs typeface="Times New Roman" panose="02020603050405020304" pitchFamily="18" charset="0"/>
              </a:rPr>
              <a:t>testatore </a:t>
            </a:r>
            <a:r>
              <a:rPr lang="it-IT" sz="1800" b="1" u="sng" dirty="0">
                <a:effectLst>
                  <a:outerShdw blurRad="38100" dist="38100" dir="2700000" algn="tl">
                    <a:srgbClr val="000000">
                      <a:alpha val="43137"/>
                    </a:srgbClr>
                  </a:outerShdw>
                </a:effectLst>
                <a:latin typeface="Rockwell Light" panose="02040303020102020203" pitchFamily="18" charset="0"/>
                <a:ea typeface="Cambria" panose="02040503050406030204" pitchFamily="18" charset="0"/>
                <a:cs typeface="Times New Roman" panose="02020603050405020304" pitchFamily="18" charset="0"/>
              </a:rPr>
              <a:t>intende beneficiare direttamente per mezzo dell’assegnazione e indipendentemente dalla concreta rilevanza economica della stessa</a:t>
            </a:r>
            <a:r>
              <a:rPr lang="it-IT" sz="1800" dirty="0">
                <a:effectLst>
                  <a:outerShdw blurRad="38100" dist="38100" dir="2700000" algn="tl">
                    <a:srgbClr val="000000">
                      <a:alpha val="43137"/>
                    </a:srgbClr>
                  </a:outerShdw>
                </a:effectLst>
                <a:latin typeface="Rockwell Light" panose="02040303020102020203" pitchFamily="18" charset="0"/>
                <a:ea typeface="Cambria" panose="02040503050406030204" pitchFamily="18" charset="0"/>
                <a:cs typeface="Times New Roman" panose="02020603050405020304" pitchFamily="18" charset="0"/>
              </a:rPr>
              <a:t> </a:t>
            </a:r>
            <a:r>
              <a:rPr lang="it-IT" sz="1800" dirty="0">
                <a:latin typeface="Rockwell Light" panose="02040303020102020203" pitchFamily="18" charset="0"/>
                <a:ea typeface="Cambria" panose="02040503050406030204" pitchFamily="18" charset="0"/>
                <a:cs typeface="Times New Roman" panose="02020603050405020304" pitchFamily="18" charset="0"/>
              </a:rPr>
              <a:t>il legatario</a:t>
            </a:r>
            <a:endParaRPr lang="it-IT" sz="1800" b="1" u="sng" dirty="0">
              <a:latin typeface="Rockwell Light" panose="02040303020102020203" pitchFamily="18" charset="0"/>
              <a:ea typeface="Cambria" panose="02040503050406030204" pitchFamily="18" charset="0"/>
              <a:cs typeface="Times New Roman" panose="02020603050405020304" pitchFamily="18" charset="0"/>
            </a:endParaRPr>
          </a:p>
          <a:p>
            <a:pPr marL="0" indent="0" algn="just">
              <a:lnSpc>
                <a:spcPct val="150000"/>
              </a:lnSpc>
              <a:buNone/>
            </a:pPr>
            <a:r>
              <a:rPr lang="it-IT" sz="1800" i="1" dirty="0">
                <a:latin typeface="Rockwell Light" panose="02040303020102020203" pitchFamily="18" charset="0"/>
                <a:ea typeface="Cambria" panose="02040503050406030204" pitchFamily="18" charset="0"/>
                <a:cs typeface="Times New Roman" panose="02020603050405020304" pitchFamily="18" charset="0"/>
              </a:rPr>
              <a:t>Il legato resta tale anch</a:t>
            </a:r>
            <a:r>
              <a:rPr lang="it-IT" sz="1800" i="1" dirty="0">
                <a:effectLst/>
                <a:latin typeface="Rockwell Light" panose="02040303020102020203" pitchFamily="18" charset="0"/>
                <a:ea typeface="Cambria" panose="02040503050406030204" pitchFamily="18" charset="0"/>
                <a:cs typeface="Times New Roman" panose="02020603050405020304" pitchFamily="18" charset="0"/>
              </a:rPr>
              <a:t>e quando, ai sensi dell’art. 671 c.c., è tenuto ad adempiere “pesi e legati” posti a suo carico fino al limite del valore della cosa legata.</a:t>
            </a:r>
          </a:p>
          <a:p>
            <a:pPr marL="0" indent="0" algn="just">
              <a:lnSpc>
                <a:spcPct val="150000"/>
              </a:lnSpc>
              <a:buNone/>
            </a:pPr>
            <a:r>
              <a:rPr lang="it-IT" sz="1800" dirty="0">
                <a:effectLst/>
                <a:latin typeface="Rockwell Light" panose="02040303020102020203" pitchFamily="18" charset="0"/>
                <a:ea typeface="Cambria" panose="02040503050406030204" pitchFamily="18" charset="0"/>
                <a:cs typeface="Times New Roman" panose="02020603050405020304" pitchFamily="18" charset="0"/>
              </a:rPr>
              <a:t> 2) </a:t>
            </a:r>
            <a:r>
              <a:rPr lang="it-IT" sz="1800" b="1" u="sng" dirty="0">
                <a:effectLst>
                  <a:outerShdw blurRad="38100" dist="38100" dir="2700000" algn="tl">
                    <a:srgbClr val="000000">
                      <a:alpha val="43137"/>
                    </a:srgbClr>
                  </a:outerShdw>
                </a:effectLst>
                <a:latin typeface="Rockwell Light" panose="02040303020102020203" pitchFamily="18" charset="0"/>
                <a:ea typeface="Cambria" panose="02040503050406030204" pitchFamily="18" charset="0"/>
                <a:cs typeface="Times New Roman" panose="02020603050405020304" pitchFamily="18" charset="0"/>
              </a:rPr>
              <a:t>Il legatario potrà essere già determinato o essere solo determinabile nei limiti segnati dall’art. 631, comma 2, c.c.</a:t>
            </a:r>
          </a:p>
          <a:p>
            <a:pPr marL="0" indent="0" algn="just">
              <a:lnSpc>
                <a:spcPct val="150000"/>
              </a:lnSpc>
              <a:buNone/>
            </a:pPr>
            <a:r>
              <a:rPr lang="it-IT" b="0" i="1" dirty="0">
                <a:solidFill>
                  <a:srgbClr val="4A4A4A"/>
                </a:solidFill>
                <a:effectLst/>
                <a:latin typeface="Rockwell Light" panose="02040303020102020203" pitchFamily="18" charset="0"/>
              </a:rPr>
              <a:t>Tuttavia è valida la disposizione a titolo particolare in favore di persona da scegliersi dall'onerato o da un terzo tra più persone determinate dal testatore o appartenenti a famiglie o categorie di persone da lui determinate, ed è pure valida la disposizione a titolo particolare a favore di uno tra più enti determinati del pari dal testatore. Se sono indicate più persone in modo alternativo e non è stabilito chi deve fare la scelta, questa si considera lasciata all'onerato.</a:t>
            </a:r>
            <a:endParaRPr lang="it-IT" b="1" i="1" u="sng" dirty="0">
              <a:effectLst>
                <a:outerShdw blurRad="38100" dist="38100" dir="2700000" algn="tl">
                  <a:srgbClr val="000000">
                    <a:alpha val="43137"/>
                  </a:srgbClr>
                </a:outerShdw>
              </a:effectLst>
              <a:latin typeface="Rockwell Light" panose="02040303020102020203" pitchFamily="18" charset="0"/>
            </a:endParaRPr>
          </a:p>
        </p:txBody>
      </p:sp>
      <p:sp>
        <p:nvSpPr>
          <p:cNvPr id="4" name="Segnaposto testo 3">
            <a:extLst>
              <a:ext uri="{FF2B5EF4-FFF2-40B4-BE49-F238E27FC236}">
                <a16:creationId xmlns:a16="http://schemas.microsoft.com/office/drawing/2014/main" id="{01430B24-4B51-F02B-726C-4A0073D98855}"/>
              </a:ext>
            </a:extLst>
          </p:cNvPr>
          <p:cNvSpPr>
            <a:spLocks noGrp="1"/>
          </p:cNvSpPr>
          <p:nvPr>
            <p:ph type="body" sz="half" idx="2"/>
          </p:nvPr>
        </p:nvSpPr>
        <p:spPr/>
        <p:txBody>
          <a:bodyPr>
            <a:normAutofit/>
          </a:bodyPr>
          <a:lstStyle/>
          <a:p>
            <a:pPr algn="ctr"/>
            <a:endParaRPr lang="it-IT" sz="4000" dirty="0"/>
          </a:p>
          <a:p>
            <a:pPr algn="ctr"/>
            <a:r>
              <a:rPr lang="it-IT" sz="4000" dirty="0"/>
              <a:t>PS</a:t>
            </a:r>
          </a:p>
        </p:txBody>
      </p:sp>
    </p:spTree>
    <p:extLst>
      <p:ext uri="{BB962C8B-B14F-4D97-AF65-F5344CB8AC3E}">
        <p14:creationId xmlns:p14="http://schemas.microsoft.com/office/powerpoint/2010/main" val="3677074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1D52F1-D5A2-5E44-C183-442BF29D3A77}"/>
              </a:ext>
            </a:extLst>
          </p:cNvPr>
          <p:cNvSpPr>
            <a:spLocks noGrp="1"/>
          </p:cNvSpPr>
          <p:nvPr>
            <p:ph type="title"/>
          </p:nvPr>
        </p:nvSpPr>
        <p:spPr/>
        <p:txBody>
          <a:bodyPr/>
          <a:lstStyle/>
          <a:p>
            <a:pPr algn="ctr"/>
            <a:r>
              <a:rPr lang="it-IT" dirty="0"/>
              <a:t>Fonti della successione</a:t>
            </a:r>
          </a:p>
        </p:txBody>
      </p:sp>
      <p:sp>
        <p:nvSpPr>
          <p:cNvPr id="3" name="Segnaposto contenuto 2">
            <a:extLst>
              <a:ext uri="{FF2B5EF4-FFF2-40B4-BE49-F238E27FC236}">
                <a16:creationId xmlns:a16="http://schemas.microsoft.com/office/drawing/2014/main" id="{AE79F4C4-DEAC-FBD7-F09E-7F293C1D23FE}"/>
              </a:ext>
            </a:extLst>
          </p:cNvPr>
          <p:cNvSpPr>
            <a:spLocks noGrp="1"/>
          </p:cNvSpPr>
          <p:nvPr>
            <p:ph idx="1"/>
          </p:nvPr>
        </p:nvSpPr>
        <p:spPr>
          <a:xfrm>
            <a:off x="1063752" y="1647353"/>
            <a:ext cx="10058400" cy="4050792"/>
          </a:xfrm>
        </p:spPr>
        <p:txBody>
          <a:bodyPr/>
          <a:lstStyle/>
          <a:p>
            <a:pPr marL="45720" indent="0" fontAlgn="base">
              <a:lnSpc>
                <a:spcPct val="100000"/>
              </a:lnSpc>
              <a:spcBef>
                <a:spcPts val="0"/>
              </a:spcBef>
              <a:spcAft>
                <a:spcPts val="600"/>
              </a:spcAft>
              <a:buNone/>
            </a:pPr>
            <a:r>
              <a:rPr lang="it-IT" sz="1800" b="1" dirty="0">
                <a:solidFill>
                  <a:srgbClr val="0C0C0F"/>
                </a:solidFill>
                <a:effectLst/>
                <a:latin typeface="+mj-lt"/>
                <a:ea typeface="Times New Roman" panose="02020603050405020304" pitchFamily="18" charset="0"/>
              </a:rPr>
              <a:t>Art. 457. Delazione dell'eredità.</a:t>
            </a:r>
            <a:endParaRPr lang="it-IT" sz="1800" dirty="0">
              <a:effectLst/>
              <a:latin typeface="+mj-lt"/>
              <a:ea typeface="Times New Roman" panose="02020603050405020304" pitchFamily="18" charset="0"/>
            </a:endParaRPr>
          </a:p>
          <a:p>
            <a:pPr marL="45720" indent="0" fontAlgn="base">
              <a:lnSpc>
                <a:spcPct val="100000"/>
              </a:lnSpc>
              <a:spcBef>
                <a:spcPts val="0"/>
              </a:spcBef>
              <a:spcAft>
                <a:spcPts val="600"/>
              </a:spcAft>
              <a:buNone/>
            </a:pPr>
            <a:r>
              <a:rPr lang="it-IT" sz="1800" dirty="0">
                <a:solidFill>
                  <a:srgbClr val="0C0C0F"/>
                </a:solidFill>
                <a:effectLst/>
                <a:latin typeface="+mj-lt"/>
                <a:ea typeface="Times New Roman" panose="02020603050405020304" pitchFamily="18" charset="0"/>
              </a:rPr>
              <a:t>L'eredità si devolve per legge o per testamento.</a:t>
            </a:r>
            <a:endParaRPr lang="it-IT" sz="1800" dirty="0">
              <a:effectLst/>
              <a:latin typeface="+mj-lt"/>
              <a:ea typeface="Times New Roman" panose="02020603050405020304" pitchFamily="18" charset="0"/>
            </a:endParaRPr>
          </a:p>
          <a:p>
            <a:pPr marL="45720" indent="0" fontAlgn="base">
              <a:lnSpc>
                <a:spcPct val="100000"/>
              </a:lnSpc>
              <a:spcBef>
                <a:spcPts val="0"/>
              </a:spcBef>
              <a:spcAft>
                <a:spcPts val="600"/>
              </a:spcAft>
              <a:buNone/>
            </a:pPr>
            <a:r>
              <a:rPr lang="it-IT" sz="1800" dirty="0">
                <a:solidFill>
                  <a:srgbClr val="0C0C0F"/>
                </a:solidFill>
                <a:effectLst/>
                <a:latin typeface="+mj-lt"/>
                <a:ea typeface="Times New Roman" panose="02020603050405020304" pitchFamily="18" charset="0"/>
              </a:rPr>
              <a:t>Non si fa luogo alla successione legittima se non quando manca, in tutto o in parte, quella testamentaria.</a:t>
            </a:r>
            <a:endParaRPr lang="it-IT" sz="1800" dirty="0">
              <a:effectLst/>
              <a:latin typeface="+mj-lt"/>
              <a:ea typeface="Times New Roman" panose="02020603050405020304" pitchFamily="18" charset="0"/>
            </a:endParaRPr>
          </a:p>
          <a:p>
            <a:pPr marL="0" indent="0">
              <a:lnSpc>
                <a:spcPct val="100000"/>
              </a:lnSpc>
              <a:spcBef>
                <a:spcPts val="0"/>
              </a:spcBef>
              <a:buNone/>
            </a:pPr>
            <a:r>
              <a:rPr lang="it-IT" sz="1800" dirty="0">
                <a:solidFill>
                  <a:srgbClr val="0C0C0F"/>
                </a:solidFill>
                <a:effectLst/>
                <a:latin typeface="+mj-lt"/>
                <a:ea typeface="Cambria" panose="02040503050406030204" pitchFamily="18" charset="0"/>
                <a:cs typeface="Times New Roman" panose="02020603050405020304" pitchFamily="18" charset="0"/>
              </a:rPr>
              <a:t>Le disposizioni testamentarie non possono pregiudicare i diritti che la legge riserva ai legittimari</a:t>
            </a:r>
            <a:endParaRPr lang="it-IT" dirty="0">
              <a:latin typeface="+mj-lt"/>
            </a:endParaRPr>
          </a:p>
        </p:txBody>
      </p:sp>
      <p:cxnSp>
        <p:nvCxnSpPr>
          <p:cNvPr id="5" name="Connettore a gomito 4">
            <a:extLst>
              <a:ext uri="{FF2B5EF4-FFF2-40B4-BE49-F238E27FC236}">
                <a16:creationId xmlns:a16="http://schemas.microsoft.com/office/drawing/2014/main" id="{F4741335-8945-36BC-88E1-3F07C9B2A2C3}"/>
              </a:ext>
            </a:extLst>
          </p:cNvPr>
          <p:cNvCxnSpPr/>
          <p:nvPr/>
        </p:nvCxnSpPr>
        <p:spPr>
          <a:xfrm>
            <a:off x="2856544" y="3343419"/>
            <a:ext cx="2104572" cy="1516743"/>
          </a:xfrm>
          <a:prstGeom prst="bentConnector3">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6" name="CasellaDiTesto 5">
            <a:extLst>
              <a:ext uri="{FF2B5EF4-FFF2-40B4-BE49-F238E27FC236}">
                <a16:creationId xmlns:a16="http://schemas.microsoft.com/office/drawing/2014/main" id="{0AE8BB0A-CEA2-DFC9-2EE9-B182145123D2}"/>
              </a:ext>
            </a:extLst>
          </p:cNvPr>
          <p:cNvSpPr txBox="1"/>
          <p:nvPr/>
        </p:nvSpPr>
        <p:spPr>
          <a:xfrm>
            <a:off x="4961116" y="3429000"/>
            <a:ext cx="6725653" cy="2585323"/>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just"/>
            <a:r>
              <a:rPr lang="it-IT" dirty="0"/>
              <a:t>Questo significa:</a:t>
            </a:r>
          </a:p>
          <a:p>
            <a:pPr marL="342900" indent="-342900" algn="just">
              <a:buAutoNum type="arabicParenR"/>
            </a:pPr>
            <a:r>
              <a:rPr lang="it-IT" sz="1800" dirty="0">
                <a:effectLst/>
                <a:ea typeface="Cambria" panose="02040503050406030204" pitchFamily="18" charset="0"/>
                <a:cs typeface="Times New Roman" panose="02020603050405020304" pitchFamily="18" charset="0"/>
              </a:rPr>
              <a:t>solo la </a:t>
            </a:r>
            <a:r>
              <a:rPr lang="it-IT" sz="1800" b="1" dirty="0">
                <a:effectLst/>
                <a:ea typeface="Cambria" panose="02040503050406030204" pitchFamily="18" charset="0"/>
                <a:cs typeface="Times New Roman" panose="02020603050405020304" pitchFamily="18" charset="0"/>
              </a:rPr>
              <a:t>legge e il testamento sono le fonti della vocazione</a:t>
            </a:r>
            <a:r>
              <a:rPr lang="it-IT" b="1" dirty="0">
                <a:ea typeface="Cambria" panose="02040503050406030204" pitchFamily="18" charset="0"/>
                <a:cs typeface="Times New Roman" panose="02020603050405020304" pitchFamily="18" charset="0"/>
              </a:rPr>
              <a:t>:</a:t>
            </a:r>
            <a:r>
              <a:rPr lang="it-IT" sz="1800" dirty="0">
                <a:effectLst/>
                <a:ea typeface="Cambria" panose="02040503050406030204" pitchFamily="18" charset="0"/>
                <a:cs typeface="Times New Roman" panose="02020603050405020304" pitchFamily="18" charset="0"/>
              </a:rPr>
              <a:t> Non esiste una terza forma di delazione (non lo è la successione necessaria /divieto patti successori)</a:t>
            </a:r>
          </a:p>
          <a:p>
            <a:pPr marL="342900" indent="-342900" algn="just">
              <a:buAutoNum type="arabicParenR"/>
            </a:pPr>
            <a:r>
              <a:rPr lang="it-IT" sz="1800" dirty="0">
                <a:effectLst/>
                <a:ea typeface="Cambria" panose="02040503050406030204" pitchFamily="18" charset="0"/>
                <a:cs typeface="Times New Roman" panose="02020603050405020304" pitchFamily="18" charset="0"/>
              </a:rPr>
              <a:t>Alla successione legittima non si fa luogo </a:t>
            </a:r>
            <a:r>
              <a:rPr lang="it-IT" sz="1800" b="1" dirty="0">
                <a:effectLst/>
                <a:ea typeface="Cambria" panose="02040503050406030204" pitchFamily="18" charset="0"/>
                <a:cs typeface="Times New Roman" panose="02020603050405020304" pitchFamily="18" charset="0"/>
              </a:rPr>
              <a:t>se non nel caso in cui manchi, </a:t>
            </a:r>
            <a:r>
              <a:rPr lang="it-IT" sz="1800" b="1" u="sng" dirty="0">
                <a:effectLst/>
                <a:ea typeface="Cambria" panose="02040503050406030204" pitchFamily="18" charset="0"/>
                <a:cs typeface="Times New Roman" panose="02020603050405020304" pitchFamily="18" charset="0"/>
              </a:rPr>
              <a:t>in tutto </a:t>
            </a:r>
            <a:r>
              <a:rPr lang="it-IT" sz="1800" b="1" dirty="0">
                <a:effectLst/>
                <a:ea typeface="Cambria" panose="02040503050406030204" pitchFamily="18" charset="0"/>
                <a:cs typeface="Times New Roman" panose="02020603050405020304" pitchFamily="18" charset="0"/>
              </a:rPr>
              <a:t>o </a:t>
            </a:r>
            <a:r>
              <a:rPr lang="it-IT" sz="1800" b="1" u="sng" dirty="0">
                <a:effectLst/>
                <a:ea typeface="Cambria" panose="02040503050406030204" pitchFamily="18" charset="0"/>
                <a:cs typeface="Times New Roman" panose="02020603050405020304" pitchFamily="18" charset="0"/>
              </a:rPr>
              <a:t>in parte</a:t>
            </a:r>
            <a:r>
              <a:rPr lang="it-IT" sz="1800" b="1" dirty="0">
                <a:effectLst/>
                <a:ea typeface="Cambria" panose="02040503050406030204" pitchFamily="18" charset="0"/>
                <a:cs typeface="Times New Roman" panose="02020603050405020304" pitchFamily="18" charset="0"/>
              </a:rPr>
              <a:t>, la disposizione testamentaria</a:t>
            </a:r>
          </a:p>
          <a:p>
            <a:pPr marL="342900" indent="-342900" algn="just">
              <a:buAutoNum type="arabicParenR"/>
            </a:pPr>
            <a:endParaRPr lang="it-IT" sz="1800" dirty="0">
              <a:effectLst/>
              <a:ea typeface="Cambria" panose="02040503050406030204" pitchFamily="18" charset="0"/>
              <a:cs typeface="Times New Roman" panose="02020603050405020304" pitchFamily="18" charset="0"/>
            </a:endParaRPr>
          </a:p>
          <a:p>
            <a:r>
              <a:rPr lang="it-IT" dirty="0">
                <a:latin typeface="Garamond" panose="02020404030301010803" pitchFamily="18" charset="0"/>
                <a:ea typeface="Cambria" panose="02040503050406030204" pitchFamily="18" charset="0"/>
                <a:cs typeface="Times New Roman" panose="02020603050405020304" pitchFamily="18" charset="0"/>
              </a:rPr>
              <a:t>          </a:t>
            </a:r>
            <a:r>
              <a:rPr lang="it-IT" dirty="0">
                <a:ea typeface="Cambria" panose="02040503050406030204" pitchFamily="18" charset="0"/>
                <a:cs typeface="Times New Roman" panose="02020603050405020304" pitchFamily="18" charset="0"/>
              </a:rPr>
              <a:t>Prevalenza della successione testamentaria</a:t>
            </a:r>
            <a:endParaRPr lang="it-IT" sz="1800" dirty="0">
              <a:effectLst/>
              <a:ea typeface="Cambria" panose="02040503050406030204" pitchFamily="18" charset="0"/>
              <a:cs typeface="Times New Roman" panose="02020603050405020304" pitchFamily="18" charset="0"/>
            </a:endParaRPr>
          </a:p>
          <a:p>
            <a:pPr marL="342900" indent="-342900">
              <a:buAutoNum type="arabicParenR"/>
            </a:pPr>
            <a:endParaRPr lang="it-IT" dirty="0"/>
          </a:p>
        </p:txBody>
      </p:sp>
      <p:sp>
        <p:nvSpPr>
          <p:cNvPr id="9" name="Uguale a 8">
            <a:extLst>
              <a:ext uri="{FF2B5EF4-FFF2-40B4-BE49-F238E27FC236}">
                <a16:creationId xmlns:a16="http://schemas.microsoft.com/office/drawing/2014/main" id="{43805C99-174A-8CBA-C643-3AE9A540E2C5}"/>
              </a:ext>
            </a:extLst>
          </p:cNvPr>
          <p:cNvSpPr/>
          <p:nvPr/>
        </p:nvSpPr>
        <p:spPr>
          <a:xfrm>
            <a:off x="7788275" y="5156723"/>
            <a:ext cx="981146" cy="252663"/>
          </a:xfrm>
          <a:prstGeom prst="mathEqua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Tree>
    <p:extLst>
      <p:ext uri="{BB962C8B-B14F-4D97-AF65-F5344CB8AC3E}">
        <p14:creationId xmlns:p14="http://schemas.microsoft.com/office/powerpoint/2010/main" val="3501045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FF8A94-FCDD-3393-F383-D5C10336DC51}"/>
              </a:ext>
            </a:extLst>
          </p:cNvPr>
          <p:cNvSpPr>
            <a:spLocks noGrp="1"/>
          </p:cNvSpPr>
          <p:nvPr>
            <p:ph type="title"/>
          </p:nvPr>
        </p:nvSpPr>
        <p:spPr/>
        <p:txBody>
          <a:bodyPr>
            <a:normAutofit fontScale="90000"/>
          </a:bodyPr>
          <a:lstStyle/>
          <a:p>
            <a:pPr algn="ctr"/>
            <a:r>
              <a:rPr lang="it-IT" sz="7200" dirty="0"/>
              <a:t>LEGATO</a:t>
            </a:r>
          </a:p>
        </p:txBody>
      </p:sp>
      <p:sp>
        <p:nvSpPr>
          <p:cNvPr id="3" name="Segnaposto contenuto 2">
            <a:extLst>
              <a:ext uri="{FF2B5EF4-FFF2-40B4-BE49-F238E27FC236}">
                <a16:creationId xmlns:a16="http://schemas.microsoft.com/office/drawing/2014/main" id="{E8267D02-B520-772D-54C5-50AA492F9985}"/>
              </a:ext>
            </a:extLst>
          </p:cNvPr>
          <p:cNvSpPr>
            <a:spLocks noGrp="1"/>
          </p:cNvSpPr>
          <p:nvPr>
            <p:ph idx="1"/>
          </p:nvPr>
        </p:nvSpPr>
        <p:spPr/>
        <p:txBody>
          <a:bodyPr>
            <a:normAutofit lnSpcReduction="10000"/>
          </a:bodyPr>
          <a:lstStyle/>
          <a:p>
            <a:pPr marL="0" indent="0" algn="just">
              <a:lnSpc>
                <a:spcPct val="200000"/>
              </a:lnSpc>
              <a:buNone/>
            </a:pPr>
            <a:r>
              <a:rPr lang="it-IT" dirty="0">
                <a:effectLst/>
                <a:latin typeface="Rockwell Light" panose="02040303020102020203" pitchFamily="18" charset="0"/>
                <a:ea typeface="Cambria" panose="02040503050406030204" pitchFamily="18" charset="0"/>
                <a:cs typeface="Times New Roman" panose="02020603050405020304" pitchFamily="18" charset="0"/>
              </a:rPr>
              <a:t>- L’art. 662 c.c. pone il legato, normalmente, a carico degli eredi in proporzione della rispettiva quota ereditaria. La stessa disposizione di legge consente al testatore </a:t>
            </a:r>
            <a:r>
              <a:rPr lang="it-IT" b="1" u="sng" dirty="0">
                <a:effectLst>
                  <a:outerShdw blurRad="38100" dist="38100" dir="2700000" algn="tl">
                    <a:srgbClr val="000000">
                      <a:alpha val="43137"/>
                    </a:srgbClr>
                  </a:outerShdw>
                </a:effectLst>
                <a:latin typeface="Rockwell Light" panose="02040303020102020203" pitchFamily="18" charset="0"/>
                <a:ea typeface="Cambria" panose="02040503050406030204" pitchFamily="18" charset="0"/>
                <a:cs typeface="Times New Roman" panose="02020603050405020304" pitchFamily="18" charset="0"/>
              </a:rPr>
              <a:t>di porre il legato, in tutto o in quota, a carico di uno o più legatari nonché di porlo a carico di uno o più eredi in modo non proporzionale</a:t>
            </a:r>
            <a:r>
              <a:rPr lang="it-IT" dirty="0">
                <a:effectLst/>
                <a:latin typeface="Rockwell Light" panose="02040303020102020203" pitchFamily="18" charset="0"/>
                <a:ea typeface="Cambria" panose="02040503050406030204" pitchFamily="18" charset="0"/>
                <a:cs typeface="Times New Roman" panose="02020603050405020304" pitchFamily="18" charset="0"/>
              </a:rPr>
              <a:t>. </a:t>
            </a:r>
          </a:p>
          <a:p>
            <a:pPr marL="0" indent="0" algn="just">
              <a:lnSpc>
                <a:spcPct val="200000"/>
              </a:lnSpc>
              <a:buNone/>
            </a:pPr>
            <a:r>
              <a:rPr lang="it-IT" dirty="0">
                <a:latin typeface="Rockwell Light" panose="02040303020102020203" pitchFamily="18" charset="0"/>
                <a:ea typeface="Cambria" panose="02040503050406030204" pitchFamily="18" charset="0"/>
                <a:cs typeface="Times New Roman" panose="02020603050405020304" pitchFamily="18" charset="0"/>
              </a:rPr>
              <a:t>- Il legato si acquista senza accettazione: c.d</a:t>
            </a:r>
            <a:r>
              <a:rPr lang="it-IT" b="1" u="sng" dirty="0">
                <a:effectLst>
                  <a:outerShdw blurRad="38100" dist="38100" dir="2700000" algn="tl">
                    <a:srgbClr val="000000">
                      <a:alpha val="43137"/>
                    </a:srgbClr>
                  </a:outerShdw>
                </a:effectLst>
                <a:latin typeface="Rockwell Light" panose="02040303020102020203" pitchFamily="18" charset="0"/>
                <a:ea typeface="Cambria" panose="02040503050406030204" pitchFamily="18" charset="0"/>
                <a:cs typeface="Times New Roman" panose="02020603050405020304" pitchFamily="18" charset="0"/>
              </a:rPr>
              <a:t>.  automaticità dell’acquisto del legato  (salvo rinuncia)</a:t>
            </a:r>
          </a:p>
          <a:p>
            <a:pPr marL="0" indent="0">
              <a:buNone/>
            </a:pPr>
            <a:endParaRPr lang="it-IT" dirty="0"/>
          </a:p>
        </p:txBody>
      </p:sp>
      <p:sp>
        <p:nvSpPr>
          <p:cNvPr id="4" name="Segnaposto testo 3">
            <a:extLst>
              <a:ext uri="{FF2B5EF4-FFF2-40B4-BE49-F238E27FC236}">
                <a16:creationId xmlns:a16="http://schemas.microsoft.com/office/drawing/2014/main" id="{1ED87E73-AA49-712B-996E-32CF1946D3B2}"/>
              </a:ext>
            </a:extLst>
          </p:cNvPr>
          <p:cNvSpPr>
            <a:spLocks noGrp="1"/>
          </p:cNvSpPr>
          <p:nvPr>
            <p:ph type="body" sz="half" idx="2"/>
          </p:nvPr>
        </p:nvSpPr>
        <p:spPr/>
        <p:txBody>
          <a:bodyPr>
            <a:normAutofit/>
          </a:bodyPr>
          <a:lstStyle/>
          <a:p>
            <a:pPr algn="ctr"/>
            <a:endParaRPr lang="it-IT" sz="2800" dirty="0"/>
          </a:p>
          <a:p>
            <a:pPr algn="ctr"/>
            <a:r>
              <a:rPr lang="it-IT" sz="3200" dirty="0"/>
              <a:t>PPS</a:t>
            </a:r>
          </a:p>
        </p:txBody>
      </p:sp>
    </p:spTree>
    <p:extLst>
      <p:ext uri="{BB962C8B-B14F-4D97-AF65-F5344CB8AC3E}">
        <p14:creationId xmlns:p14="http://schemas.microsoft.com/office/powerpoint/2010/main" val="4263818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F0D004-6CBC-DE2D-CD32-5F7620165F3D}"/>
              </a:ext>
            </a:extLst>
          </p:cNvPr>
          <p:cNvSpPr>
            <a:spLocks noGrp="1"/>
          </p:cNvSpPr>
          <p:nvPr>
            <p:ph type="ctrTitle"/>
          </p:nvPr>
        </p:nvSpPr>
        <p:spPr/>
        <p:txBody>
          <a:bodyPr/>
          <a:lstStyle/>
          <a:p>
            <a:r>
              <a:rPr lang="it-IT" dirty="0"/>
              <a:t>diseredazione</a:t>
            </a:r>
          </a:p>
        </p:txBody>
      </p:sp>
      <p:sp>
        <p:nvSpPr>
          <p:cNvPr id="3" name="Sottotitolo 2">
            <a:extLst>
              <a:ext uri="{FF2B5EF4-FFF2-40B4-BE49-F238E27FC236}">
                <a16:creationId xmlns:a16="http://schemas.microsoft.com/office/drawing/2014/main" id="{DD88B760-D115-02C1-A638-7EF10BBDF16F}"/>
              </a:ext>
            </a:extLst>
          </p:cNvPr>
          <p:cNvSpPr>
            <a:spLocks noGrp="1"/>
          </p:cNvSpPr>
          <p:nvPr>
            <p:ph type="subTitle" idx="1"/>
          </p:nvPr>
        </p:nvSpPr>
        <p:spPr/>
        <p:txBody>
          <a:bodyPr/>
          <a:lstStyle/>
          <a:p>
            <a:endParaRPr lang="it-IT"/>
          </a:p>
        </p:txBody>
      </p:sp>
    </p:spTree>
    <p:extLst>
      <p:ext uri="{BB962C8B-B14F-4D97-AF65-F5344CB8AC3E}">
        <p14:creationId xmlns:p14="http://schemas.microsoft.com/office/powerpoint/2010/main" val="33680145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1EC711-8C92-89AC-02D5-6783E28E7CA9}"/>
              </a:ext>
            </a:extLst>
          </p:cNvPr>
          <p:cNvSpPr>
            <a:spLocks noGrp="1"/>
          </p:cNvSpPr>
          <p:nvPr>
            <p:ph type="title"/>
          </p:nvPr>
        </p:nvSpPr>
        <p:spPr/>
        <p:txBody>
          <a:bodyPr/>
          <a:lstStyle/>
          <a:p>
            <a:pPr algn="ctr"/>
            <a:r>
              <a:rPr lang="it-IT" dirty="0"/>
              <a:t>Diseredare: si può?</a:t>
            </a:r>
          </a:p>
        </p:txBody>
      </p:sp>
      <p:sp>
        <p:nvSpPr>
          <p:cNvPr id="3" name="Segnaposto contenuto 2">
            <a:extLst>
              <a:ext uri="{FF2B5EF4-FFF2-40B4-BE49-F238E27FC236}">
                <a16:creationId xmlns:a16="http://schemas.microsoft.com/office/drawing/2014/main" id="{E2952D7B-D8B4-ECB1-7F5A-8D0D59ED21BF}"/>
              </a:ext>
            </a:extLst>
          </p:cNvPr>
          <p:cNvSpPr>
            <a:spLocks noGrp="1"/>
          </p:cNvSpPr>
          <p:nvPr>
            <p:ph idx="1"/>
          </p:nvPr>
        </p:nvSpPr>
        <p:spPr/>
        <p:txBody>
          <a:bodyPr/>
          <a:lstStyle/>
          <a:p>
            <a:pPr marL="0" indent="0">
              <a:buNone/>
            </a:pPr>
            <a:endParaRPr lang="it-IT" sz="1800" dirty="0">
              <a:effectLst/>
              <a:latin typeface="Garamond" panose="02020404030301010803" pitchFamily="18" charset="0"/>
              <a:ea typeface="Cambria" panose="02040503050406030204" pitchFamily="18" charset="0"/>
              <a:cs typeface="Times New Roman" panose="02020603050405020304" pitchFamily="18" charset="0"/>
            </a:endParaRPr>
          </a:p>
          <a:p>
            <a:pPr marL="0" indent="0" algn="ctr">
              <a:lnSpc>
                <a:spcPct val="150000"/>
              </a:lnSpc>
              <a:buNone/>
            </a:pPr>
            <a:r>
              <a:rPr lang="it-IT" sz="2400" dirty="0">
                <a:solidFill>
                  <a:schemeClr val="accent2"/>
                </a:solidFill>
                <a:latin typeface="Rockwell Condensed" panose="02060603050405020104" pitchFamily="18" charset="0"/>
                <a:ea typeface="Cambria" panose="02040503050406030204" pitchFamily="18" charset="0"/>
                <a:cs typeface="Times New Roman" panose="02020603050405020304" pitchFamily="18" charset="0"/>
              </a:rPr>
              <a:t>SI</a:t>
            </a:r>
          </a:p>
          <a:p>
            <a:pPr marL="0" indent="0" algn="just">
              <a:lnSpc>
                <a:spcPct val="150000"/>
              </a:lnSpc>
              <a:buNone/>
            </a:pPr>
            <a:r>
              <a:rPr lang="it-IT" sz="2400" dirty="0">
                <a:effectLst/>
                <a:latin typeface="Rockwell Condensed" panose="02060603050405020104" pitchFamily="18" charset="0"/>
                <a:ea typeface="Cambria" panose="02040503050406030204" pitchFamily="18" charset="0"/>
                <a:cs typeface="Times New Roman" panose="02020603050405020304" pitchFamily="18" charset="0"/>
              </a:rPr>
              <a:t>La </a:t>
            </a:r>
            <a:r>
              <a:rPr lang="it-IT" sz="2400" b="1" dirty="0">
                <a:effectLst/>
                <a:latin typeface="Rockwell Condensed" panose="02060603050405020104" pitchFamily="18" charset="0"/>
                <a:ea typeface="Cambria" panose="02040503050406030204" pitchFamily="18" charset="0"/>
                <a:cs typeface="Times New Roman" panose="02020603050405020304" pitchFamily="18" charset="0"/>
              </a:rPr>
              <a:t>diseredazione</a:t>
            </a:r>
            <a:r>
              <a:rPr lang="it-IT" sz="2400" dirty="0">
                <a:effectLst/>
                <a:latin typeface="Rockwell Condensed" panose="02060603050405020104" pitchFamily="18" charset="0"/>
                <a:ea typeface="Cambria" panose="02040503050406030204" pitchFamily="18" charset="0"/>
                <a:cs typeface="Times New Roman" panose="02020603050405020304" pitchFamily="18" charset="0"/>
              </a:rPr>
              <a:t>, </a:t>
            </a:r>
            <a:r>
              <a:rPr lang="it-IT" sz="2400" b="1" dirty="0">
                <a:effectLst/>
                <a:latin typeface="Rockwell Condensed" panose="02060603050405020104" pitchFamily="18" charset="0"/>
                <a:ea typeface="Cambria" panose="02040503050406030204" pitchFamily="18" charset="0"/>
                <a:cs typeface="Times New Roman" panose="02020603050405020304" pitchFamily="18" charset="0"/>
              </a:rPr>
              <a:t>salvi i diritti dei legittimari è uno degli strumenti attraverso i quali il testatore dispone del suo patrimonio intervenendo sull’ordine dei successibili individuato dal legislatore con le regole della successione intestata.</a:t>
            </a:r>
          </a:p>
          <a:p>
            <a:pPr marL="0" indent="0">
              <a:buNone/>
            </a:pPr>
            <a:endParaRPr lang="it-IT" dirty="0"/>
          </a:p>
        </p:txBody>
      </p:sp>
    </p:spTree>
    <p:extLst>
      <p:ext uri="{BB962C8B-B14F-4D97-AF65-F5344CB8AC3E}">
        <p14:creationId xmlns:p14="http://schemas.microsoft.com/office/powerpoint/2010/main" val="2975904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D9100696-99EB-EFE5-F743-CC3627BB97DA}"/>
              </a:ext>
            </a:extLst>
          </p:cNvPr>
          <p:cNvSpPr txBox="1"/>
          <p:nvPr/>
        </p:nvSpPr>
        <p:spPr>
          <a:xfrm>
            <a:off x="631371" y="535901"/>
            <a:ext cx="10646229" cy="4401205"/>
          </a:xfrm>
          <a:prstGeom prst="rect">
            <a:avLst/>
          </a:prstGeom>
          <a:noFill/>
        </p:spPr>
        <p:txBody>
          <a:bodyPr wrap="square">
            <a:spAutoFit/>
          </a:bodyPr>
          <a:lstStyle/>
          <a:p>
            <a:pPr algn="just">
              <a:spcAft>
                <a:spcPts val="600"/>
              </a:spcAft>
            </a:pPr>
            <a:r>
              <a:rPr lang="it-IT" sz="2000" dirty="0">
                <a:effectLst/>
                <a:latin typeface="Rockwell Light" panose="02040303020102020203" pitchFamily="18" charset="0"/>
                <a:ea typeface="Cambria" panose="02040503050406030204" pitchFamily="18" charset="0"/>
                <a:cs typeface="Times New Roman" panose="02020603050405020304" pitchFamily="18" charset="0"/>
              </a:rPr>
              <a:t>Nominando l’erede, il testatore </a:t>
            </a:r>
            <a:r>
              <a:rPr lang="it-IT" sz="2000" i="1" dirty="0">
                <a:latin typeface="Rockwell Light" panose="02040303020102020203" pitchFamily="18" charset="0"/>
                <a:ea typeface="Cambria" panose="02040503050406030204" pitchFamily="18" charset="0"/>
                <a:cs typeface="Times New Roman" panose="02020603050405020304" pitchFamily="18" charset="0"/>
              </a:rPr>
              <a:t>certamente e sempre</a:t>
            </a:r>
            <a:r>
              <a:rPr lang="it-IT" sz="2000" dirty="0">
                <a:latin typeface="Rockwell Light" panose="02040303020102020203" pitchFamily="18" charset="0"/>
                <a:ea typeface="Cambria" panose="02040503050406030204" pitchFamily="18" charset="0"/>
                <a:cs typeface="Times New Roman" panose="02020603050405020304" pitchFamily="18" charset="0"/>
              </a:rPr>
              <a:t> determina l’ordine della sua successione. </a:t>
            </a:r>
            <a:endParaRPr lang="it-IT" sz="2000" i="1" dirty="0">
              <a:latin typeface="Rockwell Light" panose="02040303020102020203" pitchFamily="18" charset="0"/>
              <a:ea typeface="Cambria" panose="02040503050406030204" pitchFamily="18" charset="0"/>
              <a:cs typeface="Times New Roman" panose="02020603050405020304" pitchFamily="18" charset="0"/>
            </a:endParaRPr>
          </a:p>
          <a:p>
            <a:pPr algn="just">
              <a:spcAft>
                <a:spcPts val="600"/>
              </a:spcAft>
            </a:pPr>
            <a:r>
              <a:rPr lang="it-IT" sz="2000" dirty="0">
                <a:effectLst/>
                <a:latin typeface="Rockwell Light" panose="02040303020102020203" pitchFamily="18" charset="0"/>
                <a:ea typeface="Cambria" panose="02040503050406030204" pitchFamily="18" charset="0"/>
                <a:cs typeface="Times New Roman" panose="02020603050405020304" pitchFamily="18" charset="0"/>
              </a:rPr>
              <a:t> La disposizione sta, dunque, innanzitutto, nella determinazione dell’ordine dei successibili e in ciò può esaurirsi, come nel caso in cui il testatore si limiti a nominare erede Tizio. OPPURE, può esprimersi già (e soltanto) per mezzo della determinazione volitiva di un ordine di successibili diverso da quello legale  </a:t>
            </a:r>
          </a:p>
          <a:p>
            <a:pPr algn="just">
              <a:spcAft>
                <a:spcPts val="600"/>
              </a:spcAft>
            </a:pPr>
            <a:endParaRPr lang="it-IT" sz="2000" dirty="0">
              <a:effectLst/>
              <a:latin typeface="Rockwell Light" panose="02040303020102020203" pitchFamily="18" charset="0"/>
              <a:ea typeface="Cambria" panose="02040503050406030204" pitchFamily="18" charset="0"/>
              <a:cs typeface="Times New Roman" panose="02020603050405020304" pitchFamily="18" charset="0"/>
            </a:endParaRPr>
          </a:p>
          <a:p>
            <a:pPr algn="just">
              <a:spcAft>
                <a:spcPts val="600"/>
              </a:spcAft>
            </a:pPr>
            <a:r>
              <a:rPr lang="it-IT" sz="2000" b="1" u="sng" dirty="0">
                <a:solidFill>
                  <a:schemeClr val="accent2"/>
                </a:solidFill>
                <a:effectLst>
                  <a:outerShdw blurRad="38100" dist="38100" dir="2700000" algn="tl">
                    <a:srgbClr val="000000">
                      <a:alpha val="43137"/>
                    </a:srgbClr>
                  </a:outerShdw>
                </a:effectLst>
                <a:latin typeface="Rockwell Light" panose="02040303020102020203" pitchFamily="18" charset="0"/>
                <a:ea typeface="Cambria" panose="02040503050406030204" pitchFamily="18" charset="0"/>
                <a:cs typeface="Times New Roman" panose="02020603050405020304" pitchFamily="18" charset="0"/>
              </a:rPr>
              <a:t>Se l’istituzione espressa di erede non impone attribuzione di beni, la diseredazione può esaurire l’intero contenuto del testamento, senza accompagnarsi a istituzioni, anche soltanto implicite.</a:t>
            </a:r>
          </a:p>
          <a:p>
            <a:pPr algn="just">
              <a:spcAft>
                <a:spcPts val="600"/>
              </a:spcAft>
            </a:pPr>
            <a:r>
              <a:rPr lang="it-IT" sz="2000" dirty="0">
                <a:effectLst/>
                <a:latin typeface="Rockwell Light" panose="02040303020102020203" pitchFamily="18" charset="0"/>
                <a:ea typeface="Cambria" panose="02040503050406030204" pitchFamily="18" charset="0"/>
                <a:cs typeface="Times New Roman" panose="02020603050405020304" pitchFamily="18" charset="0"/>
              </a:rPr>
              <a:t>E’ l’altra faccia dell’istituzione di erede e come questa espressione del potere riconosciuto al testatore di determinare l’ordine dei successibili, addirittura in modo meno invadente della prima perché con essa il testatore non stravolge l’ordine legale dei successibili (sostituendo a quelli </a:t>
            </a:r>
            <a:r>
              <a:rPr lang="it-IT" sz="2000" i="1" dirty="0">
                <a:effectLst/>
                <a:latin typeface="Rockwell Light" panose="02040303020102020203" pitchFamily="18" charset="0"/>
                <a:ea typeface="Cambria" panose="02040503050406030204" pitchFamily="18" charset="0"/>
                <a:cs typeface="Times New Roman" panose="02020603050405020304" pitchFamily="18" charset="0"/>
              </a:rPr>
              <a:t>ex lege</a:t>
            </a:r>
            <a:r>
              <a:rPr lang="it-IT" sz="2000" dirty="0">
                <a:effectLst/>
                <a:latin typeface="Rockwell Light" panose="02040303020102020203" pitchFamily="18" charset="0"/>
                <a:ea typeface="Cambria" panose="02040503050406030204" pitchFamily="18" charset="0"/>
                <a:cs typeface="Times New Roman" panose="02020603050405020304" pitchFamily="18" charset="0"/>
              </a:rPr>
              <a:t> i chiamati per testamento), limitandosi a eliminare la chiamata di uno o più tra loro, lasciando alla legge l’individuazione dei delati  </a:t>
            </a:r>
          </a:p>
        </p:txBody>
      </p:sp>
      <p:sp>
        <p:nvSpPr>
          <p:cNvPr id="4" name="Freccia in giù 3">
            <a:extLst>
              <a:ext uri="{FF2B5EF4-FFF2-40B4-BE49-F238E27FC236}">
                <a16:creationId xmlns:a16="http://schemas.microsoft.com/office/drawing/2014/main" id="{5CFF86A1-3AA5-8EC8-A2A8-D19982186B0F}"/>
              </a:ext>
            </a:extLst>
          </p:cNvPr>
          <p:cNvSpPr/>
          <p:nvPr/>
        </p:nvSpPr>
        <p:spPr>
          <a:xfrm>
            <a:off x="5312229" y="2140857"/>
            <a:ext cx="464457" cy="51525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0826004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E550E4-BC38-DC50-2449-6A59357B8447}"/>
              </a:ext>
            </a:extLst>
          </p:cNvPr>
          <p:cNvSpPr>
            <a:spLocks noGrp="1"/>
          </p:cNvSpPr>
          <p:nvPr>
            <p:ph type="title"/>
          </p:nvPr>
        </p:nvSpPr>
        <p:spPr/>
        <p:txBody>
          <a:bodyPr>
            <a:normAutofit/>
          </a:bodyPr>
          <a:lstStyle/>
          <a:p>
            <a:pPr algn="ctr"/>
            <a:r>
              <a:rPr lang="it-IT" dirty="0"/>
              <a:t>DISEREDAZIONE</a:t>
            </a:r>
            <a:br>
              <a:rPr lang="it-IT" dirty="0"/>
            </a:br>
            <a:endParaRPr lang="it-IT" dirty="0"/>
          </a:p>
        </p:txBody>
      </p:sp>
      <p:sp>
        <p:nvSpPr>
          <p:cNvPr id="3" name="Segnaposto contenuto 2">
            <a:extLst>
              <a:ext uri="{FF2B5EF4-FFF2-40B4-BE49-F238E27FC236}">
                <a16:creationId xmlns:a16="http://schemas.microsoft.com/office/drawing/2014/main" id="{BA587FA2-2191-8555-268C-8D5A99CDE4BF}"/>
              </a:ext>
            </a:extLst>
          </p:cNvPr>
          <p:cNvSpPr>
            <a:spLocks noGrp="1"/>
          </p:cNvSpPr>
          <p:nvPr>
            <p:ph idx="1"/>
          </p:nvPr>
        </p:nvSpPr>
        <p:spPr/>
        <p:txBody>
          <a:bodyPr>
            <a:normAutofit lnSpcReduction="10000"/>
          </a:bodyPr>
          <a:lstStyle/>
          <a:p>
            <a:pPr marL="400050" indent="-400050" algn="just">
              <a:buAutoNum type="romanLcParenBoth"/>
            </a:pPr>
            <a:r>
              <a:rPr lang="it-IT" sz="2400" dirty="0">
                <a:effectLst/>
                <a:latin typeface="Rockwell Light" panose="02040303020102020203" pitchFamily="18" charset="0"/>
                <a:ea typeface="Cambria" panose="02040503050406030204" pitchFamily="18" charset="0"/>
                <a:cs typeface="Times New Roman" panose="02020603050405020304" pitchFamily="18" charset="0"/>
              </a:rPr>
              <a:t>una clausola con cui si diseredi una intera linea parentale (“</a:t>
            </a:r>
            <a:r>
              <a:rPr lang="it-IT" sz="2400" i="1" dirty="0">
                <a:effectLst/>
                <a:latin typeface="Rockwell Light" panose="02040303020102020203" pitchFamily="18" charset="0"/>
                <a:ea typeface="Cambria" panose="02040503050406030204" pitchFamily="18" charset="0"/>
                <a:cs typeface="Times New Roman" panose="02020603050405020304" pitchFamily="18" charset="0"/>
              </a:rPr>
              <a:t>I cugini da parte di madre</a:t>
            </a:r>
            <a:r>
              <a:rPr lang="it-IT" sz="2400" dirty="0">
                <a:effectLst/>
                <a:latin typeface="Rockwell Light" panose="02040303020102020203" pitchFamily="18" charset="0"/>
                <a:ea typeface="Cambria" panose="02040503050406030204" pitchFamily="18" charset="0"/>
                <a:cs typeface="Times New Roman" panose="02020603050405020304" pitchFamily="18" charset="0"/>
              </a:rPr>
              <a:t>”); </a:t>
            </a:r>
          </a:p>
          <a:p>
            <a:pPr marL="400050" indent="-400050" algn="just">
              <a:buAutoNum type="romanLcParenBoth"/>
            </a:pPr>
            <a:r>
              <a:rPr lang="it-IT" sz="2400" dirty="0">
                <a:effectLst/>
                <a:latin typeface="Rockwell Light" panose="02040303020102020203" pitchFamily="18" charset="0"/>
                <a:ea typeface="Cambria" panose="02040503050406030204" pitchFamily="18" charset="0"/>
                <a:cs typeface="Times New Roman" panose="02020603050405020304" pitchFamily="18" charset="0"/>
              </a:rPr>
              <a:t>una clausola che escluda la rappresentazione in relazione ad un determinato chiamato, pur senza provvedere alla sostituzione; </a:t>
            </a:r>
          </a:p>
          <a:p>
            <a:pPr marL="400050" indent="-400050" algn="just">
              <a:buAutoNum type="romanLcParenBoth"/>
            </a:pPr>
            <a:r>
              <a:rPr lang="it-IT" sz="2400" dirty="0">
                <a:effectLst/>
                <a:latin typeface="Rockwell Light" panose="02040303020102020203" pitchFamily="18" charset="0"/>
                <a:ea typeface="Cambria" panose="02040503050406030204" pitchFamily="18" charset="0"/>
                <a:cs typeface="Times New Roman" panose="02020603050405020304" pitchFamily="18" charset="0"/>
              </a:rPr>
              <a:t>una clausola con cui si limiti oggettivamente la successione di determinati soggetti (diseredazioni oggettivamente limitate: “</a:t>
            </a:r>
            <a:r>
              <a:rPr lang="it-IT" sz="2400" i="1" dirty="0">
                <a:effectLst/>
                <a:latin typeface="Rockwell Light" panose="02040303020102020203" pitchFamily="18" charset="0"/>
                <a:ea typeface="Cambria" panose="02040503050406030204" pitchFamily="18" charset="0"/>
                <a:cs typeface="Times New Roman" panose="02020603050405020304" pitchFamily="18" charset="0"/>
              </a:rPr>
              <a:t>A Tizio non vada più di…</a:t>
            </a:r>
            <a:r>
              <a:rPr lang="it-IT" sz="2400" dirty="0">
                <a:effectLst/>
                <a:latin typeface="Rockwell Light" panose="02040303020102020203" pitchFamily="18" charset="0"/>
                <a:ea typeface="Cambria" panose="02040503050406030204" pitchFamily="18" charset="0"/>
                <a:cs typeface="Times New Roman" panose="02020603050405020304" pitchFamily="18" charset="0"/>
              </a:rPr>
              <a:t>”); </a:t>
            </a:r>
          </a:p>
          <a:p>
            <a:pPr marL="400050" indent="-400050" algn="just">
              <a:buAutoNum type="romanLcParenBoth"/>
            </a:pPr>
            <a:r>
              <a:rPr lang="it-IT" sz="2400" dirty="0">
                <a:effectLst/>
                <a:latin typeface="Rockwell Light" panose="02040303020102020203" pitchFamily="18" charset="0"/>
                <a:ea typeface="Cambria" panose="02040503050406030204" pitchFamily="18" charset="0"/>
                <a:cs typeface="Times New Roman" panose="02020603050405020304" pitchFamily="18" charset="0"/>
              </a:rPr>
              <a:t>una clausola “punitiva”, intendendo per tale la disposizione testamentaria a contenuto positivo accompagnata dalla previsione della diseredazione dell’istituito per il caso in cui si verifichi un determinato evento. </a:t>
            </a:r>
          </a:p>
          <a:p>
            <a:pPr marL="0" indent="0">
              <a:buNone/>
            </a:pPr>
            <a:endParaRPr lang="it-IT" dirty="0"/>
          </a:p>
        </p:txBody>
      </p:sp>
      <p:sp>
        <p:nvSpPr>
          <p:cNvPr id="4" name="Segnaposto testo 3">
            <a:extLst>
              <a:ext uri="{FF2B5EF4-FFF2-40B4-BE49-F238E27FC236}">
                <a16:creationId xmlns:a16="http://schemas.microsoft.com/office/drawing/2014/main" id="{AC1AA042-DBA4-09C4-4044-2EC2CBBEC11D}"/>
              </a:ext>
            </a:extLst>
          </p:cNvPr>
          <p:cNvSpPr>
            <a:spLocks noGrp="1"/>
          </p:cNvSpPr>
          <p:nvPr>
            <p:ph type="body" sz="half" idx="2"/>
          </p:nvPr>
        </p:nvSpPr>
        <p:spPr/>
        <p:txBody>
          <a:bodyPr/>
          <a:lstStyle/>
          <a:p>
            <a:r>
              <a:rPr lang="it-IT" sz="2800" dirty="0">
                <a:ea typeface="Cambria" panose="02040503050406030204" pitchFamily="18" charset="0"/>
                <a:cs typeface="Times New Roman" panose="02020603050405020304" pitchFamily="18" charset="0"/>
              </a:rPr>
              <a:t>può assumere diversi atteggiamenti  </a:t>
            </a:r>
          </a:p>
          <a:p>
            <a:endParaRPr lang="it-IT" dirty="0"/>
          </a:p>
        </p:txBody>
      </p:sp>
      <p:sp>
        <p:nvSpPr>
          <p:cNvPr id="5" name="Freccia a sinistra 4">
            <a:extLst>
              <a:ext uri="{FF2B5EF4-FFF2-40B4-BE49-F238E27FC236}">
                <a16:creationId xmlns:a16="http://schemas.microsoft.com/office/drawing/2014/main" id="{55EE14B9-113C-436C-F2B0-5B3CF2445917}"/>
              </a:ext>
            </a:extLst>
          </p:cNvPr>
          <p:cNvSpPr/>
          <p:nvPr/>
        </p:nvSpPr>
        <p:spPr>
          <a:xfrm>
            <a:off x="8984343" y="4187371"/>
            <a:ext cx="1719943" cy="696686"/>
          </a:xfrm>
          <a:prstGeom prst="leftArrow">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5193191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088C59-5A42-A376-EC43-7E6FB0FEA5ED}"/>
              </a:ext>
            </a:extLst>
          </p:cNvPr>
          <p:cNvSpPr>
            <a:spLocks noGrp="1"/>
          </p:cNvSpPr>
          <p:nvPr>
            <p:ph type="title"/>
          </p:nvPr>
        </p:nvSpPr>
        <p:spPr/>
        <p:txBody>
          <a:bodyPr>
            <a:normAutofit/>
          </a:bodyPr>
          <a:lstStyle/>
          <a:p>
            <a:pPr algn="just"/>
            <a:r>
              <a:rPr lang="it-IT" sz="2000" b="0" i="0" cap="none" dirty="0">
                <a:solidFill>
                  <a:srgbClr val="4A4A4A"/>
                </a:solidFill>
                <a:effectLst/>
                <a:latin typeface="+mn-lt"/>
              </a:rPr>
              <a:t>Nell'istituire con testamento propri eredi universali i convenuti, aveva legato alla sorella (...) madre dei ricorrenti e deceduta il 13 dicembre 2015, la somma di euro 200.000,00, manifestando la volontà che a tale legato non si applicasse l'istituto della rappresentazione. Il tribunale ha deciso che «</a:t>
            </a:r>
            <a:r>
              <a:rPr lang="it-IT" sz="2000" b="1" i="1" cap="none" dirty="0">
                <a:solidFill>
                  <a:srgbClr val="4A4A4A"/>
                </a:solidFill>
                <a:effectLst/>
                <a:latin typeface="+mn-lt"/>
              </a:rPr>
              <a:t>i</a:t>
            </a:r>
            <a:r>
              <a:rPr lang="it-IT" sz="2000" b="1" i="1" cap="none" dirty="0">
                <a:solidFill>
                  <a:srgbClr val="474747"/>
                </a:solidFill>
                <a:effectLst/>
                <a:latin typeface="+mn-lt"/>
              </a:rPr>
              <a:t>n tema di successione testamentaria, in assenza di un espresso divieto di legge che impedisca al testatore di prevedere, in relazione a una specifica disposizione testamentaria o categoria di successibili, l'inapplicabilità dell'istituto della rappresentazione, deve darsi prevalenza al principio di salvaguardia della volontà del testatore, purché tale volontà - che, nei fatti, realizza una diseredazione - non sia esercitata in contrasto con i diritti che la legge riserva in favore dei legittimari.</a:t>
            </a:r>
            <a:r>
              <a:rPr lang="it-IT" sz="2000" b="0" i="0" cap="none" dirty="0">
                <a:solidFill>
                  <a:srgbClr val="474747"/>
                </a:solidFill>
                <a:effectLst/>
                <a:latin typeface="+mn-lt"/>
              </a:rPr>
              <a:t>»</a:t>
            </a:r>
            <a:endParaRPr lang="it-IT" sz="2000" cap="none" dirty="0">
              <a:latin typeface="+mn-lt"/>
            </a:endParaRPr>
          </a:p>
        </p:txBody>
      </p:sp>
      <p:sp>
        <p:nvSpPr>
          <p:cNvPr id="3" name="Segnaposto testo 2">
            <a:extLst>
              <a:ext uri="{FF2B5EF4-FFF2-40B4-BE49-F238E27FC236}">
                <a16:creationId xmlns:a16="http://schemas.microsoft.com/office/drawing/2014/main" id="{F7ABF6AA-5E7B-DD88-6483-F2EBDBE9C0E1}"/>
              </a:ext>
            </a:extLst>
          </p:cNvPr>
          <p:cNvSpPr>
            <a:spLocks noGrp="1"/>
          </p:cNvSpPr>
          <p:nvPr>
            <p:ph type="body" idx="1"/>
          </p:nvPr>
        </p:nvSpPr>
        <p:spPr/>
        <p:txBody>
          <a:bodyPr/>
          <a:lstStyle/>
          <a:p>
            <a:r>
              <a:rPr lang="it-IT" dirty="0"/>
              <a:t>LA Più RECENTE GIURISPRUDENZA </a:t>
            </a:r>
            <a:r>
              <a:rPr lang="it-IT" b="0" i="0" dirty="0">
                <a:solidFill>
                  <a:schemeClr val="accent2"/>
                </a:solidFill>
                <a:effectLst/>
                <a:latin typeface="Rockwell Condensed" panose="02060603050405020104" pitchFamily="18" charset="0"/>
              </a:rPr>
              <a:t>Tribunale Verona, Sez. I, Ordinanza, 26/01/2022</a:t>
            </a:r>
            <a:endParaRPr lang="it-IT" dirty="0">
              <a:solidFill>
                <a:schemeClr val="accent2"/>
              </a:solidFill>
              <a:latin typeface="Rockwell Condensed" panose="02060603050405020104" pitchFamily="18" charset="0"/>
            </a:endParaRPr>
          </a:p>
        </p:txBody>
      </p:sp>
    </p:spTree>
    <p:extLst>
      <p:ext uri="{BB962C8B-B14F-4D97-AF65-F5344CB8AC3E}">
        <p14:creationId xmlns:p14="http://schemas.microsoft.com/office/powerpoint/2010/main" val="32678403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CA5EB3-3330-3A10-5643-84DF69ACAEF4}"/>
              </a:ext>
            </a:extLst>
          </p:cNvPr>
          <p:cNvSpPr>
            <a:spLocks noGrp="1"/>
          </p:cNvSpPr>
          <p:nvPr>
            <p:ph type="title"/>
          </p:nvPr>
        </p:nvSpPr>
        <p:spPr/>
        <p:txBody>
          <a:bodyPr>
            <a:noAutofit/>
          </a:bodyPr>
          <a:lstStyle/>
          <a:p>
            <a:pPr algn="just"/>
            <a:r>
              <a:rPr lang="it-IT" sz="2000" b="0" i="0" cap="none" dirty="0">
                <a:solidFill>
                  <a:srgbClr val="4A4A4A"/>
                </a:solidFill>
                <a:effectLst/>
                <a:latin typeface="+mn-lt"/>
              </a:rPr>
              <a:t>Poiché al fine di giustificare l'interesse ad agire per far accertare l'invalidità di una disposizione testamentaria occorre che si possa vantare un diritto successorio in dipendenza dell'accertata invalidità della stessa disposizione, tale posizione non è riconoscibile in capo a chi, potenziale successibile "ex lege", </a:t>
            </a:r>
            <a:r>
              <a:rPr lang="it-IT" sz="2000" b="1" i="0" cap="none" dirty="0">
                <a:solidFill>
                  <a:srgbClr val="4A4A4A"/>
                </a:solidFill>
                <a:effectLst/>
                <a:latin typeface="+mn-lt"/>
              </a:rPr>
              <a:t>sia stato validamente escluso, per diseredazione, dalla successione</a:t>
            </a:r>
            <a:r>
              <a:rPr lang="it-IT" sz="2000" b="0" i="0" cap="none" dirty="0">
                <a:solidFill>
                  <a:srgbClr val="4A4A4A"/>
                </a:solidFill>
                <a:effectLst/>
                <a:latin typeface="+mn-lt"/>
              </a:rPr>
              <a:t>, atteso che la invalidità colpisce, di regola, uno o più singole disposizioni testamentarie, lasciando valide le altre, inclusa quella di esclusione.  </a:t>
            </a:r>
            <a:endParaRPr lang="it-IT" sz="2000" cap="none" dirty="0">
              <a:latin typeface="+mn-lt"/>
            </a:endParaRPr>
          </a:p>
        </p:txBody>
      </p:sp>
      <p:sp>
        <p:nvSpPr>
          <p:cNvPr id="3" name="Segnaposto testo 2">
            <a:extLst>
              <a:ext uri="{FF2B5EF4-FFF2-40B4-BE49-F238E27FC236}">
                <a16:creationId xmlns:a16="http://schemas.microsoft.com/office/drawing/2014/main" id="{D2AB21A4-A0A2-0D0A-7921-D3B96FBB3F92}"/>
              </a:ext>
            </a:extLst>
          </p:cNvPr>
          <p:cNvSpPr>
            <a:spLocks noGrp="1"/>
          </p:cNvSpPr>
          <p:nvPr>
            <p:ph type="body" idx="1"/>
          </p:nvPr>
        </p:nvSpPr>
        <p:spPr/>
        <p:txBody>
          <a:bodyPr/>
          <a:lstStyle/>
          <a:p>
            <a:r>
              <a:rPr lang="it-IT" dirty="0"/>
              <a:t>LA Più RECENTE GIURISPRUDENZA </a:t>
            </a:r>
            <a:r>
              <a:rPr lang="it-IT" b="0" i="0" dirty="0">
                <a:solidFill>
                  <a:schemeClr val="accent2"/>
                </a:solidFill>
                <a:effectLst/>
                <a:latin typeface="Rockwell Condensed" panose="02060603050405020104" pitchFamily="18" charset="0"/>
              </a:rPr>
              <a:t>Cass. civ., Sez. II, Sentenza, 17/10/2018, n. 26062</a:t>
            </a:r>
            <a:endParaRPr lang="it-IT" dirty="0">
              <a:solidFill>
                <a:schemeClr val="accent2"/>
              </a:solidFill>
              <a:latin typeface="Rockwell Condensed" panose="02060603050405020104" pitchFamily="18" charset="0"/>
            </a:endParaRPr>
          </a:p>
        </p:txBody>
      </p:sp>
    </p:spTree>
    <p:extLst>
      <p:ext uri="{BB962C8B-B14F-4D97-AF65-F5344CB8AC3E}">
        <p14:creationId xmlns:p14="http://schemas.microsoft.com/office/powerpoint/2010/main" val="2317260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9228E4-4CAD-079F-4601-4C3A19782A88}"/>
              </a:ext>
            </a:extLst>
          </p:cNvPr>
          <p:cNvSpPr>
            <a:spLocks noGrp="1"/>
          </p:cNvSpPr>
          <p:nvPr>
            <p:ph type="title"/>
          </p:nvPr>
        </p:nvSpPr>
        <p:spPr/>
        <p:txBody>
          <a:bodyPr>
            <a:normAutofit/>
          </a:bodyPr>
          <a:lstStyle/>
          <a:p>
            <a:pPr algn="just">
              <a:lnSpc>
                <a:spcPct val="200000"/>
              </a:lnSpc>
            </a:pPr>
            <a:r>
              <a:rPr lang="it-IT" sz="2000" dirty="0">
                <a:effectLst/>
                <a:ea typeface="Cambria" panose="02040503050406030204" pitchFamily="18" charset="0"/>
                <a:cs typeface="Times New Roman" panose="02020603050405020304" pitchFamily="18" charset="0"/>
              </a:rPr>
              <a:t>è, dunque, dato di </a:t>
            </a:r>
            <a:r>
              <a:rPr lang="it-IT" sz="2000" b="1" dirty="0">
                <a:effectLst/>
                <a:ea typeface="Cambria" panose="02040503050406030204" pitchFamily="18" charset="0"/>
                <a:cs typeface="Times New Roman" panose="02020603050405020304" pitchFamily="18" charset="0"/>
              </a:rPr>
              <a:t>escludere l’applicazione delle norme sulla successione legittima</a:t>
            </a:r>
            <a:r>
              <a:rPr lang="it-IT" sz="2000" dirty="0">
                <a:effectLst/>
                <a:ea typeface="Cambria" panose="02040503050406030204" pitchFamily="18" charset="0"/>
                <a:cs typeface="Times New Roman" panose="02020603050405020304" pitchFamily="18" charset="0"/>
              </a:rPr>
              <a:t>, disponendo di </a:t>
            </a:r>
            <a:r>
              <a:rPr lang="it-IT" sz="2000" b="1" u="sng" dirty="0">
                <a:effectLst/>
                <a:ea typeface="Cambria" panose="02040503050406030204" pitchFamily="18" charset="0"/>
                <a:cs typeface="Times New Roman" panose="02020603050405020304" pitchFamily="18" charset="0"/>
              </a:rPr>
              <a:t>parte o dell’intero</a:t>
            </a:r>
            <a:r>
              <a:rPr lang="it-IT" sz="2000" dirty="0">
                <a:effectLst/>
                <a:ea typeface="Cambria" panose="02040503050406030204" pitchFamily="18" charset="0"/>
                <a:cs typeface="Times New Roman" panose="02020603050405020304" pitchFamily="18" charset="0"/>
              </a:rPr>
              <a:t> patrimonio per mezzo del testamento</a:t>
            </a:r>
            <a:endParaRPr lang="it-IT" sz="8800" dirty="0"/>
          </a:p>
        </p:txBody>
      </p:sp>
      <p:sp>
        <p:nvSpPr>
          <p:cNvPr id="3" name="Segnaposto testo 2">
            <a:extLst>
              <a:ext uri="{FF2B5EF4-FFF2-40B4-BE49-F238E27FC236}">
                <a16:creationId xmlns:a16="http://schemas.microsoft.com/office/drawing/2014/main" id="{396A1DC8-F3DF-1919-470B-7A07C08D57F5}"/>
              </a:ext>
            </a:extLst>
          </p:cNvPr>
          <p:cNvSpPr>
            <a:spLocks noGrp="1"/>
          </p:cNvSpPr>
          <p:nvPr>
            <p:ph type="body" idx="1"/>
          </p:nvPr>
        </p:nvSpPr>
        <p:spPr/>
        <p:txBody>
          <a:bodyPr/>
          <a:lstStyle/>
          <a:p>
            <a:endParaRPr lang="it-IT" dirty="0"/>
          </a:p>
          <a:p>
            <a:r>
              <a:rPr lang="it-IT" dirty="0"/>
              <a:t>Se non dispone di tutto il suo patrimonio con il testamento le due fonti concorrono</a:t>
            </a:r>
          </a:p>
        </p:txBody>
      </p:sp>
      <p:sp>
        <p:nvSpPr>
          <p:cNvPr id="4" name="Freccia in giù 3">
            <a:extLst>
              <a:ext uri="{FF2B5EF4-FFF2-40B4-BE49-F238E27FC236}">
                <a16:creationId xmlns:a16="http://schemas.microsoft.com/office/drawing/2014/main" id="{2230FF78-4AC4-7EFF-0BA4-4FCBE17FCBF6}"/>
              </a:ext>
            </a:extLst>
          </p:cNvPr>
          <p:cNvSpPr/>
          <p:nvPr/>
        </p:nvSpPr>
        <p:spPr>
          <a:xfrm>
            <a:off x="8113485" y="3298371"/>
            <a:ext cx="493485" cy="206465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743080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87AFAA-8E2D-E72A-FD9D-1C8D4DFD3FD3}"/>
              </a:ext>
            </a:extLst>
          </p:cNvPr>
          <p:cNvSpPr>
            <a:spLocks noGrp="1"/>
          </p:cNvSpPr>
          <p:nvPr>
            <p:ph type="title"/>
          </p:nvPr>
        </p:nvSpPr>
        <p:spPr/>
        <p:txBody>
          <a:bodyPr/>
          <a:lstStyle/>
          <a:p>
            <a:pPr algn="ctr"/>
            <a:r>
              <a:rPr lang="it-IT" dirty="0"/>
              <a:t>Successione legittima:</a:t>
            </a:r>
          </a:p>
        </p:txBody>
      </p:sp>
      <p:sp>
        <p:nvSpPr>
          <p:cNvPr id="3" name="Segnaposto contenuto 2">
            <a:extLst>
              <a:ext uri="{FF2B5EF4-FFF2-40B4-BE49-F238E27FC236}">
                <a16:creationId xmlns:a16="http://schemas.microsoft.com/office/drawing/2014/main" id="{CE797C89-42D4-191E-2FD5-4AB621FED4A1}"/>
              </a:ext>
            </a:extLst>
          </p:cNvPr>
          <p:cNvSpPr>
            <a:spLocks noGrp="1"/>
          </p:cNvSpPr>
          <p:nvPr>
            <p:ph idx="1"/>
          </p:nvPr>
        </p:nvSpPr>
        <p:spPr/>
        <p:txBody>
          <a:bodyPr>
            <a:normAutofit fontScale="77500" lnSpcReduction="20000"/>
          </a:bodyPr>
          <a:lstStyle/>
          <a:p>
            <a:pPr marL="0" indent="0" algn="just">
              <a:lnSpc>
                <a:spcPct val="170000"/>
              </a:lnSpc>
              <a:spcBef>
                <a:spcPts val="0"/>
              </a:spcBef>
              <a:spcAft>
                <a:spcPts val="600"/>
              </a:spcAft>
              <a:buNone/>
              <a:tabLst>
                <a:tab pos="1495425" algn="l"/>
                <a:tab pos="2277745" algn="l"/>
              </a:tabLst>
            </a:pPr>
            <a:r>
              <a:rPr lang="it-IT" sz="1600" spc="20" dirty="0">
                <a:effectLst/>
                <a:ea typeface="Times New Roman" panose="02020603050405020304" pitchFamily="18" charset="0"/>
              </a:rPr>
              <a:t>1) Inesistenza del testamento;</a:t>
            </a:r>
          </a:p>
          <a:p>
            <a:pPr marL="0" indent="0" algn="just">
              <a:lnSpc>
                <a:spcPct val="170000"/>
              </a:lnSpc>
              <a:spcBef>
                <a:spcPts val="0"/>
              </a:spcBef>
              <a:spcAft>
                <a:spcPts val="600"/>
              </a:spcAft>
              <a:buNone/>
              <a:tabLst>
                <a:tab pos="1495425" algn="l"/>
                <a:tab pos="2277745" algn="l"/>
              </a:tabLst>
            </a:pPr>
            <a:r>
              <a:rPr lang="it-IT" sz="1600" spc="20" dirty="0">
                <a:effectLst/>
                <a:ea typeface="Times New Roman" panose="02020603050405020304" pitchFamily="18" charset="0"/>
              </a:rPr>
              <a:t>2) Esistenza di un testamento contenente soltanto disposizioni a titolo particolare;</a:t>
            </a:r>
          </a:p>
          <a:p>
            <a:pPr marL="0" indent="0" algn="just">
              <a:lnSpc>
                <a:spcPct val="170000"/>
              </a:lnSpc>
              <a:spcBef>
                <a:spcPts val="0"/>
              </a:spcBef>
              <a:spcAft>
                <a:spcPts val="600"/>
              </a:spcAft>
              <a:buNone/>
              <a:tabLst>
                <a:tab pos="1495425" algn="l"/>
                <a:tab pos="2277745" algn="l"/>
              </a:tabLst>
            </a:pPr>
            <a:r>
              <a:rPr lang="it-IT" sz="1600" spc="20" dirty="0">
                <a:effectLst/>
                <a:ea typeface="Times New Roman" panose="02020603050405020304" pitchFamily="18" charset="0"/>
              </a:rPr>
              <a:t>3) Esistenza di un testamento contenente disposizioni a titolo universale che non coprano tutto l’asse ereditario;</a:t>
            </a:r>
          </a:p>
          <a:p>
            <a:pPr marL="0" indent="0" algn="just">
              <a:lnSpc>
                <a:spcPct val="170000"/>
              </a:lnSpc>
              <a:spcBef>
                <a:spcPts val="0"/>
              </a:spcBef>
              <a:spcAft>
                <a:spcPts val="600"/>
              </a:spcAft>
              <a:buNone/>
              <a:tabLst>
                <a:tab pos="1495425" algn="l"/>
                <a:tab pos="2277745" algn="l"/>
              </a:tabLst>
            </a:pPr>
            <a:r>
              <a:rPr lang="it-IT" sz="1600" spc="20" dirty="0">
                <a:effectLst/>
                <a:ea typeface="Times New Roman" panose="02020603050405020304" pitchFamily="18" charset="0"/>
              </a:rPr>
              <a:t>4) Testamento revocato;</a:t>
            </a:r>
          </a:p>
          <a:p>
            <a:pPr marL="0" indent="0" algn="just">
              <a:lnSpc>
                <a:spcPct val="170000"/>
              </a:lnSpc>
              <a:spcBef>
                <a:spcPts val="0"/>
              </a:spcBef>
              <a:spcAft>
                <a:spcPts val="600"/>
              </a:spcAft>
              <a:buNone/>
              <a:tabLst>
                <a:tab pos="1495425" algn="l"/>
                <a:tab pos="2277745" algn="l"/>
              </a:tabLst>
            </a:pPr>
            <a:r>
              <a:rPr lang="it-IT" sz="1600" spc="20" dirty="0">
                <a:effectLst/>
                <a:ea typeface="Times New Roman" panose="02020603050405020304" pitchFamily="18" charset="0"/>
              </a:rPr>
              <a:t>5) Testamento nullo o annullato;</a:t>
            </a:r>
          </a:p>
          <a:p>
            <a:pPr marL="0" indent="0" algn="just">
              <a:lnSpc>
                <a:spcPct val="170000"/>
              </a:lnSpc>
              <a:spcBef>
                <a:spcPts val="0"/>
              </a:spcBef>
              <a:spcAft>
                <a:spcPts val="600"/>
              </a:spcAft>
              <a:buNone/>
              <a:tabLst>
                <a:tab pos="1495425" algn="l"/>
                <a:tab pos="2277745" algn="l"/>
              </a:tabLst>
            </a:pPr>
            <a:r>
              <a:rPr lang="it-IT" sz="1600" spc="20" dirty="0">
                <a:effectLst/>
                <a:ea typeface="Times New Roman" panose="02020603050405020304" pitchFamily="18" charset="0"/>
              </a:rPr>
              <a:t>6) Testamento inefficace per deficienza della condizione sospensiva o avveramento della condizione risolutiva;</a:t>
            </a:r>
          </a:p>
          <a:p>
            <a:pPr marL="0" indent="0" algn="just">
              <a:lnSpc>
                <a:spcPct val="170000"/>
              </a:lnSpc>
              <a:spcBef>
                <a:spcPts val="0"/>
              </a:spcBef>
              <a:spcAft>
                <a:spcPts val="600"/>
              </a:spcAft>
              <a:buNone/>
              <a:tabLst>
                <a:tab pos="1495425" algn="l"/>
                <a:tab pos="2277745" algn="l"/>
              </a:tabLst>
            </a:pPr>
            <a:r>
              <a:rPr lang="it-IT" sz="1600" spc="20" dirty="0">
                <a:effectLst/>
                <a:ea typeface="Times New Roman" panose="02020603050405020304" pitchFamily="18" charset="0"/>
              </a:rPr>
              <a:t>7) Risoluzione della disposizione testamentaria provocata dall’inadempimento dell’onere (art. 648 2° comma);</a:t>
            </a:r>
          </a:p>
          <a:p>
            <a:pPr marL="0" indent="0" algn="just">
              <a:lnSpc>
                <a:spcPct val="170000"/>
              </a:lnSpc>
              <a:spcBef>
                <a:spcPts val="0"/>
              </a:spcBef>
              <a:buNone/>
            </a:pPr>
            <a:r>
              <a:rPr lang="it-IT" sz="1600" dirty="0">
                <a:effectLst/>
                <a:ea typeface="Cambria" panose="02040503050406030204" pitchFamily="18" charset="0"/>
                <a:cs typeface="Times New Roman" panose="02020603050405020304" pitchFamily="18" charset="0"/>
              </a:rPr>
              <a:t>8) Mancata accettazione dell’eredità al chiamato per testamento (rinuncia, prescrizione, decadenza), senza che si faccia luogo a sostituzione, rappresentanza, accrescimento, nascituri che non vengono a esistenza.</a:t>
            </a:r>
            <a:endParaRPr lang="it-IT" sz="1800" dirty="0"/>
          </a:p>
        </p:txBody>
      </p:sp>
      <p:sp>
        <p:nvSpPr>
          <p:cNvPr id="4" name="Segnaposto testo 3">
            <a:extLst>
              <a:ext uri="{FF2B5EF4-FFF2-40B4-BE49-F238E27FC236}">
                <a16:creationId xmlns:a16="http://schemas.microsoft.com/office/drawing/2014/main" id="{8937148E-5FC0-F8F2-F5FD-96558E99626A}"/>
              </a:ext>
            </a:extLst>
          </p:cNvPr>
          <p:cNvSpPr>
            <a:spLocks noGrp="1"/>
          </p:cNvSpPr>
          <p:nvPr>
            <p:ph type="body" sz="half" idx="2"/>
          </p:nvPr>
        </p:nvSpPr>
        <p:spPr/>
        <p:txBody>
          <a:bodyPr/>
          <a:lstStyle/>
          <a:p>
            <a:pPr algn="ctr"/>
            <a:r>
              <a:rPr lang="it-IT" sz="2800" dirty="0">
                <a:latin typeface="+mj-lt"/>
              </a:rPr>
              <a:t>Quando</a:t>
            </a:r>
          </a:p>
          <a:p>
            <a:pPr algn="ctr"/>
            <a:endParaRPr lang="it-IT" sz="2800" dirty="0">
              <a:latin typeface="+mj-lt"/>
            </a:endParaRPr>
          </a:p>
          <a:p>
            <a:endParaRPr lang="it-IT" dirty="0"/>
          </a:p>
        </p:txBody>
      </p:sp>
      <p:pic>
        <p:nvPicPr>
          <p:cNvPr id="8" name="Elemento grafico 7" descr="Badge Punto interrogativo con riempimento a tinta unita">
            <a:extLst>
              <a:ext uri="{FF2B5EF4-FFF2-40B4-BE49-F238E27FC236}">
                <a16:creationId xmlns:a16="http://schemas.microsoft.com/office/drawing/2014/main" id="{B65F9462-AED0-7609-DCAB-0C4CE86FE24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94800" y="3289663"/>
            <a:ext cx="1894876" cy="1935480"/>
          </a:xfrm>
          <a:prstGeom prst="rect">
            <a:avLst/>
          </a:prstGeom>
        </p:spPr>
      </p:pic>
    </p:spTree>
    <p:extLst>
      <p:ext uri="{BB962C8B-B14F-4D97-AF65-F5344CB8AC3E}">
        <p14:creationId xmlns:p14="http://schemas.microsoft.com/office/powerpoint/2010/main" val="1194812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2292CE-8921-5814-5DF3-9B9CAC5B6235}"/>
              </a:ext>
            </a:extLst>
          </p:cNvPr>
          <p:cNvSpPr>
            <a:spLocks noGrp="1"/>
          </p:cNvSpPr>
          <p:nvPr>
            <p:ph type="ctrTitle"/>
          </p:nvPr>
        </p:nvSpPr>
        <p:spPr/>
        <p:txBody>
          <a:bodyPr/>
          <a:lstStyle/>
          <a:p>
            <a:r>
              <a:rPr lang="it-IT" dirty="0"/>
              <a:t>Cosa è il testamento?</a:t>
            </a:r>
          </a:p>
        </p:txBody>
      </p:sp>
      <p:sp>
        <p:nvSpPr>
          <p:cNvPr id="3" name="Sottotitolo 2">
            <a:extLst>
              <a:ext uri="{FF2B5EF4-FFF2-40B4-BE49-F238E27FC236}">
                <a16:creationId xmlns:a16="http://schemas.microsoft.com/office/drawing/2014/main" id="{FD3CF1C0-EDD4-5B9C-782E-87A885ECE6F4}"/>
              </a:ext>
            </a:extLst>
          </p:cNvPr>
          <p:cNvSpPr>
            <a:spLocks noGrp="1"/>
          </p:cNvSpPr>
          <p:nvPr>
            <p:ph type="subTitle" idx="1"/>
          </p:nvPr>
        </p:nvSpPr>
        <p:spPr/>
        <p:txBody>
          <a:bodyPr/>
          <a:lstStyle/>
          <a:p>
            <a:endParaRPr lang="it-IT"/>
          </a:p>
        </p:txBody>
      </p:sp>
    </p:spTree>
    <p:extLst>
      <p:ext uri="{BB962C8B-B14F-4D97-AF65-F5344CB8AC3E}">
        <p14:creationId xmlns:p14="http://schemas.microsoft.com/office/powerpoint/2010/main" val="439871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D899B190-4D9F-E0A6-07C4-B8CBB286B57D}"/>
              </a:ext>
            </a:extLst>
          </p:cNvPr>
          <p:cNvSpPr txBox="1"/>
          <p:nvPr/>
        </p:nvSpPr>
        <p:spPr>
          <a:xfrm>
            <a:off x="827314" y="2413338"/>
            <a:ext cx="11161486" cy="3108543"/>
          </a:xfrm>
          <a:prstGeom prst="rect">
            <a:avLst/>
          </a:prstGeom>
          <a:noFill/>
        </p:spPr>
        <p:txBody>
          <a:bodyPr wrap="square">
            <a:spAutoFit/>
          </a:bodyPr>
          <a:lstStyle/>
          <a:p>
            <a:pPr algn="just">
              <a:spcBef>
                <a:spcPts val="600"/>
              </a:spcBef>
              <a:spcAft>
                <a:spcPts val="600"/>
              </a:spcAft>
            </a:pPr>
            <a:r>
              <a:rPr lang="it-IT" sz="2800" b="1" dirty="0">
                <a:ea typeface="Cambria" panose="02040503050406030204" pitchFamily="18" charset="0"/>
                <a:cs typeface="Times New Roman" panose="02020603050405020304" pitchFamily="18" charset="0"/>
              </a:rPr>
              <a:t>I</a:t>
            </a:r>
            <a:r>
              <a:rPr lang="it-IT" sz="2800" b="1" dirty="0">
                <a:effectLst/>
                <a:ea typeface="Cambria" panose="02040503050406030204" pitchFamily="18" charset="0"/>
                <a:cs typeface="Times New Roman" panose="02020603050405020304" pitchFamily="18" charset="0"/>
              </a:rPr>
              <a:t>l </a:t>
            </a:r>
            <a:r>
              <a:rPr lang="it-IT" sz="2800" b="1" dirty="0">
                <a:solidFill>
                  <a:schemeClr val="accent2"/>
                </a:solidFill>
                <a:effectLst/>
                <a:ea typeface="Cambria" panose="02040503050406030204" pitchFamily="18" charset="0"/>
                <a:cs typeface="Times New Roman" panose="02020603050405020304" pitchFamily="18" charset="0"/>
              </a:rPr>
              <a:t>testamento</a:t>
            </a:r>
            <a:r>
              <a:rPr lang="it-IT" sz="2800" b="1" dirty="0">
                <a:effectLst/>
                <a:ea typeface="Cambria" panose="02040503050406030204" pitchFamily="18" charset="0"/>
                <a:cs typeface="Times New Roman" panose="02020603050405020304" pitchFamily="18" charset="0"/>
              </a:rPr>
              <a:t> </a:t>
            </a:r>
            <a:r>
              <a:rPr lang="it-IT" sz="2800" b="1" dirty="0">
                <a:ea typeface="Cambria" panose="02040503050406030204" pitchFamily="18" charset="0"/>
                <a:cs typeface="Times New Roman" panose="02020603050405020304" pitchFamily="18" charset="0"/>
              </a:rPr>
              <a:t>è </a:t>
            </a:r>
            <a:r>
              <a:rPr lang="it-IT" sz="2800" b="1" dirty="0">
                <a:effectLst/>
                <a:ea typeface="Cambria" panose="02040503050406030204" pitchFamily="18" charset="0"/>
                <a:cs typeface="Times New Roman" panose="02020603050405020304" pitchFamily="18" charset="0"/>
              </a:rPr>
              <a:t>un atto negoziale, personalissimo, unilaterale, revocabile, la cui causa consiste nella disposizione del proprio patrimonio per il tempo in cui il testatore avrà cessato di vivere</a:t>
            </a:r>
            <a:r>
              <a:rPr lang="it-IT" sz="2800" dirty="0">
                <a:effectLst/>
                <a:ea typeface="Cambria" panose="02040503050406030204" pitchFamily="18" charset="0"/>
                <a:cs typeface="Times New Roman" panose="02020603050405020304" pitchFamily="18" charset="0"/>
              </a:rPr>
              <a:t>, idoneo a costituire la fonte immediata degli effetti giuridici in cui si concreta la successione testamentaria, come </a:t>
            </a:r>
            <a:r>
              <a:rPr lang="it-IT" sz="2800" i="1" dirty="0" err="1">
                <a:effectLst/>
                <a:ea typeface="Cambria" panose="02040503050406030204" pitchFamily="18" charset="0"/>
                <a:cs typeface="Times New Roman" panose="02020603050405020304" pitchFamily="18" charset="0"/>
              </a:rPr>
              <a:t>genus</a:t>
            </a:r>
            <a:r>
              <a:rPr lang="it-IT" sz="2800" dirty="0">
                <a:effectLst/>
                <a:ea typeface="Cambria" panose="02040503050406030204" pitchFamily="18" charset="0"/>
                <a:cs typeface="Times New Roman" panose="02020603050405020304" pitchFamily="18" charset="0"/>
              </a:rPr>
              <a:t> successorio distinto dalla successione legittima, ai sensi dell’art. 457 c.c.</a:t>
            </a:r>
          </a:p>
        </p:txBody>
      </p:sp>
    </p:spTree>
    <p:extLst>
      <p:ext uri="{BB962C8B-B14F-4D97-AF65-F5344CB8AC3E}">
        <p14:creationId xmlns:p14="http://schemas.microsoft.com/office/powerpoint/2010/main" val="2091225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18E257-CA6E-AD5E-ECA0-E61F15D9EE5A}"/>
              </a:ext>
            </a:extLst>
          </p:cNvPr>
          <p:cNvSpPr>
            <a:spLocks noGrp="1"/>
          </p:cNvSpPr>
          <p:nvPr>
            <p:ph type="title"/>
          </p:nvPr>
        </p:nvSpPr>
        <p:spPr/>
        <p:txBody>
          <a:bodyPr>
            <a:normAutofit fontScale="90000"/>
          </a:bodyPr>
          <a:lstStyle/>
          <a:p>
            <a:pPr algn="ctr"/>
            <a:r>
              <a:rPr lang="it-IT" sz="4400" dirty="0"/>
              <a:t>Forme di testamento</a:t>
            </a:r>
          </a:p>
        </p:txBody>
      </p:sp>
      <p:sp>
        <p:nvSpPr>
          <p:cNvPr id="3" name="Segnaposto contenuto 2">
            <a:extLst>
              <a:ext uri="{FF2B5EF4-FFF2-40B4-BE49-F238E27FC236}">
                <a16:creationId xmlns:a16="http://schemas.microsoft.com/office/drawing/2014/main" id="{0659E4A2-0CF3-E596-123A-07602B6DFF51}"/>
              </a:ext>
            </a:extLst>
          </p:cNvPr>
          <p:cNvSpPr>
            <a:spLocks noGrp="1"/>
          </p:cNvSpPr>
          <p:nvPr>
            <p:ph idx="1"/>
          </p:nvPr>
        </p:nvSpPr>
        <p:spPr/>
        <p:txBody>
          <a:bodyPr>
            <a:normAutofit/>
          </a:bodyPr>
          <a:lstStyle/>
          <a:p>
            <a:pPr>
              <a:lnSpc>
                <a:spcPct val="200000"/>
              </a:lnSpc>
            </a:pPr>
            <a:r>
              <a:rPr lang="it-IT" sz="2800" dirty="0"/>
              <a:t>TESTAMENTO OLOGRAFO</a:t>
            </a:r>
          </a:p>
          <a:p>
            <a:pPr>
              <a:lnSpc>
                <a:spcPct val="200000"/>
              </a:lnSpc>
            </a:pPr>
            <a:r>
              <a:rPr lang="it-IT" sz="2800" dirty="0"/>
              <a:t>TESTAMENTO PUBBLICO </a:t>
            </a:r>
          </a:p>
          <a:p>
            <a:pPr>
              <a:lnSpc>
                <a:spcPct val="200000"/>
              </a:lnSpc>
            </a:pPr>
            <a:r>
              <a:rPr lang="it-IT" sz="2800" dirty="0"/>
              <a:t>TESTAMENTO SEGRETO</a:t>
            </a:r>
          </a:p>
        </p:txBody>
      </p:sp>
      <p:sp>
        <p:nvSpPr>
          <p:cNvPr id="4" name="Segnaposto testo 3">
            <a:extLst>
              <a:ext uri="{FF2B5EF4-FFF2-40B4-BE49-F238E27FC236}">
                <a16:creationId xmlns:a16="http://schemas.microsoft.com/office/drawing/2014/main" id="{AAEBBFA7-45FA-2C68-43EE-CAA2C6C7788F}"/>
              </a:ext>
            </a:extLst>
          </p:cNvPr>
          <p:cNvSpPr>
            <a:spLocks noGrp="1"/>
          </p:cNvSpPr>
          <p:nvPr>
            <p:ph type="body" sz="half" idx="2"/>
          </p:nvPr>
        </p:nvSpPr>
        <p:spPr/>
        <p:txBody>
          <a:bodyPr>
            <a:normAutofit lnSpcReduction="10000"/>
          </a:bodyPr>
          <a:lstStyle/>
          <a:p>
            <a:r>
              <a:rPr lang="it-IT" sz="1800" dirty="0">
                <a:effectLst/>
                <a:latin typeface="Garamond" panose="02020404030301010803" pitchFamily="18" charset="0"/>
                <a:ea typeface="Cambria" panose="02040503050406030204" pitchFamily="18" charset="0"/>
                <a:cs typeface="Times New Roman" panose="02020603050405020304" pitchFamily="18" charset="0"/>
              </a:rPr>
              <a:t>Il testamento è un negozio giuridico formale per il quale non solo è richiesta la forma scritta </a:t>
            </a:r>
            <a:r>
              <a:rPr lang="it-IT" sz="1800" i="1" dirty="0">
                <a:effectLst/>
                <a:latin typeface="Garamond" panose="02020404030301010803" pitchFamily="18" charset="0"/>
                <a:ea typeface="Cambria" panose="02040503050406030204" pitchFamily="18" charset="0"/>
                <a:cs typeface="Times New Roman" panose="02020603050405020304" pitchFamily="18" charset="0"/>
              </a:rPr>
              <a:t>ad </a:t>
            </a:r>
            <a:r>
              <a:rPr lang="it-IT" sz="1800" i="1" dirty="0" err="1">
                <a:effectLst/>
                <a:latin typeface="Garamond" panose="02020404030301010803" pitchFamily="18" charset="0"/>
                <a:ea typeface="Cambria" panose="02040503050406030204" pitchFamily="18" charset="0"/>
                <a:cs typeface="Times New Roman" panose="02020603050405020304" pitchFamily="18" charset="0"/>
              </a:rPr>
              <a:t>substantiam</a:t>
            </a:r>
            <a:r>
              <a:rPr lang="it-IT" sz="1800" dirty="0">
                <a:effectLst/>
                <a:latin typeface="Garamond" panose="02020404030301010803" pitchFamily="18" charset="0"/>
                <a:ea typeface="Cambria" panose="02040503050406030204" pitchFamily="18" charset="0"/>
                <a:cs typeface="Times New Roman" panose="02020603050405020304" pitchFamily="18" charset="0"/>
              </a:rPr>
              <a:t>, ma altresì che sia adottata una </a:t>
            </a:r>
            <a:r>
              <a:rPr lang="it-IT" sz="1800" b="1" dirty="0">
                <a:effectLst/>
                <a:latin typeface="Garamond" panose="02020404030301010803" pitchFamily="18" charset="0"/>
                <a:ea typeface="Cambria" panose="02040503050406030204" pitchFamily="18" charset="0"/>
                <a:cs typeface="Times New Roman" panose="02020603050405020304" pitchFamily="18" charset="0"/>
              </a:rPr>
              <a:t>delle forme tipiche espressamente e tassativamente previste</a:t>
            </a:r>
            <a:r>
              <a:rPr lang="it-IT" sz="1800" dirty="0">
                <a:effectLst/>
                <a:latin typeface="Garamond" panose="02020404030301010803" pitchFamily="18" charset="0"/>
                <a:ea typeface="Cambria" panose="02040503050406030204" pitchFamily="18" charset="0"/>
                <a:cs typeface="Times New Roman" panose="02020603050405020304" pitchFamily="18" charset="0"/>
              </a:rPr>
              <a:t> dalla legge, </a:t>
            </a:r>
            <a:r>
              <a:rPr lang="it-IT" sz="1800" u="sng" dirty="0">
                <a:effectLst/>
                <a:latin typeface="Garamond" panose="02020404030301010803" pitchFamily="18" charset="0"/>
                <a:ea typeface="Cambria" panose="02040503050406030204" pitchFamily="18" charset="0"/>
                <a:cs typeface="Times New Roman" panose="02020603050405020304" pitchFamily="18" charset="0"/>
              </a:rPr>
              <a:t>in caso contrario il documento predisposto dal </a:t>
            </a:r>
            <a:r>
              <a:rPr lang="it-IT" sz="1800" i="1" u="sng" dirty="0">
                <a:effectLst/>
                <a:latin typeface="Garamond" panose="02020404030301010803" pitchFamily="18" charset="0"/>
                <a:ea typeface="Cambria" panose="02040503050406030204" pitchFamily="18" charset="0"/>
                <a:cs typeface="Times New Roman" panose="02020603050405020304" pitchFamily="18" charset="0"/>
              </a:rPr>
              <a:t>de </a:t>
            </a:r>
            <a:r>
              <a:rPr lang="it-IT" sz="1800" i="1" u="sng" dirty="0" err="1">
                <a:effectLst/>
                <a:latin typeface="Garamond" panose="02020404030301010803" pitchFamily="18" charset="0"/>
                <a:ea typeface="Cambria" panose="02040503050406030204" pitchFamily="18" charset="0"/>
                <a:cs typeface="Times New Roman" panose="02020603050405020304" pitchFamily="18" charset="0"/>
              </a:rPr>
              <a:t>cuius</a:t>
            </a:r>
            <a:r>
              <a:rPr lang="it-IT" sz="1800" u="sng" dirty="0">
                <a:effectLst/>
                <a:latin typeface="Garamond" panose="02020404030301010803" pitchFamily="18" charset="0"/>
                <a:ea typeface="Cambria" panose="02040503050406030204" pitchFamily="18" charset="0"/>
                <a:cs typeface="Times New Roman" panose="02020603050405020304" pitchFamily="18" charset="0"/>
              </a:rPr>
              <a:t> non può considerarsi testamento e conseguentemente non produrrà effetti</a:t>
            </a:r>
            <a:endParaRPr lang="it-IT" u="sng" dirty="0"/>
          </a:p>
        </p:txBody>
      </p:sp>
      <p:sp>
        <p:nvSpPr>
          <p:cNvPr id="5" name="Freccia circolare a sinistra 4">
            <a:extLst>
              <a:ext uri="{FF2B5EF4-FFF2-40B4-BE49-F238E27FC236}">
                <a16:creationId xmlns:a16="http://schemas.microsoft.com/office/drawing/2014/main" id="{BB79B3B3-DF56-51F0-A345-DA8F2E70EB8E}"/>
              </a:ext>
            </a:extLst>
          </p:cNvPr>
          <p:cNvSpPr/>
          <p:nvPr/>
        </p:nvSpPr>
        <p:spPr>
          <a:xfrm>
            <a:off x="9898743" y="5471886"/>
            <a:ext cx="275771" cy="950685"/>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b="1">
              <a:ln w="22225">
                <a:solidFill>
                  <a:schemeClr val="accent2"/>
                </a:solidFill>
                <a:prstDash val="solid"/>
              </a:ln>
              <a:solidFill>
                <a:schemeClr val="accent2">
                  <a:lumMod val="40000"/>
                  <a:lumOff val="60000"/>
                </a:schemeClr>
              </a:solidFill>
            </a:endParaRPr>
          </a:p>
        </p:txBody>
      </p:sp>
      <p:sp>
        <p:nvSpPr>
          <p:cNvPr id="6" name="CasellaDiTesto 5">
            <a:extLst>
              <a:ext uri="{FF2B5EF4-FFF2-40B4-BE49-F238E27FC236}">
                <a16:creationId xmlns:a16="http://schemas.microsoft.com/office/drawing/2014/main" id="{1DAE4C71-EEF4-F667-D3C8-21C69CD62D72}"/>
              </a:ext>
            </a:extLst>
          </p:cNvPr>
          <p:cNvSpPr txBox="1"/>
          <p:nvPr/>
        </p:nvSpPr>
        <p:spPr>
          <a:xfrm>
            <a:off x="8258630" y="5842000"/>
            <a:ext cx="1915884" cy="923330"/>
          </a:xfrm>
          <a:prstGeom prst="rect">
            <a:avLst/>
          </a:prstGeom>
          <a:noFill/>
        </p:spPr>
        <p:txBody>
          <a:bodyPr wrap="square" rtlCol="0">
            <a:spAutoFit/>
          </a:bodyPr>
          <a:lstStyle/>
          <a:p>
            <a:r>
              <a:rPr lang="it-IT" dirty="0"/>
              <a:t>NO TESTAMENTO NUNCUPATIVO</a:t>
            </a:r>
          </a:p>
        </p:txBody>
      </p:sp>
    </p:spTree>
    <p:extLst>
      <p:ext uri="{BB962C8B-B14F-4D97-AF65-F5344CB8AC3E}">
        <p14:creationId xmlns:p14="http://schemas.microsoft.com/office/powerpoint/2010/main" val="1447949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1D6225B7-E288-6422-5BF0-8AA84E76933E}"/>
              </a:ext>
            </a:extLst>
          </p:cNvPr>
          <p:cNvSpPr txBox="1"/>
          <p:nvPr/>
        </p:nvSpPr>
        <p:spPr>
          <a:xfrm>
            <a:off x="551543" y="2087540"/>
            <a:ext cx="10994571" cy="1631216"/>
          </a:xfrm>
          <a:prstGeom prst="rect">
            <a:avLst/>
          </a:prstGeom>
          <a:solidFill>
            <a:schemeClr val="accent6"/>
          </a:solidFill>
        </p:spPr>
        <p:txBody>
          <a:bodyPr wrap="square" rtlCol="0">
            <a:spAutoFit/>
          </a:bodyPr>
          <a:lstStyle/>
          <a:p>
            <a:pPr algn="just">
              <a:spcAft>
                <a:spcPts val="600"/>
              </a:spcAft>
            </a:pPr>
            <a:r>
              <a:rPr lang="it-IT" sz="2000" b="1" cap="small" dirty="0">
                <a:solidFill>
                  <a:schemeClr val="bg1"/>
                </a:solidFill>
                <a:effectLst/>
                <a:latin typeface="Garamond" panose="02020404030301010803" pitchFamily="18" charset="0"/>
                <a:ea typeface="Cambria" panose="02040503050406030204" pitchFamily="18" charset="0"/>
                <a:cs typeface="Times New Roman" panose="02020603050405020304" pitchFamily="18" charset="0"/>
              </a:rPr>
              <a:t>I testamenti speciali.</a:t>
            </a:r>
            <a:r>
              <a:rPr lang="it-IT" sz="2000" dirty="0">
                <a:solidFill>
                  <a:schemeClr val="bg1"/>
                </a:solidFill>
                <a:effectLst/>
                <a:latin typeface="Garamond" panose="02020404030301010803" pitchFamily="18" charset="0"/>
                <a:ea typeface="Cambria" panose="02040503050406030204" pitchFamily="18" charset="0"/>
                <a:cs typeface="Times New Roman" panose="02020603050405020304" pitchFamily="18" charset="0"/>
              </a:rPr>
              <a:t> in particolari circostanze nelle quali non si possibile o agevole ricorrere alle ordinarie forme testamentarie, </a:t>
            </a:r>
            <a:r>
              <a:rPr lang="it-IT" sz="2000" dirty="0">
                <a:solidFill>
                  <a:schemeClr val="bg1"/>
                </a:solidFill>
                <a:latin typeface="Garamond" panose="02020404030301010803" pitchFamily="18" charset="0"/>
                <a:ea typeface="Cambria" panose="02040503050406030204" pitchFamily="18" charset="0"/>
                <a:cs typeface="Times New Roman" panose="02020603050405020304" pitchFamily="18" charset="0"/>
              </a:rPr>
              <a:t>sono ammesse </a:t>
            </a:r>
            <a:r>
              <a:rPr lang="it-IT" sz="2000" dirty="0">
                <a:solidFill>
                  <a:schemeClr val="bg1"/>
                </a:solidFill>
                <a:effectLst/>
                <a:latin typeface="Garamond" panose="02020404030301010803" pitchFamily="18" charset="0"/>
                <a:ea typeface="Cambria" panose="02040503050406030204" pitchFamily="18" charset="0"/>
                <a:cs typeface="Times New Roman" panose="02020603050405020304" pitchFamily="18" charset="0"/>
              </a:rPr>
              <a:t>delle forme. Sono</a:t>
            </a:r>
            <a:r>
              <a:rPr lang="it-IT" sz="2000" b="1" dirty="0">
                <a:solidFill>
                  <a:schemeClr val="bg1"/>
                </a:solidFill>
                <a:effectLst/>
                <a:latin typeface="Garamond" panose="02020404030301010803" pitchFamily="18" charset="0"/>
                <a:ea typeface="Cambria" panose="02040503050406030204" pitchFamily="18" charset="0"/>
                <a:cs typeface="Times New Roman" panose="02020603050405020304" pitchFamily="18" charset="0"/>
              </a:rPr>
              <a:t>: testamenti in occasione di malattie contagiose o calamità pubbliche o infortuni </a:t>
            </a:r>
            <a:r>
              <a:rPr lang="it-IT" sz="2000" dirty="0">
                <a:solidFill>
                  <a:schemeClr val="bg1"/>
                </a:solidFill>
                <a:effectLst/>
                <a:latin typeface="Garamond" panose="02020404030301010803" pitchFamily="18" charset="0"/>
                <a:ea typeface="Cambria" panose="02040503050406030204" pitchFamily="18" charset="0"/>
                <a:cs typeface="Times New Roman" panose="02020603050405020304" pitchFamily="18" charset="0"/>
              </a:rPr>
              <a:t>(art. 609 e 610 c.c.), </a:t>
            </a:r>
            <a:r>
              <a:rPr lang="it-IT" sz="2000" b="1" dirty="0">
                <a:solidFill>
                  <a:schemeClr val="bg1"/>
                </a:solidFill>
                <a:effectLst/>
                <a:latin typeface="Garamond" panose="02020404030301010803" pitchFamily="18" charset="0"/>
                <a:ea typeface="Cambria" panose="02040503050406030204" pitchFamily="18" charset="0"/>
                <a:cs typeface="Times New Roman" panose="02020603050405020304" pitchFamily="18" charset="0"/>
              </a:rPr>
              <a:t>testamenti ricevuti in navigazione marittima o aerea </a:t>
            </a:r>
            <a:r>
              <a:rPr lang="it-IT" sz="2000" dirty="0">
                <a:solidFill>
                  <a:schemeClr val="bg1"/>
                </a:solidFill>
                <a:effectLst/>
                <a:latin typeface="Garamond" panose="02020404030301010803" pitchFamily="18" charset="0"/>
                <a:ea typeface="Cambria" panose="02040503050406030204" pitchFamily="18" charset="0"/>
                <a:cs typeface="Times New Roman" panose="02020603050405020304" pitchFamily="18" charset="0"/>
              </a:rPr>
              <a:t>(art. 611 – 616 c.c.), </a:t>
            </a:r>
            <a:r>
              <a:rPr lang="it-IT" sz="2000" b="1" dirty="0">
                <a:solidFill>
                  <a:schemeClr val="bg1"/>
                </a:solidFill>
                <a:effectLst/>
                <a:latin typeface="Garamond" panose="02020404030301010803" pitchFamily="18" charset="0"/>
                <a:ea typeface="Cambria" panose="02040503050406030204" pitchFamily="18" charset="0"/>
                <a:cs typeface="Times New Roman" panose="02020603050405020304" pitchFamily="18" charset="0"/>
              </a:rPr>
              <a:t>testamenti dei militari o assimilati, purché si trovino in zone di operazioni belliche o siano prigionieri </a:t>
            </a:r>
            <a:r>
              <a:rPr lang="it-IT" sz="2000" dirty="0">
                <a:solidFill>
                  <a:schemeClr val="bg1"/>
                </a:solidFill>
                <a:effectLst/>
                <a:latin typeface="Garamond" panose="02020404030301010803" pitchFamily="18" charset="0"/>
                <a:ea typeface="Cambria" panose="02040503050406030204" pitchFamily="18" charset="0"/>
                <a:cs typeface="Times New Roman" panose="02020603050405020304" pitchFamily="18" charset="0"/>
              </a:rPr>
              <a:t>(art. 617 e 618 c.c.).</a:t>
            </a:r>
            <a:endParaRPr lang="it-IT" sz="20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3" name="CasellaDiTesto 2">
            <a:extLst>
              <a:ext uri="{FF2B5EF4-FFF2-40B4-BE49-F238E27FC236}">
                <a16:creationId xmlns:a16="http://schemas.microsoft.com/office/drawing/2014/main" id="{74C7FBA0-CB0C-83F9-1C1B-97EBDF052765}"/>
              </a:ext>
            </a:extLst>
          </p:cNvPr>
          <p:cNvSpPr txBox="1"/>
          <p:nvPr/>
        </p:nvSpPr>
        <p:spPr>
          <a:xfrm>
            <a:off x="4281714" y="986971"/>
            <a:ext cx="3425372" cy="461665"/>
          </a:xfrm>
          <a:prstGeom prst="rect">
            <a:avLst/>
          </a:prstGeom>
          <a:noFill/>
        </p:spPr>
        <p:txBody>
          <a:bodyPr wrap="square" rtlCol="0">
            <a:spAutoFit/>
          </a:bodyPr>
          <a:lstStyle/>
          <a:p>
            <a:pPr algn="ctr"/>
            <a:r>
              <a:rPr lang="it-IT" sz="2400" dirty="0">
                <a:latin typeface="Rockwell Nova Extra Bold" panose="020F0502020204030204" pitchFamily="18" charset="0"/>
                <a:cs typeface="Aharoni" panose="020F0502020204030204" pitchFamily="2" charset="-79"/>
              </a:rPr>
              <a:t>P.S.</a:t>
            </a:r>
          </a:p>
        </p:txBody>
      </p:sp>
    </p:spTree>
    <p:extLst>
      <p:ext uri="{BB962C8B-B14F-4D97-AF65-F5344CB8AC3E}">
        <p14:creationId xmlns:p14="http://schemas.microsoft.com/office/powerpoint/2010/main" val="4200787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0BEC08-B943-F462-1737-3B655739CD43}"/>
              </a:ext>
            </a:extLst>
          </p:cNvPr>
          <p:cNvSpPr>
            <a:spLocks noGrp="1"/>
          </p:cNvSpPr>
          <p:nvPr>
            <p:ph type="title"/>
          </p:nvPr>
        </p:nvSpPr>
        <p:spPr/>
        <p:txBody>
          <a:bodyPr/>
          <a:lstStyle/>
          <a:p>
            <a:pPr algn="ctr"/>
            <a:r>
              <a:rPr lang="it-IT" dirty="0"/>
              <a:t>TESTAMENTO OLOGRAFO</a:t>
            </a:r>
          </a:p>
        </p:txBody>
      </p:sp>
      <p:sp>
        <p:nvSpPr>
          <p:cNvPr id="3" name="Segnaposto contenuto 2">
            <a:extLst>
              <a:ext uri="{FF2B5EF4-FFF2-40B4-BE49-F238E27FC236}">
                <a16:creationId xmlns:a16="http://schemas.microsoft.com/office/drawing/2014/main" id="{A53966A6-9A0A-59AF-3DF9-E5C0A62A73AE}"/>
              </a:ext>
            </a:extLst>
          </p:cNvPr>
          <p:cNvSpPr>
            <a:spLocks noGrp="1"/>
          </p:cNvSpPr>
          <p:nvPr>
            <p:ph idx="1"/>
          </p:nvPr>
        </p:nvSpPr>
        <p:spPr>
          <a:xfrm>
            <a:off x="1063752" y="1669143"/>
            <a:ext cx="10064496" cy="4503057"/>
          </a:xfrm>
        </p:spPr>
        <p:txBody>
          <a:bodyPr>
            <a:normAutofit/>
          </a:bodyPr>
          <a:lstStyle/>
          <a:p>
            <a:pPr marL="0" indent="0" algn="ctr">
              <a:buNone/>
            </a:pPr>
            <a:r>
              <a:rPr lang="it-IT" sz="1800" dirty="0">
                <a:effectLst/>
                <a:latin typeface="Rockwell Light" panose="020F0502020204030204" pitchFamily="18" charset="0"/>
                <a:ea typeface="Cambria" panose="02040503050406030204" pitchFamily="18" charset="0"/>
                <a:cs typeface="Times New Roman" panose="02020603050405020304" pitchFamily="18" charset="0"/>
              </a:rPr>
              <a:t>Il testamento olografo è una </a:t>
            </a:r>
            <a:r>
              <a:rPr lang="it-IT" sz="1800" b="1" dirty="0">
                <a:effectLst/>
                <a:latin typeface="Rockwell Light" panose="020F0502020204030204" pitchFamily="18" charset="0"/>
                <a:ea typeface="Cambria" panose="02040503050406030204" pitchFamily="18" charset="0"/>
                <a:cs typeface="Times New Roman" panose="02020603050405020304" pitchFamily="18" charset="0"/>
              </a:rPr>
              <a:t>scrittura privata</a:t>
            </a:r>
            <a:r>
              <a:rPr lang="it-IT" sz="1800" dirty="0">
                <a:effectLst/>
                <a:latin typeface="Rockwell Light" panose="020F0502020204030204" pitchFamily="18" charset="0"/>
                <a:ea typeface="Cambria" panose="02040503050406030204" pitchFamily="18" charset="0"/>
                <a:cs typeface="Times New Roman" panose="02020603050405020304" pitchFamily="18" charset="0"/>
              </a:rPr>
              <a:t> per la quale la legge richiede la necessaria compresenza di </a:t>
            </a:r>
            <a:r>
              <a:rPr lang="it-IT" sz="1800" b="1" u="sng" dirty="0">
                <a:effectLst/>
                <a:latin typeface="Rockwell Light" panose="020F0502020204030204" pitchFamily="18" charset="0"/>
                <a:ea typeface="Cambria" panose="02040503050406030204" pitchFamily="18" charset="0"/>
                <a:cs typeface="Times New Roman" panose="02020603050405020304" pitchFamily="18" charset="0"/>
              </a:rPr>
              <a:t>tre requisiti formali</a:t>
            </a:r>
            <a:r>
              <a:rPr lang="it-IT" sz="1800" dirty="0">
                <a:effectLst/>
                <a:latin typeface="Rockwell Light" panose="020F0502020204030204" pitchFamily="18" charset="0"/>
                <a:ea typeface="Cambria" panose="02040503050406030204" pitchFamily="18" charset="0"/>
                <a:cs typeface="Times New Roman" panose="02020603050405020304" pitchFamily="18" charset="0"/>
              </a:rPr>
              <a:t>:</a:t>
            </a:r>
          </a:p>
          <a:p>
            <a:pPr marL="0" indent="0" algn="just">
              <a:buNone/>
            </a:pPr>
            <a:r>
              <a:rPr lang="it-IT" sz="1800" b="1" dirty="0">
                <a:effectLst/>
                <a:ea typeface="Cambria" panose="02040503050406030204" pitchFamily="18" charset="0"/>
                <a:cs typeface="Times New Roman" panose="02020603050405020304" pitchFamily="18" charset="0"/>
              </a:rPr>
              <a:t>1)</a:t>
            </a:r>
            <a:r>
              <a:rPr lang="it-IT" sz="1800" b="1" dirty="0">
                <a:ea typeface="Cambria" panose="02040503050406030204" pitchFamily="18" charset="0"/>
                <a:cs typeface="Times New Roman" panose="02020603050405020304" pitchFamily="18" charset="0"/>
              </a:rPr>
              <a:t> </a:t>
            </a:r>
            <a:r>
              <a:rPr lang="it-IT" sz="1800" b="1" dirty="0">
                <a:effectLst/>
                <a:ea typeface="Cambria" panose="02040503050406030204" pitchFamily="18" charset="0"/>
                <a:cs typeface="Times New Roman" panose="02020603050405020304" pitchFamily="18" charset="0"/>
              </a:rPr>
              <a:t>Olografia</a:t>
            </a:r>
            <a:r>
              <a:rPr lang="it-IT" sz="1800" b="1" dirty="0">
                <a:ea typeface="Cambria" panose="02040503050406030204" pitchFamily="18" charset="0"/>
                <a:cs typeface="Times New Roman" panose="02020603050405020304" pitchFamily="18" charset="0"/>
              </a:rPr>
              <a:t>: </a:t>
            </a:r>
            <a:r>
              <a:rPr lang="it-IT" b="1" dirty="0">
                <a:effectLst/>
                <a:latin typeface="Rockwell Light" panose="020F0502020204030204" pitchFamily="18" charset="0"/>
                <a:ea typeface="Cambria" panose="02040503050406030204" pitchFamily="18" charset="0"/>
                <a:cs typeface="Times New Roman" panose="02020603050405020304" pitchFamily="18" charset="0"/>
              </a:rPr>
              <a:t>integralmente scritto di pugno dal testatore</a:t>
            </a:r>
            <a:r>
              <a:rPr lang="it-IT" dirty="0">
                <a:effectLst/>
                <a:latin typeface="Rockwell Light" panose="020F0502020204030204" pitchFamily="18" charset="0"/>
                <a:ea typeface="Cambria" panose="02040503050406030204" pitchFamily="18" charset="0"/>
                <a:cs typeface="Times New Roman" panose="02020603050405020304" pitchFamily="18" charset="0"/>
              </a:rPr>
              <a:t>, su </a:t>
            </a:r>
            <a:r>
              <a:rPr lang="it-IT" b="1" dirty="0">
                <a:effectLst/>
                <a:latin typeface="Rockwell Light" panose="020F0502020204030204" pitchFamily="18" charset="0"/>
                <a:ea typeface="Cambria" panose="02040503050406030204" pitchFamily="18" charset="0"/>
                <a:cs typeface="Times New Roman" panose="02020603050405020304" pitchFamily="18" charset="0"/>
              </a:rPr>
              <a:t>qualsiasi supporto</a:t>
            </a:r>
            <a:r>
              <a:rPr lang="it-IT" dirty="0">
                <a:effectLst/>
                <a:latin typeface="Rockwell Light" panose="020F0502020204030204" pitchFamily="18" charset="0"/>
                <a:ea typeface="Cambria" panose="02040503050406030204" pitchFamily="18" charset="0"/>
                <a:cs typeface="Times New Roman" panose="02020603050405020304" pitchFamily="18" charset="0"/>
              </a:rPr>
              <a:t> (carta, pergamena, stoffa, legno) purché idoneo a riceverlo e con </a:t>
            </a:r>
            <a:r>
              <a:rPr lang="it-IT" b="1" dirty="0">
                <a:effectLst/>
                <a:latin typeface="Rockwell Light" panose="020F0502020204030204" pitchFamily="18" charset="0"/>
                <a:ea typeface="Cambria" panose="02040503050406030204" pitchFamily="18" charset="0"/>
                <a:cs typeface="Times New Roman" panose="02020603050405020304" pitchFamily="18" charset="0"/>
              </a:rPr>
              <a:t>qualunque mezzo</a:t>
            </a:r>
            <a:r>
              <a:rPr lang="it-IT" dirty="0">
                <a:effectLst/>
                <a:latin typeface="Rockwell Light" panose="020F0502020204030204" pitchFamily="18" charset="0"/>
                <a:ea typeface="Cambria" panose="02040503050406030204" pitchFamily="18" charset="0"/>
                <a:cs typeface="Times New Roman" panose="02020603050405020304" pitchFamily="18" charset="0"/>
              </a:rPr>
              <a:t> (matita, penna, gesso, carbone...). Non è necessario che sia utilizzato un unico supporto, il testamento potrà quindi essere contenuto in più fogli sciolti, purché tra essi vi sia un collegamento materiale (es. numerazione di fogli) e tra le disposizioni vi sia un collegamento sostanziale</a:t>
            </a:r>
            <a:r>
              <a:rPr lang="it-IT" b="1" dirty="0">
                <a:effectLst/>
                <a:latin typeface="Rockwell Light" panose="020F0502020204030204" pitchFamily="18" charset="0"/>
                <a:ea typeface="Cambria" panose="02040503050406030204" pitchFamily="18" charset="0"/>
                <a:cs typeface="Times New Roman" panose="02020603050405020304" pitchFamily="18" charset="0"/>
              </a:rPr>
              <a:t>. </a:t>
            </a:r>
            <a:r>
              <a:rPr lang="it-IT" dirty="0">
                <a:latin typeface="Rockwell Light" panose="02040303020102020203" pitchFamily="18" charset="0"/>
                <a:ea typeface="Cambria" panose="02040503050406030204" pitchFamily="18" charset="0"/>
                <a:cs typeface="Times New Roman" panose="02020603050405020304" pitchFamily="18" charset="0"/>
              </a:rPr>
              <a:t>l’atto deve essere scritto interamente dal </a:t>
            </a:r>
            <a:r>
              <a:rPr lang="it-IT" i="1" dirty="0">
                <a:latin typeface="Rockwell Light" panose="02040303020102020203" pitchFamily="18" charset="0"/>
                <a:ea typeface="Cambria" panose="02040503050406030204" pitchFamily="18" charset="0"/>
                <a:cs typeface="Times New Roman" panose="02020603050405020304" pitchFamily="18" charset="0"/>
              </a:rPr>
              <a:t>de </a:t>
            </a:r>
            <a:r>
              <a:rPr lang="it-IT" i="1" dirty="0" err="1">
                <a:latin typeface="Rockwell Light" panose="02040303020102020203" pitchFamily="18" charset="0"/>
                <a:ea typeface="Cambria" panose="02040503050406030204" pitchFamily="18" charset="0"/>
                <a:cs typeface="Times New Roman" panose="02020603050405020304" pitchFamily="18" charset="0"/>
              </a:rPr>
              <a:t>cuius</a:t>
            </a:r>
            <a:r>
              <a:rPr lang="it-IT" dirty="0">
                <a:latin typeface="Rockwell Light" panose="02040303020102020203" pitchFamily="18" charset="0"/>
                <a:ea typeface="Cambria" panose="02040503050406030204" pitchFamily="18" charset="0"/>
                <a:cs typeface="Times New Roman" panose="02020603050405020304" pitchFamily="18" charset="0"/>
              </a:rPr>
              <a:t>, è quindi una causa di nullità il fatto che il testo, anche solo in parte, sia stato scritto da altri o tramite mezzi meccanici quali la macchina da scrivere e il computer. Inoltre, la scrittura utilizzata deve essere riconducibile al testatore, qualunque essa sia. Sarà quindi anche possibile redigere un testamento in stampatello se quella è la scrittura abituale del </a:t>
            </a:r>
            <a:r>
              <a:rPr lang="it-IT" i="1" dirty="0">
                <a:latin typeface="Rockwell Light" panose="02040303020102020203" pitchFamily="18" charset="0"/>
                <a:ea typeface="Cambria" panose="02040503050406030204" pitchFamily="18" charset="0"/>
                <a:cs typeface="Times New Roman" panose="02020603050405020304" pitchFamily="18" charset="0"/>
              </a:rPr>
              <a:t>de </a:t>
            </a:r>
            <a:r>
              <a:rPr lang="it-IT" i="1" dirty="0" err="1">
                <a:latin typeface="Rockwell Light" panose="02040303020102020203" pitchFamily="18" charset="0"/>
                <a:ea typeface="Cambria" panose="02040503050406030204" pitchFamily="18" charset="0"/>
                <a:cs typeface="Times New Roman" panose="02020603050405020304" pitchFamily="18" charset="0"/>
              </a:rPr>
              <a:t>cuius</a:t>
            </a:r>
            <a:r>
              <a:rPr lang="it-IT" dirty="0">
                <a:latin typeface="Rockwell Light" panose="02040303020102020203" pitchFamily="18" charset="0"/>
                <a:ea typeface="Cambria" panose="02040503050406030204" pitchFamily="18" charset="0"/>
                <a:cs typeface="Times New Roman" panose="02020603050405020304" pitchFamily="18" charset="0"/>
              </a:rPr>
              <a:t> o la stenografia. Autografia non implica l’uso della lingua italiana, può essere utilizzata un’altra lingua o anche un dialetto</a:t>
            </a:r>
            <a:endParaRPr lang="it-IT" sz="1800" b="1" dirty="0">
              <a:latin typeface="Rockwell Light" panose="02040303020102020203" pitchFamily="18" charset="0"/>
              <a:ea typeface="Cambria" panose="02040503050406030204" pitchFamily="18" charset="0"/>
              <a:cs typeface="Times New Roman" panose="02020603050405020304" pitchFamily="18" charset="0"/>
            </a:endParaRPr>
          </a:p>
          <a:p>
            <a:pPr marL="0" indent="0">
              <a:buNone/>
            </a:pPr>
            <a:endParaRPr lang="it-IT" sz="1800" b="1" dirty="0">
              <a:effectLst/>
              <a:latin typeface="Rockwell Light" panose="020F0502020204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28817896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gno">
  <a:themeElements>
    <a:clrScheme name="Legno">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w Cen MT-Rockwell">
      <a:maj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Legno">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Legno</Template>
  <TotalTime>0</TotalTime>
  <Words>2690</Words>
  <Application>Microsoft Office PowerPoint</Application>
  <PresentationFormat>Widescreen</PresentationFormat>
  <Paragraphs>116</Paragraphs>
  <Slides>26</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26</vt:i4>
      </vt:variant>
    </vt:vector>
  </HeadingPairs>
  <TitlesOfParts>
    <vt:vector size="35" baseType="lpstr">
      <vt:lpstr>Cambria</vt:lpstr>
      <vt:lpstr>Garamond</vt:lpstr>
      <vt:lpstr>Rockwell</vt:lpstr>
      <vt:lpstr>Rockwell Condensed</vt:lpstr>
      <vt:lpstr>Rockwell Light</vt:lpstr>
      <vt:lpstr>Rockwell Nova Extra Bold</vt:lpstr>
      <vt:lpstr>Tw Cen MT</vt:lpstr>
      <vt:lpstr>Wingdings</vt:lpstr>
      <vt:lpstr>Legno</vt:lpstr>
      <vt:lpstr> La successione testamentaria </vt:lpstr>
      <vt:lpstr>Fonti della successione</vt:lpstr>
      <vt:lpstr>è, dunque, dato di escludere l’applicazione delle norme sulla successione legittima, disponendo di parte o dell’intero patrimonio per mezzo del testamento</vt:lpstr>
      <vt:lpstr>Successione legittima:</vt:lpstr>
      <vt:lpstr>Cosa è il testamento?</vt:lpstr>
      <vt:lpstr>Presentazione standard di PowerPoint</vt:lpstr>
      <vt:lpstr>Forme di testamento</vt:lpstr>
      <vt:lpstr>Presentazione standard di PowerPoint</vt:lpstr>
      <vt:lpstr>TESTAMENTO OLOGRAFO</vt:lpstr>
      <vt:lpstr>TESTAMENTO OLOGRAFO</vt:lpstr>
      <vt:lpstr>Al momento della morte, chiunque sia in possesso del testamento olografo, deve presentarlo ad un notaio per la pubblicazione. Non sono però previsti dei termini </vt:lpstr>
      <vt:lpstr>Testamento pubblico</vt:lpstr>
      <vt:lpstr>Testamento segreto due elementi: la scheda testamentaria e l’atto notarile di ricevimento.</vt:lpstr>
      <vt:lpstr>Principio di equivalenza delle forme testamentarie</vt:lpstr>
      <vt:lpstr>Contenuto del testamento</vt:lpstr>
      <vt:lpstr>Disposizione patrimoniale</vt:lpstr>
      <vt:lpstr>EREDE</vt:lpstr>
      <vt:lpstr>LEGATO</vt:lpstr>
      <vt:lpstr>legato</vt:lpstr>
      <vt:lpstr>LEGATO</vt:lpstr>
      <vt:lpstr>diseredazione</vt:lpstr>
      <vt:lpstr>Diseredare: si può?</vt:lpstr>
      <vt:lpstr>Presentazione standard di PowerPoint</vt:lpstr>
      <vt:lpstr>DISEREDAZIONE </vt:lpstr>
      <vt:lpstr>Nell'istituire con testamento propri eredi universali i convenuti, aveva legato alla sorella (...) madre dei ricorrenti e deceduta il 13 dicembre 2015, la somma di euro 200.000,00, manifestando la volontà che a tale legato non si applicasse l'istituto della rappresentazione. Il tribunale ha deciso che «in tema di successione testamentaria, in assenza di un espresso divieto di legge che impedisca al testatore di prevedere, in relazione a una specifica disposizione testamentaria o categoria di successibili, l'inapplicabilità dell'istituto della rappresentazione, deve darsi prevalenza al principio di salvaguardia della volontà del testatore, purché tale volontà - che, nei fatti, realizza una diseredazione - non sia esercitata in contrasto con i diritti che la legge riserva in favore dei legittimari.»</vt:lpstr>
      <vt:lpstr>Poiché al fine di giustificare l'interesse ad agire per far accertare l'invalidità di una disposizione testamentaria occorre che si possa vantare un diritto successorio in dipendenza dell'accertata invalidità della stessa disposizione, tale posizione non è riconoscibile in capo a chi, potenziale successibile "ex lege", sia stato validamente escluso, per diseredazione, dalla successione, atteso che la invalidità colpisce, di regola, uno o più singole disposizioni testamentarie, lasciando valide le altre, inclusa quella di esclusione.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Notaio Annairma Farinaro</dc:creator>
  <cp:lastModifiedBy>Fabrizio Vedana</cp:lastModifiedBy>
  <cp:revision>13</cp:revision>
  <cp:lastPrinted>2023-09-28T06:42:29Z</cp:lastPrinted>
  <dcterms:created xsi:type="dcterms:W3CDTF">2023-09-27T18:14:36Z</dcterms:created>
  <dcterms:modified xsi:type="dcterms:W3CDTF">2023-09-28T06:42:57Z</dcterms:modified>
</cp:coreProperties>
</file>