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9"/>
  </p:notesMasterIdLst>
  <p:sldIdLst>
    <p:sldId id="2411" r:id="rId2"/>
    <p:sldId id="2206" r:id="rId3"/>
    <p:sldId id="2463" r:id="rId4"/>
    <p:sldId id="2465" r:id="rId5"/>
    <p:sldId id="2409" r:id="rId6"/>
    <p:sldId id="2466" r:id="rId7"/>
    <p:sldId id="2464" r:id="rId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5" pos="7678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Muratori" initials="AM" lastIdx="1" clrIdx="0">
    <p:extLst>
      <p:ext uri="{19B8F6BF-5375-455C-9EA6-DF929625EA0E}">
        <p15:presenceInfo xmlns:p15="http://schemas.microsoft.com/office/powerpoint/2012/main" userId="Alessandro Murato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6E0"/>
    <a:srgbClr val="00704F"/>
    <a:srgbClr val="0A3C57"/>
    <a:srgbClr val="007855"/>
    <a:srgbClr val="AFD4C8"/>
    <a:srgbClr val="7FD0FF"/>
    <a:srgbClr val="78B5AE"/>
    <a:srgbClr val="FAFAFA"/>
    <a:srgbClr val="9DD6EA"/>
    <a:srgbClr val="387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1CAFA-FDB4-4477-9619-F17D3EE48F2A}" v="1" dt="2023-09-26T11:48:22.82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291" autoAdjust="0"/>
  </p:normalViewPr>
  <p:slideViewPr>
    <p:cSldViewPr snapToGrid="0" snapToObjects="1">
      <p:cViewPr varScale="1">
        <p:scale>
          <a:sx n="37" d="100"/>
          <a:sy n="37" d="100"/>
        </p:scale>
        <p:origin x="1710" y="90"/>
      </p:cViewPr>
      <p:guideLst>
        <p:guide orient="horz" pos="8112"/>
        <p:guide pos="14350"/>
        <p:guide pos="7678"/>
        <p:guide pos="982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Valas" userId="7106b36e-5816-414a-b63c-b2b74e8e5be2" providerId="ADAL" clId="{CBE1CAFA-FDB4-4477-9619-F17D3EE48F2A}"/>
    <pc:docChg chg="custSel modSld">
      <pc:chgData name="Igor Valas" userId="7106b36e-5816-414a-b63c-b2b74e8e5be2" providerId="ADAL" clId="{CBE1CAFA-FDB4-4477-9619-F17D3EE48F2A}" dt="2023-09-26T11:49:35.530" v="276" actId="20577"/>
      <pc:docMkLst>
        <pc:docMk/>
      </pc:docMkLst>
      <pc:sldChg chg="modSp mod">
        <pc:chgData name="Igor Valas" userId="7106b36e-5816-414a-b63c-b2b74e8e5be2" providerId="ADAL" clId="{CBE1CAFA-FDB4-4477-9619-F17D3EE48F2A}" dt="2023-09-26T11:49:35.530" v="276" actId="20577"/>
        <pc:sldMkLst>
          <pc:docMk/>
          <pc:sldMk cId="2329295603" sldId="2466"/>
        </pc:sldMkLst>
        <pc:spChg chg="mod">
          <ac:chgData name="Igor Valas" userId="7106b36e-5816-414a-b63c-b2b74e8e5be2" providerId="ADAL" clId="{CBE1CAFA-FDB4-4477-9619-F17D3EE48F2A}" dt="2023-09-26T11:49:35.530" v="276" actId="20577"/>
          <ac:spMkLst>
            <pc:docMk/>
            <pc:sldMk cId="2329295603" sldId="2466"/>
            <ac:spMk id="3" creationId="{3925D48C-C779-ED95-5D0C-0F10A8F3D3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9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550C9-CB9C-4A81-A0B4-09347547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6965BF-4F38-49BE-8782-3371FB7CA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526" y="2876550"/>
            <a:ext cx="21025723" cy="87598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615477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67541" y="947057"/>
            <a:ext cx="10080000" cy="10080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B6771DD-5396-4954-9A09-C9E485669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29484" y="925513"/>
            <a:ext cx="10080625" cy="10080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31028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18687" y="925552"/>
            <a:ext cx="10080000" cy="10080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5DDE27C-501C-4B15-B5FD-21C3096A0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7975" y="925513"/>
            <a:ext cx="10080625" cy="10080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9855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619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Scuro titol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62B5D4-E9EF-4CF6-9A0D-C7C88FE3F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>
          <a:xfrm>
            <a:off x="0" y="1"/>
            <a:ext cx="24377650" cy="137160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4EB5913-5CC9-45C0-A484-1EEBFF7BB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6758" y="12104704"/>
            <a:ext cx="1936493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5A5B087-61BD-4BF2-8AE5-9CBE89F72B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675964" y="12104704"/>
            <a:ext cx="2528282" cy="2540"/>
          </a:xfrm>
          <a:prstGeom prst="line">
            <a:avLst/>
          </a:prstGeom>
          <a:ln w="76200">
            <a:solidFill>
              <a:srgbClr val="006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id="{C03ADE65-DCD7-44DB-AC10-679282E8CB92}"/>
              </a:ext>
            </a:extLst>
          </p:cNvPr>
          <p:cNvSpPr>
            <a:spLocks/>
          </p:cNvSpPr>
          <p:nvPr userDrawn="1"/>
        </p:nvSpPr>
        <p:spPr bwMode="auto">
          <a:xfrm>
            <a:off x="5193206" y="12911501"/>
            <a:ext cx="17508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 defTabSz="4572000"/>
            <a:r>
              <a:rPr lang="en-US" sz="1800" b="0" i="0" spc="300" dirty="0">
                <a:solidFill>
                  <a:schemeClr val="bg1"/>
                </a:solidFill>
                <a:latin typeface="Poppins" panose="00000500000000000000" pitchFamily="2" charset="0"/>
                <a:ea typeface="Montserrat Light" charset="0"/>
                <a:cs typeface="Poppins" panose="00000500000000000000" pitchFamily="2" charset="0"/>
                <a:sym typeface="Bebas Neue" charset="0"/>
              </a:rPr>
              <a:t>Across Family Advisors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AF88682-9F6E-4CC9-817D-CE4D696EA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1"/>
          <a:stretch/>
        </p:blipFill>
        <p:spPr>
          <a:xfrm>
            <a:off x="1675964" y="12249023"/>
            <a:ext cx="2376000" cy="939477"/>
          </a:xfrm>
          <a:prstGeom prst="rect">
            <a:avLst/>
          </a:prstGeom>
        </p:spPr>
      </p:pic>
      <p:sp>
        <p:nvSpPr>
          <p:cNvPr id="15" name="Titolo 14">
            <a:extLst>
              <a:ext uri="{FF2B5EF4-FFF2-40B4-BE49-F238E27FC236}">
                <a16:creationId xmlns:a16="http://schemas.microsoft.com/office/drawing/2014/main" id="{A2002EE0-E629-4D50-8101-9B69FE54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2" y="4779745"/>
            <a:ext cx="21025723" cy="1791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96638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entr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72073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65949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19011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115CB6B-536A-4E72-ACD0-C85C666A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7509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superi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468" cy="656082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C981BF-472F-431C-BA95-5FE7C021AC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3713" y="7151688"/>
            <a:ext cx="20997862" cy="4244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898668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a centrale sfu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>
            <a:extLst>
              <a:ext uri="{FF2B5EF4-FFF2-40B4-BE49-F238E27FC236}">
                <a16:creationId xmlns:a16="http://schemas.microsoft.com/office/drawing/2014/main" id="{7BE768AF-6DC5-4560-85E0-8D48823ACFCC}"/>
              </a:ext>
            </a:extLst>
          </p:cNvPr>
          <p:cNvSpPr/>
          <p:nvPr userDrawn="1"/>
        </p:nvSpPr>
        <p:spPr>
          <a:xfrm>
            <a:off x="35518" y="2808513"/>
            <a:ext cx="24377650" cy="7511143"/>
          </a:xfrm>
          <a:prstGeom prst="rect">
            <a:avLst/>
          </a:prstGeom>
          <a:gradFill>
            <a:gsLst>
              <a:gs pos="0">
                <a:srgbClr val="0A3C57"/>
              </a:gs>
              <a:gs pos="100000">
                <a:srgbClr val="00704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A1DB35D-01AB-4BCB-BA00-14803D0CD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99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18CDF4D-55B2-4876-81DD-010504456C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99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A096DA-8B29-41C3-9BB5-A17D789396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6682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5D3F9321-1174-4834-81DB-2A44AB17A0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565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D20CDEC6-988F-4CE9-A01F-5618A31C6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65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4EEFDA2-32DE-4775-8F29-97806D9530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048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Segnaposto testo 6">
            <a:extLst>
              <a:ext uri="{FF2B5EF4-FFF2-40B4-BE49-F238E27FC236}">
                <a16:creationId xmlns:a16="http://schemas.microsoft.com/office/drawing/2014/main" id="{35BFA113-6905-4AD0-AEC6-0E4E04E809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931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DDA0CB93-0441-49A2-B937-CA36DBC0D0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931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61409246-850B-4D98-9FF9-2C71F343C2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5414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9334270F-524D-483C-8A11-C0D90EE1C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1297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846F430A-D3D0-4198-A3DB-B151D8BBF9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1297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DE462F6-A796-4CF1-8BB7-D99CE56D85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44780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Segnaposto testo 6">
            <a:extLst>
              <a:ext uri="{FF2B5EF4-FFF2-40B4-BE49-F238E27FC236}">
                <a16:creationId xmlns:a16="http://schemas.microsoft.com/office/drawing/2014/main" id="{7B8041AF-5817-4229-A406-9C87681E6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06636" y="662644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69BCCE74-7001-4D27-9EEB-DDE2E8951E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6636" y="727573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E24DB9-F838-44CE-A277-D26F9165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9841463" y="420836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F8BA0BE2-F1CE-4135-B863-D3B706A6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989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acrossgroup.it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A2ADA838-FAEA-46C5-916F-F1F2CC7CE19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6" y="12109784"/>
            <a:ext cx="2754980" cy="13774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007895"/>
            <a:ext cx="21025723" cy="875898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84CD892-0146-4D87-8994-01F865E77B7A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6758" y="12104704"/>
            <a:ext cx="1936493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7788A39-97F2-4400-941F-F5A3721E3A77}"/>
              </a:ext>
            </a:extLst>
          </p:cNvPr>
          <p:cNvCxnSpPr>
            <a:cxnSpLocks/>
          </p:cNvCxnSpPr>
          <p:nvPr userDrawn="1"/>
        </p:nvCxnSpPr>
        <p:spPr>
          <a:xfrm flipH="1">
            <a:off x="1675964" y="12104704"/>
            <a:ext cx="2528282" cy="2540"/>
          </a:xfrm>
          <a:prstGeom prst="line">
            <a:avLst/>
          </a:prstGeom>
          <a:ln w="76200">
            <a:solidFill>
              <a:srgbClr val="006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1">
            <a:extLst>
              <a:ext uri="{FF2B5EF4-FFF2-40B4-BE49-F238E27FC236}">
                <a16:creationId xmlns:a16="http://schemas.microsoft.com/office/drawing/2014/main" id="{576810BA-86CC-4EBC-B834-FF6C653ED084}"/>
              </a:ext>
            </a:extLst>
          </p:cNvPr>
          <p:cNvSpPr>
            <a:spLocks/>
          </p:cNvSpPr>
          <p:nvPr userDrawn="1"/>
        </p:nvSpPr>
        <p:spPr bwMode="auto">
          <a:xfrm>
            <a:off x="15806780" y="12953084"/>
            <a:ext cx="6894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 defTabSz="4572000"/>
            <a:r>
              <a:rPr lang="en-US" sz="1800" b="0" i="0" spc="3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Across Family Advisors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90B5C4F-1793-4274-BAA3-A567A30BE78B}"/>
              </a:ext>
            </a:extLst>
          </p:cNvPr>
          <p:cNvSpPr>
            <a:spLocks/>
          </p:cNvSpPr>
          <p:nvPr userDrawn="1"/>
        </p:nvSpPr>
        <p:spPr bwMode="auto">
          <a:xfrm>
            <a:off x="8741371" y="12953083"/>
            <a:ext cx="6894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/>
            <a:r>
              <a:rPr lang="en-US" sz="1800" b="0" i="0" spc="3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  <a:hlinkClick r:id="rId11"/>
              </a:rPr>
              <a:t>www.acrossgroup.it</a:t>
            </a:r>
            <a:endParaRPr lang="en-US" sz="1800" b="0" i="0" spc="300" dirty="0">
              <a:solidFill>
                <a:schemeClr val="tx1"/>
              </a:solidFill>
              <a:latin typeface="Montserrat Light" charset="0"/>
              <a:ea typeface="Montserrat Light" charset="0"/>
              <a:cs typeface="Montserrat Light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3" r:id="rId2"/>
    <p:sldLayoutId id="2147484080" r:id="rId3"/>
    <p:sldLayoutId id="2147484012" r:id="rId4"/>
    <p:sldLayoutId id="2147484081" r:id="rId5"/>
    <p:sldLayoutId id="2147484010" r:id="rId6"/>
    <p:sldLayoutId id="2147484014" r:id="rId7"/>
    <p:sldLayoutId id="2147484079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kern="1200">
          <a:solidFill>
            <a:srgbClr val="007855"/>
          </a:solidFill>
          <a:latin typeface="Poppins SemiBold" panose="00000700000000000000" pitchFamily="2" charset="0"/>
          <a:ea typeface="Poppins SemiBold" panose="00000700000000000000" pitchFamily="2" charset="0"/>
          <a:cs typeface="Poppins SemiBold" panose="00000700000000000000" pitchFamily="2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06AE568-F8D5-45B2-BD32-DC11B6B5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Berlusconi.</a:t>
            </a:r>
            <a:br>
              <a:rPr lang="it-IT" dirty="0"/>
            </a:br>
            <a:r>
              <a:rPr lang="it-IT" dirty="0"/>
              <a:t>Spunti e riflessioni nascenti da una successione apparentemente semplice.</a:t>
            </a:r>
            <a:br>
              <a:rPr lang="it-IT" dirty="0"/>
            </a:b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902BB3-8340-4240-91A5-0B3BA7515E44}"/>
              </a:ext>
            </a:extLst>
          </p:cNvPr>
          <p:cNvSpPr txBox="1"/>
          <p:nvPr/>
        </p:nvSpPr>
        <p:spPr>
          <a:xfrm>
            <a:off x="17822487" y="10440786"/>
            <a:ext cx="555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Milano, 29 settembre 2023</a:t>
            </a:r>
          </a:p>
        </p:txBody>
      </p:sp>
    </p:spTree>
    <p:extLst>
      <p:ext uri="{BB962C8B-B14F-4D97-AF65-F5344CB8AC3E}">
        <p14:creationId xmlns:p14="http://schemas.microsoft.com/office/powerpoint/2010/main" val="36625981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Gli strumenti trascurati</a:t>
            </a:r>
            <a:br>
              <a:rPr lang="it-IT" dirty="0"/>
            </a:br>
            <a:r>
              <a:rPr lang="it-IT" dirty="0"/>
              <a:t>trust, patto di famiglia e società semplice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82DD44-823B-41CB-9F0F-FC19D241E55E}"/>
              </a:ext>
            </a:extLst>
          </p:cNvPr>
          <p:cNvSpPr txBox="1"/>
          <p:nvPr/>
        </p:nvSpPr>
        <p:spPr>
          <a:xfrm>
            <a:off x="11492949" y="8185150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5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Sabrina Numa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30780AE-0473-482C-84B7-7EA07DA60F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296" y="8129446"/>
            <a:ext cx="4365454" cy="92333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79E21B7-0408-465E-8ABA-66B66BEC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9413642"/>
            <a:ext cx="3849834" cy="19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Logo TGP mini">
            <a:extLst>
              <a:ext uri="{FF2B5EF4-FFF2-40B4-BE49-F238E27FC236}">
                <a16:creationId xmlns:a16="http://schemas.microsoft.com/office/drawing/2014/main" id="{47C98266-A243-41A1-8D69-01E3BEA48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189" y="9770806"/>
            <a:ext cx="2160068" cy="1210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2082C7-52C0-D33A-3E16-0A9BA98C1781}"/>
              </a:ext>
            </a:extLst>
          </p:cNvPr>
          <p:cNvSpPr txBox="1"/>
          <p:nvPr/>
        </p:nvSpPr>
        <p:spPr>
          <a:xfrm>
            <a:off x="11105804" y="6858000"/>
            <a:ext cx="6481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5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Mariagrazia Monegat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F65A75-C8A8-70A4-4BD2-A3F406DFF390}"/>
              </a:ext>
            </a:extLst>
          </p:cNvPr>
          <p:cNvSpPr txBox="1"/>
          <p:nvPr/>
        </p:nvSpPr>
        <p:spPr>
          <a:xfrm>
            <a:off x="11340549" y="5657255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5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Igor Valas</a:t>
            </a:r>
          </a:p>
        </p:txBody>
      </p:sp>
    </p:spTree>
    <p:extLst>
      <p:ext uri="{BB962C8B-B14F-4D97-AF65-F5344CB8AC3E}">
        <p14:creationId xmlns:p14="http://schemas.microsoft.com/office/powerpoint/2010/main" val="3197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58F54-A36F-4D80-9E15-76ABE752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tre sfere del capitalismo familiare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DF4F64-1EE2-47C0-91AA-34391CD86E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667" y="10134599"/>
            <a:ext cx="2108201" cy="132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magine che contiene testo, diagramma, cerchio, schizzo">
            <a:extLst>
              <a:ext uri="{FF2B5EF4-FFF2-40B4-BE49-F238E27FC236}">
                <a16:creationId xmlns:a16="http://schemas.microsoft.com/office/drawing/2014/main" id="{3A9E0B41-CB33-0019-168C-2EDCDB18DA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2603416"/>
            <a:ext cx="11312435" cy="819464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75212F-AFE5-A7CC-7385-2FBD78A682EA}"/>
              </a:ext>
            </a:extLst>
          </p:cNvPr>
          <p:cNvSpPr txBox="1"/>
          <p:nvPr/>
        </p:nvSpPr>
        <p:spPr>
          <a:xfrm>
            <a:off x="1675963" y="11198174"/>
            <a:ext cx="1710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Schema tratto da - Prof. </a:t>
            </a:r>
            <a:r>
              <a:rPr lang="it-IT" sz="2000" dirty="0" err="1"/>
              <a:t>B.Bertoldi</a:t>
            </a:r>
            <a:r>
              <a:rPr lang="it-IT" sz="2000" dirty="0"/>
              <a:t>, Marina, Pier Silvio, Barbara, Eleonora e Luigi alla sfida della terza generazione, in I Berlusconi, il Sole24 ore.</a:t>
            </a:r>
          </a:p>
        </p:txBody>
      </p:sp>
    </p:spTree>
    <p:extLst>
      <p:ext uri="{BB962C8B-B14F-4D97-AF65-F5344CB8AC3E}">
        <p14:creationId xmlns:p14="http://schemas.microsoft.com/office/powerpoint/2010/main" val="19005301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58F54-A36F-4D80-9E15-76ABE752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I tre elementi per la continuità nel capitalismo familiare: solidità nell’azionariato, essenza imprenditoriale, capacità manageriale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DF4F64-1EE2-47C0-91AA-34391CD86E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667" y="10134599"/>
            <a:ext cx="2108201" cy="13269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75212F-AFE5-A7CC-7385-2FBD78A682EA}"/>
              </a:ext>
            </a:extLst>
          </p:cNvPr>
          <p:cNvSpPr txBox="1"/>
          <p:nvPr/>
        </p:nvSpPr>
        <p:spPr>
          <a:xfrm>
            <a:off x="1675963" y="11198174"/>
            <a:ext cx="1710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Schema tratto da - Prof. </a:t>
            </a:r>
            <a:r>
              <a:rPr lang="it-IT" sz="2000" dirty="0" err="1"/>
              <a:t>B.Bertoldi</a:t>
            </a:r>
            <a:r>
              <a:rPr lang="it-IT" sz="2000" dirty="0"/>
              <a:t>, Marina, Pier Silvio, Barbara, Eleonora e Luigi alla sfida della terza generazione, in I Berlusconi, il Sole24 ore.</a:t>
            </a:r>
          </a:p>
        </p:txBody>
      </p:sp>
      <p:pic>
        <p:nvPicPr>
          <p:cNvPr id="7" name="Immagine 6" descr="Immagine che contiene testo, cerchio">
            <a:extLst>
              <a:ext uri="{FF2B5EF4-FFF2-40B4-BE49-F238E27FC236}">
                <a16:creationId xmlns:a16="http://schemas.microsoft.com/office/drawing/2014/main" id="{0AB79099-F1AE-964D-F055-9157DD0658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2521527"/>
            <a:ext cx="10267405" cy="84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18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DD468FE-877E-4214-A51F-FCC740CE0D2E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20087860" cy="13208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>
                <a:solidFill>
                  <a:srgbClr val="007855"/>
                </a:solidFill>
                <a:latin typeface="Poppins SemiBold" panose="00000700000000000000" pitchFamily="2" charset="0"/>
                <a:ea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it-IT" dirty="0"/>
              <a:t>La Proprietà-Famiglia-Impresa e le loro vicende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90B0C0A-0EED-4D78-B921-4C4571C2A911}"/>
              </a:ext>
            </a:extLst>
          </p:cNvPr>
          <p:cNvSpPr txBox="1">
            <a:spLocks/>
          </p:cNvSpPr>
          <p:nvPr/>
        </p:nvSpPr>
        <p:spPr>
          <a:xfrm>
            <a:off x="677333" y="2160589"/>
            <a:ext cx="20736251" cy="8995091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50C135-E22C-4640-817A-4F2E533B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9413642"/>
            <a:ext cx="3849834" cy="19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25D48C-C779-ED95-5D0C-0F10A8F3D38F}"/>
              </a:ext>
            </a:extLst>
          </p:cNvPr>
          <p:cNvSpPr txBox="1"/>
          <p:nvPr/>
        </p:nvSpPr>
        <p:spPr>
          <a:xfrm>
            <a:off x="914400" y="2664823"/>
            <a:ext cx="180594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Proprietà:</a:t>
            </a:r>
          </a:p>
          <a:p>
            <a:r>
              <a:rPr lang="it-IT" dirty="0"/>
              <a:t>la possibile </a:t>
            </a:r>
            <a:r>
              <a:rPr lang="it-IT" b="1" u="sng" dirty="0"/>
              <a:t>frammentazione del potere decisionale, </a:t>
            </a:r>
            <a:r>
              <a:rPr lang="it-IT" dirty="0"/>
              <a:t>oltre a non garantire l’unitarietà decisionale di per sé, può essere ulteriormente problematica per:</a:t>
            </a:r>
          </a:p>
          <a:p>
            <a:r>
              <a:rPr lang="it-IT" dirty="0"/>
              <a:t>- assenza di affinità culturale tra i familiari per qualsiasi motivo sia (età o fragilità incluse) </a:t>
            </a:r>
          </a:p>
          <a:p>
            <a:r>
              <a:rPr lang="it-IT" dirty="0"/>
              <a:t>- regole di rappresentanza</a:t>
            </a:r>
          </a:p>
          <a:p>
            <a:r>
              <a:rPr lang="it-IT" dirty="0"/>
              <a:t>- diversi approcci all’investimento</a:t>
            </a:r>
          </a:p>
          <a:p>
            <a:endParaRPr lang="it-IT" dirty="0"/>
          </a:p>
          <a:p>
            <a:r>
              <a:rPr lang="it-IT" dirty="0"/>
              <a:t>La Famiglia: </a:t>
            </a:r>
          </a:p>
          <a:p>
            <a:r>
              <a:rPr lang="it-IT" dirty="0"/>
              <a:t>le qualità dei familiari possono non essere così spiccate (nessuno ha qualità) o diffuse (uno o più tra tanti), per quale che sia la ragione (anche età, fragilità </a:t>
            </a:r>
            <a:r>
              <a:rPr lang="it-IT" dirty="0" err="1"/>
              <a:t>etc</a:t>
            </a:r>
            <a:r>
              <a:rPr lang="it-IT" dirty="0"/>
              <a:t>), o esservi estrema litigiosità</a:t>
            </a:r>
          </a:p>
          <a:p>
            <a:endParaRPr lang="it-IT" dirty="0"/>
          </a:p>
          <a:p>
            <a:r>
              <a:rPr lang="it-IT" dirty="0"/>
              <a:t>L’Impresa: </a:t>
            </a:r>
          </a:p>
          <a:p>
            <a:r>
              <a:rPr lang="it-IT" dirty="0"/>
              <a:t>l’attività in Famiglia a favore dell’Impresa sia del tutto assente o carente di capacità manageriale (anche per età, fragilità o litigiosità)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6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DD468FE-877E-4214-A51F-FCC740CE0D2E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20087860" cy="13208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>
                <a:solidFill>
                  <a:srgbClr val="007855"/>
                </a:solidFill>
                <a:latin typeface="Poppins SemiBold" panose="00000700000000000000" pitchFamily="2" charset="0"/>
                <a:ea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it-IT" dirty="0"/>
              <a:t>La Proprietà-Famiglia-Impresa e le loro vicende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90B0C0A-0EED-4D78-B921-4C4571C2A911}"/>
              </a:ext>
            </a:extLst>
          </p:cNvPr>
          <p:cNvSpPr txBox="1">
            <a:spLocks/>
          </p:cNvSpPr>
          <p:nvPr/>
        </p:nvSpPr>
        <p:spPr>
          <a:xfrm>
            <a:off x="677333" y="2160589"/>
            <a:ext cx="20736251" cy="8995091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accent4">
                    <a:lumMod val="50000"/>
                  </a:schemeClr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50C135-E22C-4640-817A-4F2E533B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9413642"/>
            <a:ext cx="3849834" cy="19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25D48C-C779-ED95-5D0C-0F10A8F3D38F}"/>
              </a:ext>
            </a:extLst>
          </p:cNvPr>
          <p:cNvSpPr txBox="1"/>
          <p:nvPr/>
        </p:nvSpPr>
        <p:spPr>
          <a:xfrm>
            <a:off x="914400" y="2664823"/>
            <a:ext cx="180594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Laddove vi siano spazi e margini convergenza tra i tre elementi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Una </a:t>
            </a:r>
            <a:r>
              <a:rPr lang="it-IT" u="sng" dirty="0"/>
              <a:t>soluzione testamentaria</a:t>
            </a:r>
            <a:r>
              <a:rPr lang="it-IT" dirty="0"/>
              <a:t> «semplice»</a:t>
            </a:r>
          </a:p>
          <a:p>
            <a:r>
              <a:rPr lang="it-IT" dirty="0"/>
              <a:t>- la divisione operata dal testatore</a:t>
            </a:r>
          </a:p>
          <a:p>
            <a:endParaRPr lang="it-IT" dirty="0"/>
          </a:p>
          <a:p>
            <a:r>
              <a:rPr lang="it-IT" u="sng" dirty="0"/>
              <a:t>Soluzioni inter </a:t>
            </a:r>
            <a:r>
              <a:rPr lang="it-IT" u="sng" dirty="0" err="1"/>
              <a:t>vivos</a:t>
            </a:r>
            <a:r>
              <a:rPr lang="it-IT" u="sng" dirty="0"/>
              <a:t> </a:t>
            </a:r>
            <a:r>
              <a:rPr lang="it-IT" dirty="0"/>
              <a:t>possibili:</a:t>
            </a:r>
          </a:p>
          <a:p>
            <a:r>
              <a:rPr lang="it-IT" dirty="0"/>
              <a:t>- la società semplice (soluzione sempre attuale, pur «datata»)</a:t>
            </a:r>
          </a:p>
          <a:p>
            <a:r>
              <a:rPr lang="it-IT" dirty="0"/>
              <a:t>- il patto di famiglia (soluzione più attuale, ma poco utilizzata)</a:t>
            </a:r>
          </a:p>
          <a:p>
            <a:r>
              <a:rPr lang="it-IT" dirty="0"/>
              <a:t>- il trust, (soluzione più attuale ed utilizzata, da solo o in affiancamento alle società semplici o in esecuzione del patto di famiglia)</a:t>
            </a:r>
          </a:p>
          <a:p>
            <a:endParaRPr lang="it-IT" dirty="0"/>
          </a:p>
          <a:p>
            <a:r>
              <a:rPr lang="it-IT" b="1" dirty="0"/>
              <a:t>In assenza di punti di convergenza tra i tre elementi Proprietà-Famiglia-Impresa:</a:t>
            </a:r>
          </a:p>
          <a:p>
            <a:r>
              <a:rPr lang="it-IT" dirty="0"/>
              <a:t>- succeda quel che succeda, o</a:t>
            </a:r>
          </a:p>
          <a:p>
            <a:r>
              <a:rPr lang="it-IT" dirty="0"/>
              <a:t>- il trust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29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EAEE29-F5B9-429C-B177-A64B20E4E8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44394" r="-40" b="15240"/>
          <a:stretch/>
        </p:blipFill>
        <p:spPr>
          <a:xfrm>
            <a:off x="0" y="0"/>
            <a:ext cx="24387468" cy="656082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0327D5-90E4-4348-AF5C-30A886098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ARGOS Trustees srl</a:t>
            </a:r>
          </a:p>
          <a:p>
            <a:pPr marL="0" indent="0">
              <a:buNone/>
            </a:pPr>
            <a:r>
              <a:rPr lang="it-IT" dirty="0"/>
              <a:t>Via Pietro Paleocapa n. 6 – 20121 Milano</a:t>
            </a:r>
          </a:p>
          <a:p>
            <a:pPr marL="0" indent="0">
              <a:buNone/>
            </a:pPr>
            <a:r>
              <a:rPr lang="it-IT" dirty="0"/>
              <a:t>Tel. 02/76011473 – 0543/1711713</a:t>
            </a:r>
          </a:p>
          <a:p>
            <a:pPr marL="0" indent="0">
              <a:buNone/>
            </a:pPr>
            <a:r>
              <a:rPr lang="it-IT" dirty="0"/>
              <a:t>Sabrina Numa 348/6027692 – numa@argostrustees.it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F18C4E-A9EE-480F-A822-B2A1719DE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187" y="7607300"/>
            <a:ext cx="3333750" cy="3333750"/>
          </a:xfrm>
          <a:prstGeom prst="rect">
            <a:avLst/>
          </a:prstGeom>
        </p:spPr>
      </p:pic>
      <p:sp>
        <p:nvSpPr>
          <p:cNvPr id="2" name="Titolo 5">
            <a:extLst>
              <a:ext uri="{FF2B5EF4-FFF2-40B4-BE49-F238E27FC236}">
                <a16:creationId xmlns:a16="http://schemas.microsoft.com/office/drawing/2014/main" id="{36ADE403-E661-10CB-28C2-BACA2E6BE33F}"/>
              </a:ext>
            </a:extLst>
          </p:cNvPr>
          <p:cNvSpPr txBox="1">
            <a:spLocks/>
          </p:cNvSpPr>
          <p:nvPr/>
        </p:nvSpPr>
        <p:spPr>
          <a:xfrm>
            <a:off x="1735852" y="2988477"/>
            <a:ext cx="21025723" cy="1791268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>
                <a:solidFill>
                  <a:srgbClr val="007855"/>
                </a:solidFill>
                <a:latin typeface="Poppins SemiBold" panose="00000700000000000000" pitchFamily="2" charset="0"/>
                <a:ea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1390894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 Tema Across">
  <a:themeElements>
    <a:clrScheme name="Personalizzato 6">
      <a:dk1>
        <a:srgbClr val="474B4E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7855"/>
      </a:accent2>
      <a:accent3>
        <a:srgbClr val="0A3D57"/>
      </a:accent3>
      <a:accent4>
        <a:srgbClr val="91969B"/>
      </a:accent4>
      <a:accent5>
        <a:srgbClr val="4B5050"/>
      </a:accent5>
      <a:accent6>
        <a:srgbClr val="91969B"/>
      </a:accent6>
      <a:hlink>
        <a:srgbClr val="007855"/>
      </a:hlink>
      <a:folHlink>
        <a:srgbClr val="007855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81749</TotalTime>
  <Words>399</Words>
  <Application>Microsoft Office PowerPoint</Application>
  <PresentationFormat>Personalizzato</PresentationFormat>
  <Paragraphs>45</Paragraphs>
  <Slides>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Lato Light</vt:lpstr>
      <vt:lpstr>Montserrat Light</vt:lpstr>
      <vt:lpstr>Poppins</vt:lpstr>
      <vt:lpstr>Poppins Light</vt:lpstr>
      <vt:lpstr>Poppins SemiBold</vt:lpstr>
      <vt:lpstr>1 Tema Across</vt:lpstr>
      <vt:lpstr>Berlusconi. Spunti e riflessioni nascenti da una successione apparentemente semplice. </vt:lpstr>
      <vt:lpstr>Gli strumenti trascurati trust, patto di famiglia e società semplice</vt:lpstr>
      <vt:lpstr>Le tre sfere del capitalismo familiare</vt:lpstr>
      <vt:lpstr>I tre elementi per la continuità nel capitalismo familiare: solidità nell’azionariato, essenza imprenditoriale, capacità manageriale</vt:lpstr>
      <vt:lpstr>Presentazione standard di PowerPoint</vt:lpstr>
      <vt:lpstr>Presentazione standard di PowerPoint</vt:lpstr>
      <vt:lpstr>Presentazione standard di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Across Family Advisors</dc:title>
  <dc:subject>http://graphicriver.net/user/jetfabrik</dc:subject>
  <dc:creator>Alessandro Muratori</dc:creator>
  <cp:keywords/>
  <dc:description>http://graphicriver.net/user/jetfabrik</dc:description>
  <cp:lastModifiedBy>Igor Valas</cp:lastModifiedBy>
  <cp:revision>6451</cp:revision>
  <dcterms:created xsi:type="dcterms:W3CDTF">2014-11-12T21:47:38Z</dcterms:created>
  <dcterms:modified xsi:type="dcterms:W3CDTF">2023-09-26T11:49:39Z</dcterms:modified>
  <cp:category/>
</cp:coreProperties>
</file>