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4" r:id="rId2"/>
    <p:sldMasterId id="2147483694" r:id="rId3"/>
  </p:sldMasterIdLst>
  <p:notesMasterIdLst>
    <p:notesMasterId r:id="rId14"/>
  </p:notesMasterIdLst>
  <p:handoutMasterIdLst>
    <p:handoutMasterId r:id="rId15"/>
  </p:handoutMasterIdLst>
  <p:sldIdLst>
    <p:sldId id="301" r:id="rId4"/>
    <p:sldId id="390" r:id="rId5"/>
    <p:sldId id="277" r:id="rId6"/>
    <p:sldId id="379" r:id="rId7"/>
    <p:sldId id="391" r:id="rId8"/>
    <p:sldId id="392" r:id="rId9"/>
    <p:sldId id="278" r:id="rId10"/>
    <p:sldId id="322" r:id="rId11"/>
    <p:sldId id="389" r:id="rId12"/>
    <p:sldId id="363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 userDrawn="1">
          <p15:clr>
            <a:srgbClr val="A4A3A4"/>
          </p15:clr>
        </p15:guide>
        <p15:guide id="2" pos="2245" userDrawn="1">
          <p15:clr>
            <a:srgbClr val="A4A3A4"/>
          </p15:clr>
        </p15:guide>
        <p15:guide id="3" pos="50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Sarah Davies De Paola" initials="SDDP" lastIdx="16" clrIdx="1">
    <p:extLst>
      <p:ext uri="{19B8F6BF-5375-455C-9EA6-DF929625EA0E}">
        <p15:presenceInfo xmlns:p15="http://schemas.microsoft.com/office/powerpoint/2012/main" userId="9d13e7d00b4ed58e" providerId="Windows Live"/>
      </p:ext>
    </p:extLst>
  </p:cmAuthor>
  <p:cmAuthor id="4" name="Sola, Marc" initials="SM" lastIdx="12" clrIdx="0">
    <p:extLst>
      <p:ext uri="{19B8F6BF-5375-455C-9EA6-DF929625EA0E}">
        <p15:presenceInfo xmlns:p15="http://schemas.microsoft.com/office/powerpoint/2012/main" userId="Sola, Mar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99172A"/>
    <a:srgbClr val="AC1A2F"/>
    <a:srgbClr val="5E4F4A"/>
    <a:srgbClr val="B6ACA7"/>
    <a:srgbClr val="C1C5C8"/>
    <a:srgbClr val="382F2D"/>
    <a:srgbClr val="314966"/>
    <a:srgbClr val="7A98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5940"/>
  </p:normalViewPr>
  <p:slideViewPr>
    <p:cSldViewPr snapToGrid="0" snapToObjects="1" showGuides="1">
      <p:cViewPr varScale="1">
        <p:scale>
          <a:sx n="114" d="100"/>
          <a:sy n="114" d="100"/>
        </p:scale>
        <p:origin x="1446" y="84"/>
      </p:cViewPr>
      <p:guideLst>
        <p:guide orient="horz" pos="2247"/>
        <p:guide pos="2245"/>
        <p:guide pos="5035"/>
      </p:guideLst>
    </p:cSldViewPr>
  </p:slideViewPr>
  <p:outlineViewPr>
    <p:cViewPr>
      <p:scale>
        <a:sx n="33" d="100"/>
        <a:sy n="33" d="100"/>
      </p:scale>
      <p:origin x="0" y="-27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56" d="100"/>
          <a:sy n="56" d="100"/>
        </p:scale>
        <p:origin x="251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741874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e-DE" dirty="0"/>
              <a:t>Mastertextformat bearbeiten
Zweite Ebene
Dritte Ebene
Vierte Ebene
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8869135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Helvetica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1.1 Introduction - Marc</a:t>
            </a:r>
          </a:p>
        </p:txBody>
      </p:sp>
    </p:spTree>
    <p:extLst>
      <p:ext uri="{BB962C8B-B14F-4D97-AF65-F5344CB8AC3E}">
        <p14:creationId xmlns:p14="http://schemas.microsoft.com/office/powerpoint/2010/main" val="3748480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960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870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52CA3C2F-E651-D64A-91DA-BE1E18796BDA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20371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52CA3C2F-E651-D64A-91DA-BE1E18796BDA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14919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244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32662310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54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222CFF2D-CF52-405C-AF17-345BAAB983D6" descr="F7B2B3F9-F7CE-43E4-96D2-A52C29AEB00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" y="27070"/>
            <a:ext cx="9144000" cy="1956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CBC5DE86-0BF2-4B45-AC9F-15E40F9EE6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Frutiger LT Com 45 Light" panose="020B0303030504020204" pitchFamily="34" charset="0"/>
              </a:defRPr>
            </a:lvl1pPr>
          </a:lstStyle>
          <a:p>
            <a:fld id="{75A2FFC4-738E-2547-AECA-3A0794EC8580}" type="slidenum">
              <a:rPr lang="de-DE" smtClean="0"/>
              <a:pPr/>
              <a:t>‹#›</a:t>
            </a:fld>
            <a:endParaRPr lang="de-DE" dirty="0"/>
          </a:p>
        </p:txBody>
      </p:sp>
      <p:cxnSp>
        <p:nvCxnSpPr>
          <p:cNvPr id="7" name="Gerade Verbindung 6">
            <a:extLst>
              <a:ext uri="{FF2B5EF4-FFF2-40B4-BE49-F238E27FC236}">
                <a16:creationId xmlns:a16="http://schemas.microsoft.com/office/drawing/2014/main" id="{8AF049F5-6232-C243-9B21-2BA74E5AB388}"/>
              </a:ext>
            </a:extLst>
          </p:cNvPr>
          <p:cNvCxnSpPr/>
          <p:nvPr userDrawn="1"/>
        </p:nvCxnSpPr>
        <p:spPr>
          <a:xfrm>
            <a:off x="2951885" y="2155770"/>
            <a:ext cx="0" cy="900000"/>
          </a:xfrm>
          <a:prstGeom prst="line">
            <a:avLst/>
          </a:prstGeom>
          <a:ln w="3175">
            <a:solidFill>
              <a:srgbClr val="382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el 1" title="Headline of the Powerpoint Presentation">
            <a:extLst>
              <a:ext uri="{FF2B5EF4-FFF2-40B4-BE49-F238E27FC236}">
                <a16:creationId xmlns:a16="http://schemas.microsoft.com/office/drawing/2014/main" id="{496F609D-C666-E141-B7FA-A056CEEA2A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7200" y="3900329"/>
            <a:ext cx="8424000" cy="1890871"/>
          </a:xfrm>
          <a:prstGeom prst="rect">
            <a:avLst/>
          </a:prstGeom>
        </p:spPr>
        <p:txBody>
          <a:bodyPr lIns="0" tIns="0" rIns="0" bIns="0"/>
          <a:lstStyle>
            <a:lvl1pPr>
              <a:defRPr baseline="0">
                <a:latin typeface="Frutiger LT Com 45 Light" panose="020B0303030504020204" pitchFamily="34" charset="0"/>
              </a:defRPr>
            </a:lvl1pPr>
          </a:lstStyle>
          <a:p>
            <a:br>
              <a:rPr lang="de-CH" dirty="0">
                <a:effectLst/>
                <a:latin typeface="Frutiger LT Com 45 Light" panose="020B0303030504020204" pitchFamily="34" charset="0"/>
              </a:rPr>
            </a:br>
            <a:r>
              <a:rPr lang="de-CH" dirty="0">
                <a:effectLst/>
                <a:latin typeface="Frutiger LT Com 45 Light" panose="020B0303030504020204" pitchFamily="34" charset="0"/>
              </a:rPr>
              <a:t>Headline </a:t>
            </a:r>
            <a:r>
              <a:rPr lang="de-CH" dirty="0" err="1">
                <a:effectLst/>
                <a:latin typeface="Frutiger LT Com 45 Light" panose="020B0303030504020204" pitchFamily="34" charset="0"/>
              </a:rPr>
              <a:t>of</a:t>
            </a:r>
            <a:r>
              <a:rPr lang="de-CH" dirty="0">
                <a:effectLst/>
                <a:latin typeface="Frutiger LT Com 45 Light" panose="020B0303030504020204" pitchFamily="34" charset="0"/>
              </a:rPr>
              <a:t> </a:t>
            </a:r>
            <a:r>
              <a:rPr lang="de-CH" dirty="0" err="1">
                <a:effectLst/>
                <a:latin typeface="Frutiger LT Com 45 Light" panose="020B0303030504020204" pitchFamily="34" charset="0"/>
              </a:rPr>
              <a:t>the</a:t>
            </a:r>
            <a:r>
              <a:rPr lang="de-CH" dirty="0">
                <a:effectLst/>
                <a:latin typeface="Frutiger LT Com 45 Light" panose="020B0303030504020204" pitchFamily="34" charset="0"/>
              </a:rPr>
              <a:t> </a:t>
            </a:r>
            <a:r>
              <a:rPr lang="de-CH" dirty="0" err="1">
                <a:effectLst/>
                <a:latin typeface="Frutiger LT Com 45 Light" panose="020B0303030504020204" pitchFamily="34" charset="0"/>
              </a:rPr>
              <a:t>Presentation</a:t>
            </a:r>
            <a:endParaRPr lang="de-CH" dirty="0">
              <a:effectLst/>
              <a:latin typeface="Times" pitchFamily="2" charset="0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A527722-C41C-144D-B64C-B79FF7C9A30F}"/>
              </a:ext>
            </a:extLst>
          </p:cNvPr>
          <p:cNvSpPr/>
          <p:nvPr userDrawn="1"/>
        </p:nvSpPr>
        <p:spPr>
          <a:xfrm>
            <a:off x="367200" y="1691988"/>
            <a:ext cx="8424000" cy="1835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3B76CF95-EF6A-214B-9609-4C44F557003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93355" y="2275783"/>
            <a:ext cx="1293840" cy="664725"/>
          </a:xfrm>
          <a:prstGeom prst="rect">
            <a:avLst/>
          </a:prstGeom>
        </p:spPr>
      </p:pic>
      <p:sp>
        <p:nvSpPr>
          <p:cNvPr id="16" name="Textplatzhalter 6">
            <a:extLst>
              <a:ext uri="{FF2B5EF4-FFF2-40B4-BE49-F238E27FC236}">
                <a16:creationId xmlns:a16="http://schemas.microsoft.com/office/drawing/2014/main" id="{81EC4895-84E5-BD47-ABB1-E768C95820E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67600" y="2300400"/>
            <a:ext cx="4582800" cy="3816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Frutiger LT Com 45 Light" panose="020B0303030504020204" pitchFamily="34" charset="0"/>
              </a:defRPr>
            </a:lvl1pPr>
          </a:lstStyle>
          <a:p>
            <a:r>
              <a:rPr lang="de-DE" dirty="0"/>
              <a:t>TITLE</a:t>
            </a:r>
          </a:p>
        </p:txBody>
      </p:sp>
      <p:sp>
        <p:nvSpPr>
          <p:cNvPr id="17" name="Textplatzhalter 11">
            <a:extLst>
              <a:ext uri="{FF2B5EF4-FFF2-40B4-BE49-F238E27FC236}">
                <a16:creationId xmlns:a16="http://schemas.microsoft.com/office/drawing/2014/main" id="{855D059E-4B48-C94C-A243-4631D035D70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67600" y="2660400"/>
            <a:ext cx="4582800" cy="4824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 b="0" i="1">
                <a:solidFill>
                  <a:srgbClr val="AC1A2F"/>
                </a:solidFill>
                <a:latin typeface="Times" pitchFamily="2" charset="0"/>
              </a:defRPr>
            </a:lvl1pPr>
          </a:lstStyle>
          <a:p>
            <a:r>
              <a:rPr lang="de-CH" sz="2000" i="1" dirty="0">
                <a:solidFill>
                  <a:srgbClr val="BC3239"/>
                </a:solidFill>
                <a:latin typeface="Times" pitchFamily="2" charset="0"/>
              </a:rPr>
              <a:t>– </a:t>
            </a:r>
            <a:r>
              <a:rPr lang="de-DE" dirty="0"/>
              <a:t>Claim</a:t>
            </a:r>
          </a:p>
        </p:txBody>
      </p:sp>
      <p:cxnSp>
        <p:nvCxnSpPr>
          <p:cNvPr id="19" name="Gerade Verbindung 18">
            <a:extLst>
              <a:ext uri="{FF2B5EF4-FFF2-40B4-BE49-F238E27FC236}">
                <a16:creationId xmlns:a16="http://schemas.microsoft.com/office/drawing/2014/main" id="{4E414D40-2A4B-C348-B487-EE910A1F17AA}"/>
              </a:ext>
            </a:extLst>
          </p:cNvPr>
          <p:cNvCxnSpPr/>
          <p:nvPr userDrawn="1"/>
        </p:nvCxnSpPr>
        <p:spPr>
          <a:xfrm>
            <a:off x="2952000" y="2156400"/>
            <a:ext cx="0" cy="900000"/>
          </a:xfrm>
          <a:prstGeom prst="line">
            <a:avLst/>
          </a:prstGeom>
          <a:ln w="3175">
            <a:solidFill>
              <a:srgbClr val="382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86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F1F50897-D24F-5E42-BB9A-4AB7AD3B4700}"/>
              </a:ext>
            </a:extLst>
          </p:cNvPr>
          <p:cNvSpPr/>
          <p:nvPr userDrawn="1"/>
        </p:nvSpPr>
        <p:spPr>
          <a:xfrm>
            <a:off x="2087562" y="1653949"/>
            <a:ext cx="7056437" cy="45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1415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ll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5AD85B69-73EC-9447-8176-B78AB52CD4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000"/>
          </a:blip>
          <a:stretch>
            <a:fillRect/>
          </a:stretch>
        </p:blipFill>
        <p:spPr>
          <a:xfrm>
            <a:off x="58000" y="2901600"/>
            <a:ext cx="9042400" cy="431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23AAD4D-1422-B24F-91A5-C19C25D06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7200" y="3900329"/>
            <a:ext cx="8424000" cy="1890871"/>
          </a:xfrm>
          <a:prstGeom prst="rect">
            <a:avLst/>
          </a:prstGeom>
        </p:spPr>
        <p:txBody>
          <a:bodyPr lIns="0" tIns="0" rIns="0" bIns="0"/>
          <a:lstStyle>
            <a:lvl1pPr>
              <a:defRPr baseline="0">
                <a:latin typeface="Garamond" panose="02020404030301010803" pitchFamily="18" charset="0"/>
              </a:defRPr>
            </a:lvl1pPr>
          </a:lstStyle>
          <a:p>
            <a:br>
              <a:rPr lang="de-CH" dirty="0">
                <a:effectLst/>
                <a:latin typeface="Garamond" panose="02020404030301010803" pitchFamily="18" charset="0"/>
              </a:rPr>
            </a:br>
            <a:r>
              <a:rPr lang="de-CH" dirty="0">
                <a:effectLst/>
                <a:latin typeface="Garamond" panose="02020404030301010803" pitchFamily="18" charset="0"/>
              </a:rPr>
              <a:t>Headline </a:t>
            </a:r>
            <a:r>
              <a:rPr lang="de-CH" dirty="0" err="1">
                <a:effectLst/>
                <a:latin typeface="Garamond" panose="02020404030301010803" pitchFamily="18" charset="0"/>
              </a:rPr>
              <a:t>of</a:t>
            </a:r>
            <a:r>
              <a:rPr lang="de-CH" dirty="0">
                <a:effectLst/>
                <a:latin typeface="Garamond" panose="02020404030301010803" pitchFamily="18" charset="0"/>
              </a:rPr>
              <a:t> </a:t>
            </a:r>
            <a:r>
              <a:rPr lang="de-CH" dirty="0" err="1">
                <a:effectLst/>
                <a:latin typeface="Garamond" panose="02020404030301010803" pitchFamily="18" charset="0"/>
              </a:rPr>
              <a:t>the</a:t>
            </a:r>
            <a:r>
              <a:rPr lang="de-CH" dirty="0">
                <a:effectLst/>
                <a:latin typeface="Garamond" panose="02020404030301010803" pitchFamily="18" charset="0"/>
              </a:rPr>
              <a:t> </a:t>
            </a:r>
            <a:r>
              <a:rPr lang="de-CH" dirty="0" err="1">
                <a:effectLst/>
                <a:latin typeface="Garamond" panose="02020404030301010803" pitchFamily="18" charset="0"/>
              </a:rPr>
              <a:t>Presentation</a:t>
            </a:r>
            <a:endParaRPr lang="de-CH" dirty="0">
              <a:effectLst/>
              <a:latin typeface="Times" pitchFamily="2" charset="0"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9FE0E10A-03E3-CD4F-AC80-9E0CDA92A603}"/>
              </a:ext>
            </a:extLst>
          </p:cNvPr>
          <p:cNvSpPr/>
          <p:nvPr userDrawn="1"/>
        </p:nvSpPr>
        <p:spPr>
          <a:xfrm>
            <a:off x="367200" y="1691988"/>
            <a:ext cx="8424000" cy="1835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6F532003-DD24-FE43-BF45-210568AF7A28}"/>
              </a:ext>
            </a:extLst>
          </p:cNvPr>
          <p:cNvCxnSpPr/>
          <p:nvPr userDrawn="1"/>
        </p:nvCxnSpPr>
        <p:spPr>
          <a:xfrm>
            <a:off x="2951885" y="2155770"/>
            <a:ext cx="0" cy="900000"/>
          </a:xfrm>
          <a:prstGeom prst="line">
            <a:avLst/>
          </a:prstGeom>
          <a:ln w="3175">
            <a:solidFill>
              <a:srgbClr val="382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fik 5">
            <a:extLst>
              <a:ext uri="{FF2B5EF4-FFF2-40B4-BE49-F238E27FC236}">
                <a16:creationId xmlns:a16="http://schemas.microsoft.com/office/drawing/2014/main" id="{3416A622-7C64-0444-B14C-879B12855CA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93355" y="2275783"/>
            <a:ext cx="1293840" cy="664725"/>
          </a:xfrm>
          <a:prstGeom prst="rect">
            <a:avLst/>
          </a:prstGeom>
        </p:spPr>
      </p:pic>
      <p:sp>
        <p:nvSpPr>
          <p:cNvPr id="7" name="Textplatzhalter 6">
            <a:extLst>
              <a:ext uri="{FF2B5EF4-FFF2-40B4-BE49-F238E27FC236}">
                <a16:creationId xmlns:a16="http://schemas.microsoft.com/office/drawing/2014/main" id="{79EEBD1E-D92B-474C-83C7-20226C74CC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67600" y="2300400"/>
            <a:ext cx="4582800" cy="3816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Frutiger LT Com 45 Light" panose="020B0303030504020204" pitchFamily="34" charset="0"/>
              </a:defRPr>
            </a:lvl1pPr>
          </a:lstStyle>
          <a:p>
            <a:r>
              <a:rPr lang="de-DE" dirty="0"/>
              <a:t>PRIVATE WEALTH SOLUTIONS	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A174B27E-C6A3-BE46-A14D-CDA0BE5CAFD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67600" y="2660400"/>
            <a:ext cx="4582800" cy="4824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 b="0" i="1" baseline="0">
                <a:solidFill>
                  <a:srgbClr val="AC1A2F"/>
                </a:solidFill>
                <a:latin typeface="Garamond" panose="02020404030301010803" pitchFamily="18" charset="0"/>
              </a:defRPr>
            </a:lvl1pPr>
          </a:lstStyle>
          <a:p>
            <a:r>
              <a:rPr lang="de-CH" sz="2000" i="1" dirty="0">
                <a:solidFill>
                  <a:srgbClr val="BC3239"/>
                </a:solidFill>
                <a:latin typeface="Times" pitchFamily="2" charset="0"/>
              </a:rPr>
              <a:t>– </a:t>
            </a:r>
            <a:r>
              <a:rPr lang="de-DE" sz="2000" i="1" dirty="0" err="1">
                <a:solidFill>
                  <a:srgbClr val="AC1A2F"/>
                </a:solidFill>
                <a:latin typeface="Garamond" panose="02020404030301010803" pitchFamily="18" charset="0"/>
              </a:rPr>
              <a:t>from</a:t>
            </a:r>
            <a:r>
              <a:rPr lang="de-DE" sz="2000" i="1" dirty="0">
                <a:solidFill>
                  <a:srgbClr val="AC1A2F"/>
                </a:solidFill>
                <a:latin typeface="Garamond" panose="02020404030301010803" pitchFamily="18" charset="0"/>
              </a:rPr>
              <a:t> </a:t>
            </a:r>
            <a:r>
              <a:rPr lang="de-DE" sz="2000" i="1" dirty="0" err="1">
                <a:solidFill>
                  <a:srgbClr val="AC1A2F"/>
                </a:solidFill>
                <a:latin typeface="Garamond" panose="02020404030301010803" pitchFamily="18" charset="0"/>
              </a:rPr>
              <a:t>our</a:t>
            </a:r>
            <a:r>
              <a:rPr lang="de-DE" sz="2000" i="1" dirty="0">
                <a:solidFill>
                  <a:srgbClr val="AC1A2F"/>
                </a:solidFill>
                <a:latin typeface="Garamond" panose="02020404030301010803" pitchFamily="18" charset="0"/>
              </a:rPr>
              <a:t> </a:t>
            </a:r>
            <a:r>
              <a:rPr lang="de-DE" sz="2000" i="1" dirty="0" err="1">
                <a:solidFill>
                  <a:srgbClr val="AC1A2F"/>
                </a:solidFill>
                <a:latin typeface="Garamond" panose="02020404030301010803" pitchFamily="18" charset="0"/>
              </a:rPr>
              <a:t>family</a:t>
            </a:r>
            <a:r>
              <a:rPr lang="de-DE" sz="2000" i="1" dirty="0">
                <a:solidFill>
                  <a:srgbClr val="AC1A2F"/>
                </a:solidFill>
                <a:latin typeface="Garamond" panose="02020404030301010803" pitchFamily="18" charset="0"/>
              </a:rPr>
              <a:t> </a:t>
            </a:r>
            <a:r>
              <a:rPr lang="de-DE" sz="2000" i="1" dirty="0" err="1">
                <a:solidFill>
                  <a:srgbClr val="AC1A2F"/>
                </a:solidFill>
                <a:latin typeface="Garamond" panose="02020404030301010803" pitchFamily="18" charset="0"/>
              </a:rPr>
              <a:t>to</a:t>
            </a:r>
            <a:r>
              <a:rPr lang="de-DE" sz="2000" i="1" dirty="0">
                <a:solidFill>
                  <a:srgbClr val="AC1A2F"/>
                </a:solidFill>
                <a:latin typeface="Garamond" panose="02020404030301010803" pitchFamily="18" charset="0"/>
              </a:rPr>
              <a:t> </a:t>
            </a:r>
            <a:r>
              <a:rPr lang="de-DE" sz="2000" i="1" dirty="0" err="1">
                <a:solidFill>
                  <a:srgbClr val="AC1A2F"/>
                </a:solidFill>
                <a:latin typeface="Garamond" panose="02020404030301010803" pitchFamily="18" charset="0"/>
              </a:rPr>
              <a:t>yours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532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A429B3-960F-A241-933C-7F771EE675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771526"/>
            <a:ext cx="7886700" cy="667456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aseline="0">
                <a:latin typeface="Garamond" panose="02020404030301010803" pitchFamily="18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dirty="0">
                <a:effectLst/>
                <a:latin typeface="Garamond" panose="02020404030301010803" pitchFamily="18" charset="0"/>
              </a:rPr>
              <a:t>e.g. </a:t>
            </a:r>
            <a:r>
              <a:rPr lang="de-CH" dirty="0" err="1">
                <a:effectLst/>
                <a:latin typeface="Garamond" panose="02020404030301010803" pitchFamily="18" charset="0"/>
              </a:rPr>
              <a:t>Thank</a:t>
            </a:r>
            <a:r>
              <a:rPr lang="de-CH" dirty="0">
                <a:effectLst/>
                <a:latin typeface="Garamond" panose="02020404030301010803" pitchFamily="18" charset="0"/>
              </a:rPr>
              <a:t> </a:t>
            </a:r>
            <a:r>
              <a:rPr lang="de-CH" dirty="0" err="1">
                <a:effectLst/>
                <a:latin typeface="Garamond" panose="02020404030301010803" pitchFamily="18" charset="0"/>
              </a:rPr>
              <a:t>you</a:t>
            </a:r>
            <a:r>
              <a:rPr lang="de-CH" dirty="0">
                <a:effectLst/>
                <a:latin typeface="Garamond" panose="02020404030301010803" pitchFamily="18" charset="0"/>
              </a:rPr>
              <a:t> </a:t>
            </a:r>
            <a:r>
              <a:rPr lang="de-CH" dirty="0" err="1">
                <a:effectLst/>
                <a:latin typeface="Garamond" panose="02020404030301010803" pitchFamily="18" charset="0"/>
              </a:rPr>
              <a:t>for</a:t>
            </a:r>
            <a:r>
              <a:rPr lang="de-CH" dirty="0">
                <a:effectLst/>
                <a:latin typeface="Garamond" panose="02020404030301010803" pitchFamily="18" charset="0"/>
              </a:rPr>
              <a:t> </a:t>
            </a:r>
            <a:r>
              <a:rPr lang="de-CH" dirty="0" err="1">
                <a:effectLst/>
                <a:latin typeface="Garamond" panose="02020404030301010803" pitchFamily="18" charset="0"/>
              </a:rPr>
              <a:t>your</a:t>
            </a:r>
            <a:r>
              <a:rPr lang="de-CH" dirty="0">
                <a:effectLst/>
                <a:latin typeface="Garamond" panose="02020404030301010803" pitchFamily="18" charset="0"/>
              </a:rPr>
              <a:t> </a:t>
            </a:r>
            <a:r>
              <a:rPr lang="de-CH" dirty="0" err="1">
                <a:effectLst/>
                <a:latin typeface="Garamond" panose="02020404030301010803" pitchFamily="18" charset="0"/>
              </a:rPr>
              <a:t>attention</a:t>
            </a:r>
            <a:r>
              <a:rPr lang="de-CH" dirty="0">
                <a:effectLst/>
                <a:latin typeface="Garamond" panose="02020404030301010803" pitchFamily="18" charset="0"/>
              </a:rPr>
              <a:t>.</a:t>
            </a:r>
            <a:endParaRPr lang="de-CH" dirty="0">
              <a:effectLst/>
              <a:latin typeface="Times" pitchFamily="2" charset="0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5ADAF0B1-D8D1-4048-A785-428C3384602E}"/>
              </a:ext>
            </a:extLst>
          </p:cNvPr>
          <p:cNvSpPr/>
          <p:nvPr userDrawn="1"/>
        </p:nvSpPr>
        <p:spPr>
          <a:xfrm>
            <a:off x="367200" y="1691988"/>
            <a:ext cx="8424000" cy="410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BC18F063-6656-7149-8934-950FBABF5008}"/>
              </a:ext>
            </a:extLst>
          </p:cNvPr>
          <p:cNvCxnSpPr/>
          <p:nvPr userDrawn="1"/>
        </p:nvCxnSpPr>
        <p:spPr>
          <a:xfrm>
            <a:off x="2951885" y="2155770"/>
            <a:ext cx="0" cy="900000"/>
          </a:xfrm>
          <a:prstGeom prst="line">
            <a:avLst/>
          </a:prstGeom>
          <a:ln w="3175">
            <a:solidFill>
              <a:srgbClr val="382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fik 5">
            <a:extLst>
              <a:ext uri="{FF2B5EF4-FFF2-40B4-BE49-F238E27FC236}">
                <a16:creationId xmlns:a16="http://schemas.microsoft.com/office/drawing/2014/main" id="{77D66549-3BB1-E04E-8BD1-AB156C4F2B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3355" y="2275783"/>
            <a:ext cx="1293840" cy="664725"/>
          </a:xfrm>
          <a:prstGeom prst="rect">
            <a:avLst/>
          </a:prstGeom>
        </p:spPr>
      </p:pic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74B8B6B6-B2E9-5843-A602-20FE65053F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9819" y="3544821"/>
            <a:ext cx="1260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>
                <a:latin typeface="Frutiger LT Com 45 Light" panose="020B0303030504020204" pitchFamily="34" charset="0"/>
              </a:defRPr>
            </a:lvl1pPr>
            <a:lvl2pPr>
              <a:defRPr sz="1600">
                <a:latin typeface="Helvetica" pitchFamily="2" charset="0"/>
              </a:defRPr>
            </a:lvl2pPr>
            <a:lvl3pPr>
              <a:defRPr sz="1600">
                <a:latin typeface="Helvetica" pitchFamily="2" charset="0"/>
              </a:defRPr>
            </a:lvl3pPr>
            <a:lvl4pPr>
              <a:defRPr sz="1600">
                <a:latin typeface="Helvetica" pitchFamily="2" charset="0"/>
              </a:defRPr>
            </a:lvl4pPr>
            <a:lvl5pPr>
              <a:defRPr sz="1600">
                <a:latin typeface="Helvetica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Portrait</a:t>
            </a:r>
          </a:p>
          <a:p>
            <a:pPr lvl="0"/>
            <a:endParaRPr lang="de-DE" dirty="0"/>
          </a:p>
        </p:txBody>
      </p:sp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698B3366-6D1C-B142-99AA-89B00636CD4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3566781" y="3528974"/>
            <a:ext cx="4948569" cy="173125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latin typeface="Frutiger LT Com 45 Light" panose="020B0303030504020204" pitchFamily="34" charset="0"/>
              </a:defRPr>
            </a:lvl1pPr>
            <a:lvl2pPr>
              <a:defRPr sz="1600">
                <a:latin typeface="Helvetica" pitchFamily="2" charset="0"/>
              </a:defRPr>
            </a:lvl2pPr>
            <a:lvl3pPr>
              <a:defRPr sz="1600">
                <a:latin typeface="Helvetica" pitchFamily="2" charset="0"/>
              </a:defRPr>
            </a:lvl3pPr>
            <a:lvl4pPr>
              <a:defRPr sz="1600">
                <a:latin typeface="Helvetica" pitchFamily="2" charset="0"/>
              </a:defRPr>
            </a:lvl4pPr>
            <a:lvl5pPr>
              <a:defRPr sz="1600">
                <a:latin typeface="Helvetica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CH" dirty="0" err="1"/>
              <a:t>Contact</a:t>
            </a:r>
            <a:r>
              <a:rPr lang="de-CH" dirty="0"/>
              <a:t> Details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15835515-1FF1-EB42-A3E5-9B1F49CE2E0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8000"/>
          </a:blip>
          <a:stretch>
            <a:fillRect/>
          </a:stretch>
        </p:blipFill>
        <p:spPr>
          <a:xfrm>
            <a:off x="58000" y="2901600"/>
            <a:ext cx="9042400" cy="4318000"/>
          </a:xfrm>
          <a:prstGeom prst="rect">
            <a:avLst/>
          </a:prstGeom>
        </p:spPr>
      </p:pic>
      <p:sp>
        <p:nvSpPr>
          <p:cNvPr id="15" name="Textplatzhalter 6">
            <a:extLst>
              <a:ext uri="{FF2B5EF4-FFF2-40B4-BE49-F238E27FC236}">
                <a16:creationId xmlns:a16="http://schemas.microsoft.com/office/drawing/2014/main" id="{0F872DB3-5464-E440-9BC8-DF90D77A71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67600" y="2300400"/>
            <a:ext cx="4582800" cy="3816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Frutiger LT Com 45 Light" panose="020B0303030504020204" pitchFamily="34" charset="0"/>
              </a:defRPr>
            </a:lvl1pPr>
          </a:lstStyle>
          <a:p>
            <a:r>
              <a:rPr lang="de-DE" dirty="0"/>
              <a:t>TITLE</a:t>
            </a:r>
          </a:p>
        </p:txBody>
      </p:sp>
      <p:sp>
        <p:nvSpPr>
          <p:cNvPr id="16" name="Textplatzhalter 11">
            <a:extLst>
              <a:ext uri="{FF2B5EF4-FFF2-40B4-BE49-F238E27FC236}">
                <a16:creationId xmlns:a16="http://schemas.microsoft.com/office/drawing/2014/main" id="{9F504882-F6DA-684C-A0D3-3A5EC6DBCD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67600" y="2660400"/>
            <a:ext cx="4582800" cy="4824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 b="0" i="1">
                <a:solidFill>
                  <a:srgbClr val="AC1A2F"/>
                </a:solidFill>
                <a:latin typeface="Garamond" panose="02020404030301010803" pitchFamily="18" charset="0"/>
              </a:defRPr>
            </a:lvl1pPr>
          </a:lstStyle>
          <a:p>
            <a:r>
              <a:rPr lang="de-CH" sz="2000" i="1" dirty="0">
                <a:solidFill>
                  <a:srgbClr val="BC3239"/>
                </a:solidFill>
                <a:latin typeface="Times" pitchFamily="2" charset="0"/>
              </a:rPr>
              <a:t>– </a:t>
            </a:r>
            <a:r>
              <a:rPr lang="de-DE" dirty="0"/>
              <a:t>Claim</a:t>
            </a:r>
          </a:p>
        </p:txBody>
      </p:sp>
    </p:spTree>
    <p:extLst>
      <p:ext uri="{BB962C8B-B14F-4D97-AF65-F5344CB8AC3E}">
        <p14:creationId xmlns:p14="http://schemas.microsoft.com/office/powerpoint/2010/main" val="89697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DEBD74A7-9339-2048-9925-EC207B780D49}"/>
              </a:ext>
            </a:extLst>
          </p:cNvPr>
          <p:cNvSpPr/>
          <p:nvPr userDrawn="1"/>
        </p:nvSpPr>
        <p:spPr>
          <a:xfrm>
            <a:off x="0" y="1465718"/>
            <a:ext cx="9144000" cy="485933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Frutiger LT Com 45 Light" panose="020B0303030504020204" pitchFamily="34" charset="0"/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3A495A6-FE60-554A-B631-FA4987601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Frutiger LT Com 45 Light" panose="020B0303030504020204" pitchFamily="34" charset="0"/>
              </a:defRPr>
            </a:lvl1pPr>
          </a:lstStyle>
          <a:p>
            <a:fld id="{9E3AF371-DA34-1448-983B-14E6D28296E3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1F50897-D24F-5E42-BB9A-4AB7AD3B4700}"/>
              </a:ext>
            </a:extLst>
          </p:cNvPr>
          <p:cNvSpPr/>
          <p:nvPr userDrawn="1"/>
        </p:nvSpPr>
        <p:spPr>
          <a:xfrm>
            <a:off x="2087562" y="1653949"/>
            <a:ext cx="7056437" cy="45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Frutiger LT Com 45 Light" panose="020B0303030504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76BB13-B20B-4D4A-AE89-242AD62F982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282393" y="1832860"/>
            <a:ext cx="3013199" cy="4080577"/>
          </a:xfrm>
          <a:prstGeom prst="rect">
            <a:avLst/>
          </a:prstGeom>
        </p:spPr>
        <p:txBody>
          <a:bodyPr lIns="0" tIns="0" rIns="0" bIns="0"/>
          <a:lstStyle>
            <a:lvl1pPr marL="176400" indent="-177800">
              <a:tabLst/>
              <a:defRPr sz="1600">
                <a:solidFill>
                  <a:srgbClr val="382F2D"/>
                </a:solidFill>
                <a:latin typeface="Frutiger LT Com 45 Light" panose="020B0303030504020204" pitchFamily="34" charset="0"/>
              </a:defRPr>
            </a:lvl1pPr>
            <a:lvl2pPr>
              <a:defRPr sz="1600">
                <a:latin typeface="Helvetica" pitchFamily="2" charset="0"/>
              </a:defRPr>
            </a:lvl2pPr>
            <a:lvl3pPr>
              <a:defRPr sz="1600">
                <a:latin typeface="Helvetica" pitchFamily="2" charset="0"/>
              </a:defRPr>
            </a:lvl3pPr>
            <a:lvl4pPr>
              <a:defRPr sz="1600">
                <a:latin typeface="Helvetica" pitchFamily="2" charset="0"/>
              </a:defRPr>
            </a:lvl4pPr>
            <a:lvl5pPr>
              <a:defRPr sz="1600">
                <a:latin typeface="Helvetica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Content Box</a:t>
            </a:r>
          </a:p>
          <a:p>
            <a:pPr lvl="0"/>
            <a:endParaRPr lang="de-DE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F222E67F-CC6D-C84B-8D39-99B5EF2E7D27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783058" y="1832860"/>
            <a:ext cx="3013199" cy="4080577"/>
          </a:xfrm>
          <a:prstGeom prst="rect">
            <a:avLst/>
          </a:prstGeom>
        </p:spPr>
        <p:txBody>
          <a:bodyPr lIns="0" tIns="0" rIns="0" bIns="0"/>
          <a:lstStyle>
            <a:lvl1pPr marL="176213" indent="-177800">
              <a:tabLst/>
              <a:defRPr lang="de-DE" sz="1600" b="0" i="0" kern="1200" dirty="0">
                <a:solidFill>
                  <a:srgbClr val="382F2D"/>
                </a:solidFill>
                <a:latin typeface="Frutiger LT Com 45 Light" panose="020B0303030504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1600">
                <a:latin typeface="Helvetica" pitchFamily="2" charset="0"/>
              </a:defRPr>
            </a:lvl2pPr>
            <a:lvl3pPr>
              <a:defRPr sz="1600">
                <a:latin typeface="Helvetica" pitchFamily="2" charset="0"/>
              </a:defRPr>
            </a:lvl3pPr>
            <a:lvl4pPr>
              <a:defRPr sz="1600">
                <a:latin typeface="Helvetica" pitchFamily="2" charset="0"/>
              </a:defRPr>
            </a:lvl4pPr>
            <a:lvl5pPr>
              <a:defRPr sz="1600">
                <a:latin typeface="Helvetica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176400" lvl="0" indent="-1778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/>
            </a:pPr>
            <a:r>
              <a:rPr lang="de-DE" dirty="0"/>
              <a:t>Content Box</a:t>
            </a:r>
          </a:p>
          <a:p>
            <a:pPr lvl="0"/>
            <a:endParaRPr lang="de-DE" dirty="0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EC093670-3C52-E64A-9731-F1491006DD3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18281" y="1834338"/>
            <a:ext cx="1214622" cy="270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 b="1" i="0">
                <a:solidFill>
                  <a:srgbClr val="382F2D"/>
                </a:solidFill>
                <a:latin typeface="Frutiger LT Com 45 Light" panose="020B0303030504020204" pitchFamily="34" charset="0"/>
              </a:defRPr>
            </a:lvl1pPr>
            <a:lvl2pPr>
              <a:defRPr sz="1600">
                <a:latin typeface="Helvetica" pitchFamily="2" charset="0"/>
              </a:defRPr>
            </a:lvl2pPr>
            <a:lvl3pPr>
              <a:defRPr sz="1600">
                <a:latin typeface="Helvetica" pitchFamily="2" charset="0"/>
              </a:defRPr>
            </a:lvl3pPr>
            <a:lvl4pPr>
              <a:defRPr sz="1600">
                <a:latin typeface="Helvetica" pitchFamily="2" charset="0"/>
              </a:defRPr>
            </a:lvl4pPr>
            <a:lvl5pPr>
              <a:defRPr sz="1600">
                <a:latin typeface="Helvetica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Table </a:t>
            </a:r>
            <a:r>
              <a:rPr lang="de-DE" dirty="0" err="1"/>
              <a:t>of</a:t>
            </a:r>
            <a:r>
              <a:rPr lang="de-DE" dirty="0"/>
              <a:t> Contents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33F28A0-2CB9-A34E-817A-6B73DA5B94F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415865" y="558244"/>
            <a:ext cx="6513864" cy="34345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lang="de-CH" sz="2400" b="0" i="0" u="none" strike="noStrike" baseline="0" smtClean="0">
                <a:solidFill>
                  <a:srgbClr val="AC1A2F"/>
                </a:solidFill>
                <a:effectLst/>
                <a:latin typeface="Frutiger LT Com 45 Light" panose="020B0303030504020204" pitchFamily="34" charset="0"/>
              </a:defRPr>
            </a:lvl1pPr>
          </a:lstStyle>
          <a:p>
            <a:r>
              <a:rPr lang="de-DE" dirty="0"/>
              <a:t>Title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PowerPoint Slide</a:t>
            </a:r>
          </a:p>
        </p:txBody>
      </p:sp>
    </p:spTree>
    <p:extLst>
      <p:ext uri="{BB962C8B-B14F-4D97-AF65-F5344CB8AC3E}">
        <p14:creationId xmlns:p14="http://schemas.microsoft.com/office/powerpoint/2010/main" val="495396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3A495A6-FE60-554A-B631-FA4987601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Frutiger LT Com 45 Light" panose="020B0303030504020204" pitchFamily="34" charset="0"/>
              </a:defRPr>
            </a:lvl1pPr>
          </a:lstStyle>
          <a:p>
            <a:fld id="{9E3AF371-DA34-1448-983B-14E6D28296E3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1F50897-D24F-5E42-BB9A-4AB7AD3B4700}"/>
              </a:ext>
            </a:extLst>
          </p:cNvPr>
          <p:cNvSpPr/>
          <p:nvPr userDrawn="1"/>
        </p:nvSpPr>
        <p:spPr>
          <a:xfrm>
            <a:off x="301058" y="1620841"/>
            <a:ext cx="8794298" cy="45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Frutiger LT Com 45 Light" panose="020B0303030504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76BB13-B20B-4D4A-AE89-242AD62F982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1189" y="1828244"/>
            <a:ext cx="8174036" cy="4085194"/>
          </a:xfrm>
          <a:prstGeom prst="rect">
            <a:avLst/>
          </a:prstGeom>
        </p:spPr>
        <p:txBody>
          <a:bodyPr lIns="0" tIns="0" rIns="0" bIns="0"/>
          <a:lstStyle>
            <a:lvl1pPr marL="0" indent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defRPr sz="1600">
                <a:solidFill>
                  <a:srgbClr val="382F2D"/>
                </a:solidFill>
                <a:latin typeface="Frutiger LT Com 45 Light" panose="020B0303030504020204" pitchFamily="34" charset="0"/>
              </a:defRPr>
            </a:lvl1pPr>
            <a:lvl2pPr>
              <a:defRPr sz="1600">
                <a:latin typeface="Helvetica" pitchFamily="2" charset="0"/>
              </a:defRPr>
            </a:lvl2pPr>
            <a:lvl3pPr>
              <a:defRPr sz="1600">
                <a:latin typeface="Helvetica" pitchFamily="2" charset="0"/>
              </a:defRPr>
            </a:lvl3pPr>
            <a:lvl4pPr>
              <a:defRPr sz="1600">
                <a:latin typeface="Helvetica" pitchFamily="2" charset="0"/>
              </a:defRPr>
            </a:lvl4pPr>
            <a:lvl5pPr>
              <a:defRPr sz="1600">
                <a:latin typeface="Helvetica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Content Box</a:t>
            </a:r>
          </a:p>
          <a:p>
            <a:pPr lvl="0"/>
            <a:endParaRPr lang="de-DE" dirty="0"/>
          </a:p>
        </p:txBody>
      </p:sp>
      <p:sp>
        <p:nvSpPr>
          <p:cNvPr id="15" name="Textplatzhalter 12">
            <a:extLst>
              <a:ext uri="{FF2B5EF4-FFF2-40B4-BE49-F238E27FC236}">
                <a16:creationId xmlns:a16="http://schemas.microsoft.com/office/drawing/2014/main" id="{8FDAE8AB-C407-EC41-8C94-B1C69FAA99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87168" y="564594"/>
            <a:ext cx="6502832" cy="34345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lang="de-CH" sz="2400" b="0" i="0" u="none" strike="noStrike" baseline="0" smtClean="0">
                <a:solidFill>
                  <a:srgbClr val="AC1A2F"/>
                </a:solidFill>
                <a:effectLst/>
                <a:latin typeface="Frutiger LT Com 45 Light" panose="020B0303030504020204" pitchFamily="34" charset="0"/>
              </a:defRPr>
            </a:lvl1pPr>
          </a:lstStyle>
          <a:p>
            <a:r>
              <a:rPr lang="de-CH" b="0" i="0" u="none" strike="noStrike" dirty="0">
                <a:solidFill>
                  <a:srgbClr val="000000"/>
                </a:solidFill>
                <a:effectLst/>
                <a:latin typeface="Frutiger LT Com 45 Light" panose="020B0303030504020204" pitchFamily="34" charset="0"/>
              </a:rPr>
              <a:t>Title </a:t>
            </a:r>
            <a:r>
              <a:rPr lang="de-CH" b="0" i="0" u="none" strike="noStrike" dirty="0" err="1">
                <a:solidFill>
                  <a:srgbClr val="000000"/>
                </a:solidFill>
                <a:effectLst/>
                <a:latin typeface="Frutiger LT Com 45 Light" panose="020B0303030504020204" pitchFamily="34" charset="0"/>
              </a:rPr>
              <a:t>of</a:t>
            </a:r>
            <a:r>
              <a:rPr lang="de-CH" b="0" i="0" u="none" strike="noStrike" dirty="0">
                <a:solidFill>
                  <a:srgbClr val="000000"/>
                </a:solidFill>
                <a:effectLst/>
                <a:latin typeface="Frutiger LT Com 45 Light" panose="020B0303030504020204" pitchFamily="34" charset="0"/>
              </a:rPr>
              <a:t> </a:t>
            </a:r>
            <a:r>
              <a:rPr lang="de-CH" b="0" i="0" u="none" strike="noStrike" dirty="0" err="1">
                <a:solidFill>
                  <a:srgbClr val="000000"/>
                </a:solidFill>
                <a:effectLst/>
                <a:latin typeface="Frutiger LT Com 45 Light" panose="020B0303030504020204" pitchFamily="34" charset="0"/>
              </a:rPr>
              <a:t>the</a:t>
            </a:r>
            <a:r>
              <a:rPr lang="de-CH" b="0" i="0" u="none" strike="noStrike" dirty="0">
                <a:solidFill>
                  <a:srgbClr val="000000"/>
                </a:solidFill>
                <a:effectLst/>
                <a:latin typeface="Frutiger LT Com 45 Light" panose="020B0303030504020204" pitchFamily="34" charset="0"/>
              </a:rPr>
              <a:t> PowerPoint Slide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21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3A495A6-FE60-554A-B631-FA4987601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F371-DA34-1448-983B-14E6D28296E3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1F50897-D24F-5E42-BB9A-4AB7AD3B4700}"/>
              </a:ext>
            </a:extLst>
          </p:cNvPr>
          <p:cNvSpPr/>
          <p:nvPr userDrawn="1"/>
        </p:nvSpPr>
        <p:spPr>
          <a:xfrm>
            <a:off x="301058" y="1620841"/>
            <a:ext cx="8794298" cy="45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76BB13-B20B-4D4A-AE89-242AD62F982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1189" y="1828244"/>
            <a:ext cx="8174036" cy="4085194"/>
          </a:xfrm>
          <a:prstGeom prst="rect">
            <a:avLst/>
          </a:prstGeom>
        </p:spPr>
        <p:txBody>
          <a:bodyPr lIns="0" tIns="0" rIns="0" bIns="0"/>
          <a:lstStyle>
            <a:lvl1pPr marL="0" indent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defRPr sz="1600">
                <a:solidFill>
                  <a:srgbClr val="382F2D"/>
                </a:solidFill>
                <a:latin typeface="Helvetica" pitchFamily="2" charset="0"/>
              </a:defRPr>
            </a:lvl1pPr>
            <a:lvl2pPr>
              <a:defRPr sz="1600">
                <a:latin typeface="Helvetica" pitchFamily="2" charset="0"/>
              </a:defRPr>
            </a:lvl2pPr>
            <a:lvl3pPr>
              <a:defRPr sz="1600">
                <a:latin typeface="Helvetica" pitchFamily="2" charset="0"/>
              </a:defRPr>
            </a:lvl3pPr>
            <a:lvl4pPr>
              <a:defRPr sz="1600">
                <a:latin typeface="Helvetica" pitchFamily="2" charset="0"/>
              </a:defRPr>
            </a:lvl4pPr>
            <a:lvl5pPr>
              <a:defRPr sz="1600">
                <a:latin typeface="Helvetica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Content Box</a:t>
            </a:r>
          </a:p>
          <a:p>
            <a:pPr lvl="0"/>
            <a:endParaRPr lang="de-DE" dirty="0"/>
          </a:p>
        </p:txBody>
      </p:sp>
      <p:sp>
        <p:nvSpPr>
          <p:cNvPr id="15" name="Textplatzhalter 12">
            <a:extLst>
              <a:ext uri="{FF2B5EF4-FFF2-40B4-BE49-F238E27FC236}">
                <a16:creationId xmlns:a16="http://schemas.microsoft.com/office/drawing/2014/main" id="{8FDAE8AB-C407-EC41-8C94-B1C69FAA99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82393" y="469344"/>
            <a:ext cx="6502832" cy="34345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lang="de-CH" sz="2400" b="0" i="0" u="none" strike="noStrike" smtClean="0">
                <a:effectLst/>
              </a:defRPr>
            </a:lvl1pPr>
          </a:lstStyle>
          <a:p>
            <a:r>
              <a:rPr lang="de-CH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Title of the PowerPoint Slide</a:t>
            </a:r>
            <a:endParaRPr lang="de-DE" dirty="0"/>
          </a:p>
        </p:txBody>
      </p:sp>
      <p:sp>
        <p:nvSpPr>
          <p:cNvPr id="16" name="Textplatzhalter 14">
            <a:extLst>
              <a:ext uri="{FF2B5EF4-FFF2-40B4-BE49-F238E27FC236}">
                <a16:creationId xmlns:a16="http://schemas.microsoft.com/office/drawing/2014/main" id="{F5E7EFC1-C111-E446-8BF7-BDEC65D6F2A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82825" y="812800"/>
            <a:ext cx="6502400" cy="3375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1">
                <a:solidFill>
                  <a:srgbClr val="382F2D"/>
                </a:solidFill>
                <a:latin typeface="Times" pitchFamily="2" charset="0"/>
              </a:defRPr>
            </a:lvl1pPr>
          </a:lstStyle>
          <a:p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PowerPoint Slide</a:t>
            </a:r>
          </a:p>
        </p:txBody>
      </p:sp>
    </p:spTree>
    <p:extLst>
      <p:ext uri="{BB962C8B-B14F-4D97-AF65-F5344CB8AC3E}">
        <p14:creationId xmlns:p14="http://schemas.microsoft.com/office/powerpoint/2010/main" val="572425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F1F50897-D24F-5E42-BB9A-4AB7AD3B4700}"/>
              </a:ext>
            </a:extLst>
          </p:cNvPr>
          <p:cNvSpPr/>
          <p:nvPr userDrawn="1"/>
        </p:nvSpPr>
        <p:spPr>
          <a:xfrm>
            <a:off x="2087562" y="1653949"/>
            <a:ext cx="7056437" cy="45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87116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DEBD74A7-9339-2048-9925-EC207B780D49}"/>
              </a:ext>
            </a:extLst>
          </p:cNvPr>
          <p:cNvSpPr/>
          <p:nvPr userDrawn="1"/>
        </p:nvSpPr>
        <p:spPr>
          <a:xfrm>
            <a:off x="0" y="1465718"/>
            <a:ext cx="9144000" cy="485933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Frutiger LT Com 45 Light" panose="020B0303030504020204" pitchFamily="34" charset="0"/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3A495A6-FE60-554A-B631-FA4987601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Frutiger LT Com 45 Light" panose="020B0303030504020204" pitchFamily="34" charset="0"/>
              </a:defRPr>
            </a:lvl1pPr>
          </a:lstStyle>
          <a:p>
            <a:fld id="{9E3AF371-DA34-1448-983B-14E6D28296E3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1F50897-D24F-5E42-BB9A-4AB7AD3B4700}"/>
              </a:ext>
            </a:extLst>
          </p:cNvPr>
          <p:cNvSpPr/>
          <p:nvPr userDrawn="1"/>
        </p:nvSpPr>
        <p:spPr>
          <a:xfrm>
            <a:off x="2087562" y="1653949"/>
            <a:ext cx="7056437" cy="45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Frutiger LT Com 45 Light" panose="020B0303030504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76BB13-B20B-4D4A-AE89-242AD62F982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282393" y="1832860"/>
            <a:ext cx="3013199" cy="4080577"/>
          </a:xfrm>
          <a:prstGeom prst="rect">
            <a:avLst/>
          </a:prstGeom>
        </p:spPr>
        <p:txBody>
          <a:bodyPr lIns="0" tIns="0" rIns="0" bIns="0"/>
          <a:lstStyle>
            <a:lvl1pPr marL="176400" indent="-177800">
              <a:tabLst/>
              <a:defRPr sz="1600">
                <a:solidFill>
                  <a:srgbClr val="382F2D"/>
                </a:solidFill>
                <a:latin typeface="Frutiger LT Com 45 Light" panose="020B0303030504020204" pitchFamily="34" charset="0"/>
              </a:defRPr>
            </a:lvl1pPr>
            <a:lvl2pPr>
              <a:defRPr sz="1600">
                <a:latin typeface="Helvetica" pitchFamily="2" charset="0"/>
              </a:defRPr>
            </a:lvl2pPr>
            <a:lvl3pPr>
              <a:defRPr sz="1600">
                <a:latin typeface="Helvetica" pitchFamily="2" charset="0"/>
              </a:defRPr>
            </a:lvl3pPr>
            <a:lvl4pPr>
              <a:defRPr sz="1600">
                <a:latin typeface="Helvetica" pitchFamily="2" charset="0"/>
              </a:defRPr>
            </a:lvl4pPr>
            <a:lvl5pPr>
              <a:defRPr sz="1600">
                <a:latin typeface="Helvetica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Content Box</a:t>
            </a:r>
          </a:p>
          <a:p>
            <a:pPr lvl="0"/>
            <a:endParaRPr lang="de-DE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F222E67F-CC6D-C84B-8D39-99B5EF2E7D27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783058" y="1832860"/>
            <a:ext cx="3013199" cy="4080577"/>
          </a:xfrm>
          <a:prstGeom prst="rect">
            <a:avLst/>
          </a:prstGeom>
        </p:spPr>
        <p:txBody>
          <a:bodyPr lIns="0" tIns="0" rIns="0" bIns="0"/>
          <a:lstStyle>
            <a:lvl1pPr marL="176213" indent="-177800">
              <a:tabLst/>
              <a:defRPr lang="de-DE" sz="1600" b="0" i="0" kern="1200" dirty="0">
                <a:solidFill>
                  <a:srgbClr val="382F2D"/>
                </a:solidFill>
                <a:latin typeface="Frutiger LT Com 45 Light" panose="020B0303030504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sz="1600">
                <a:latin typeface="Helvetica" pitchFamily="2" charset="0"/>
              </a:defRPr>
            </a:lvl2pPr>
            <a:lvl3pPr>
              <a:defRPr sz="1600">
                <a:latin typeface="Helvetica" pitchFamily="2" charset="0"/>
              </a:defRPr>
            </a:lvl3pPr>
            <a:lvl4pPr>
              <a:defRPr sz="1600">
                <a:latin typeface="Helvetica" pitchFamily="2" charset="0"/>
              </a:defRPr>
            </a:lvl4pPr>
            <a:lvl5pPr>
              <a:defRPr sz="1600">
                <a:latin typeface="Helvetica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176400" lvl="0" indent="-1778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/>
            </a:pPr>
            <a:r>
              <a:rPr lang="de-DE" dirty="0"/>
              <a:t>Content Box</a:t>
            </a:r>
          </a:p>
          <a:p>
            <a:pPr lvl="0"/>
            <a:endParaRPr lang="de-DE" dirty="0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EC093670-3C52-E64A-9731-F1491006DD3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18281" y="1834338"/>
            <a:ext cx="1214622" cy="270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 b="1" i="0">
                <a:solidFill>
                  <a:srgbClr val="382F2D"/>
                </a:solidFill>
                <a:latin typeface="Frutiger LT Com 45 Light" panose="020B0303030504020204" pitchFamily="34" charset="0"/>
              </a:defRPr>
            </a:lvl1pPr>
            <a:lvl2pPr>
              <a:defRPr sz="1600">
                <a:latin typeface="Helvetica" pitchFamily="2" charset="0"/>
              </a:defRPr>
            </a:lvl2pPr>
            <a:lvl3pPr>
              <a:defRPr sz="1600">
                <a:latin typeface="Helvetica" pitchFamily="2" charset="0"/>
              </a:defRPr>
            </a:lvl3pPr>
            <a:lvl4pPr>
              <a:defRPr sz="1600">
                <a:latin typeface="Helvetica" pitchFamily="2" charset="0"/>
              </a:defRPr>
            </a:lvl4pPr>
            <a:lvl5pPr>
              <a:defRPr sz="1600">
                <a:latin typeface="Helvetica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Table </a:t>
            </a:r>
            <a:r>
              <a:rPr lang="de-DE" dirty="0" err="1"/>
              <a:t>of</a:t>
            </a:r>
            <a:r>
              <a:rPr lang="de-DE" dirty="0"/>
              <a:t> Contents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E33F28A0-2CB9-A34E-817A-6B73DA5B94F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415865" y="558244"/>
            <a:ext cx="6513864" cy="34345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lang="de-CH" sz="2400" b="0" i="0" u="none" strike="noStrike" baseline="0" smtClean="0">
                <a:solidFill>
                  <a:srgbClr val="AC1A2F"/>
                </a:solidFill>
                <a:effectLst/>
                <a:latin typeface="Frutiger LT Com 45 Light" panose="020B0303030504020204" pitchFamily="34" charset="0"/>
              </a:defRPr>
            </a:lvl1pPr>
          </a:lstStyle>
          <a:p>
            <a:r>
              <a:rPr lang="de-DE" dirty="0"/>
              <a:t>Title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PowerPoint Slide</a:t>
            </a:r>
          </a:p>
        </p:txBody>
      </p:sp>
    </p:spTree>
    <p:extLst>
      <p:ext uri="{BB962C8B-B14F-4D97-AF65-F5344CB8AC3E}">
        <p14:creationId xmlns:p14="http://schemas.microsoft.com/office/powerpoint/2010/main" val="135648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3A495A6-FE60-554A-B631-FA4987601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Frutiger LT Com 45 Light" panose="020B0303030504020204" pitchFamily="34" charset="0"/>
              </a:defRPr>
            </a:lvl1pPr>
          </a:lstStyle>
          <a:p>
            <a:fld id="{9E3AF371-DA34-1448-983B-14E6D28296E3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1F50897-D24F-5E42-BB9A-4AB7AD3B4700}"/>
              </a:ext>
            </a:extLst>
          </p:cNvPr>
          <p:cNvSpPr/>
          <p:nvPr userDrawn="1"/>
        </p:nvSpPr>
        <p:spPr>
          <a:xfrm>
            <a:off x="301058" y="1620841"/>
            <a:ext cx="8794298" cy="45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Frutiger LT Com 45 Light" panose="020B0303030504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76BB13-B20B-4D4A-AE89-242AD62F982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1189" y="1828244"/>
            <a:ext cx="8174036" cy="4085194"/>
          </a:xfrm>
          <a:prstGeom prst="rect">
            <a:avLst/>
          </a:prstGeom>
        </p:spPr>
        <p:txBody>
          <a:bodyPr lIns="0" tIns="0" rIns="0" bIns="0"/>
          <a:lstStyle>
            <a:lvl1pPr marL="0" indent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defRPr sz="1600">
                <a:solidFill>
                  <a:srgbClr val="382F2D"/>
                </a:solidFill>
                <a:latin typeface="Frutiger LT Com 45 Light" panose="020B0303030504020204" pitchFamily="34" charset="0"/>
              </a:defRPr>
            </a:lvl1pPr>
            <a:lvl2pPr>
              <a:defRPr sz="1600">
                <a:latin typeface="Helvetica" pitchFamily="2" charset="0"/>
              </a:defRPr>
            </a:lvl2pPr>
            <a:lvl3pPr>
              <a:defRPr sz="1600">
                <a:latin typeface="Helvetica" pitchFamily="2" charset="0"/>
              </a:defRPr>
            </a:lvl3pPr>
            <a:lvl4pPr>
              <a:defRPr sz="1600">
                <a:latin typeface="Helvetica" pitchFamily="2" charset="0"/>
              </a:defRPr>
            </a:lvl4pPr>
            <a:lvl5pPr>
              <a:defRPr sz="1600">
                <a:latin typeface="Helvetica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Content Box</a:t>
            </a:r>
          </a:p>
          <a:p>
            <a:pPr lvl="0"/>
            <a:endParaRPr lang="de-DE" dirty="0"/>
          </a:p>
        </p:txBody>
      </p:sp>
      <p:sp>
        <p:nvSpPr>
          <p:cNvPr id="15" name="Textplatzhalter 12">
            <a:extLst>
              <a:ext uri="{FF2B5EF4-FFF2-40B4-BE49-F238E27FC236}">
                <a16:creationId xmlns:a16="http://schemas.microsoft.com/office/drawing/2014/main" id="{8FDAE8AB-C407-EC41-8C94-B1C69FAA99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87168" y="564594"/>
            <a:ext cx="6502832" cy="34345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lang="de-CH" sz="2400" b="0" i="0" u="none" strike="noStrike" baseline="0" smtClean="0">
                <a:solidFill>
                  <a:srgbClr val="AC1A2F"/>
                </a:solidFill>
                <a:effectLst/>
                <a:latin typeface="Frutiger LT Com 45 Light" panose="020B0303030504020204" pitchFamily="34" charset="0"/>
              </a:defRPr>
            </a:lvl1pPr>
          </a:lstStyle>
          <a:p>
            <a:r>
              <a:rPr lang="de-CH" b="0" i="0" u="none" strike="noStrike" dirty="0">
                <a:solidFill>
                  <a:srgbClr val="000000"/>
                </a:solidFill>
                <a:effectLst/>
                <a:latin typeface="Frutiger LT Com 45 Light" panose="020B0303030504020204" pitchFamily="34" charset="0"/>
              </a:rPr>
              <a:t>Title </a:t>
            </a:r>
            <a:r>
              <a:rPr lang="de-CH" b="0" i="0" u="none" strike="noStrike" dirty="0" err="1">
                <a:solidFill>
                  <a:srgbClr val="000000"/>
                </a:solidFill>
                <a:effectLst/>
                <a:latin typeface="Frutiger LT Com 45 Light" panose="020B0303030504020204" pitchFamily="34" charset="0"/>
              </a:rPr>
              <a:t>of</a:t>
            </a:r>
            <a:r>
              <a:rPr lang="de-CH" b="0" i="0" u="none" strike="noStrike" dirty="0">
                <a:solidFill>
                  <a:srgbClr val="000000"/>
                </a:solidFill>
                <a:effectLst/>
                <a:latin typeface="Frutiger LT Com 45 Light" panose="020B0303030504020204" pitchFamily="34" charset="0"/>
              </a:rPr>
              <a:t> </a:t>
            </a:r>
            <a:r>
              <a:rPr lang="de-CH" b="0" i="0" u="none" strike="noStrike" dirty="0" err="1">
                <a:solidFill>
                  <a:srgbClr val="000000"/>
                </a:solidFill>
                <a:effectLst/>
                <a:latin typeface="Frutiger LT Com 45 Light" panose="020B0303030504020204" pitchFamily="34" charset="0"/>
              </a:rPr>
              <a:t>the</a:t>
            </a:r>
            <a:r>
              <a:rPr lang="de-CH" b="0" i="0" u="none" strike="noStrike" dirty="0">
                <a:solidFill>
                  <a:srgbClr val="000000"/>
                </a:solidFill>
                <a:effectLst/>
                <a:latin typeface="Frutiger LT Com 45 Light" panose="020B0303030504020204" pitchFamily="34" charset="0"/>
              </a:rPr>
              <a:t> PowerPoint Slide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802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.emf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EE9A9A1E-100B-8340-9757-8770BB32A4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73510" y="637328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>
                <a:solidFill>
                  <a:srgbClr val="382F2D"/>
                </a:solidFill>
                <a:latin typeface="Helvetica" pitchFamily="2" charset="0"/>
                <a:cs typeface="Arial" panose="020B0604020202020204" pitchFamily="34" charset="0"/>
              </a:defRPr>
            </a:lvl1pPr>
          </a:lstStyle>
          <a:p>
            <a:fld id="{75A2FFC4-738E-2547-AECA-3A0794EC8580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A37AFA79-ADD6-D046-A44D-DE1CC10308CF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82F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6CF1B5D1-F77B-C04F-A541-E432B78D6425}"/>
              </a:ext>
            </a:extLst>
          </p:cNvPr>
          <p:cNvSpPr/>
          <p:nvPr userDrawn="1"/>
        </p:nvSpPr>
        <p:spPr>
          <a:xfrm>
            <a:off x="7282149" y="374573"/>
            <a:ext cx="1399143" cy="661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71583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90" r:id="rId3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0" i="0" kern="1200">
          <a:solidFill>
            <a:schemeClr val="bg1"/>
          </a:solidFill>
          <a:latin typeface="Times" pitchFamily="2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lang="de-CH" sz="2400" b="0" i="0" kern="1200" smtClean="0">
          <a:solidFill>
            <a:srgbClr val="382F2D"/>
          </a:solidFill>
          <a:effectLst/>
          <a:latin typeface="Helvetica" pitchFamily="2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80" userDrawn="1">
          <p15:clr>
            <a:srgbClr val="F26B43"/>
          </p15:clr>
        </p15:guide>
        <p15:guide id="2" orient="horz" pos="2636" userDrawn="1">
          <p15:clr>
            <a:srgbClr val="F26B43"/>
          </p15:clr>
        </p15:guide>
        <p15:guide id="3" pos="5080" userDrawn="1">
          <p15:clr>
            <a:srgbClr val="F26B43"/>
          </p15:clr>
        </p15:guide>
        <p15:guide id="4" pos="2880" userDrawn="1">
          <p15:clr>
            <a:srgbClr val="F26B43"/>
          </p15:clr>
        </p15:guide>
        <p15:guide id="5" orient="horz" pos="1480" userDrawn="1">
          <p15:clr>
            <a:srgbClr val="F26B43"/>
          </p15:clr>
        </p15:guide>
        <p15:guide id="6" orient="horz" pos="1774" userDrawn="1">
          <p15:clr>
            <a:srgbClr val="F26B43"/>
          </p15:clr>
        </p15:guide>
        <p15:guide id="7" orient="horz" pos="1207" userDrawn="1">
          <p15:clr>
            <a:srgbClr val="F26B43"/>
          </p15:clr>
        </p15:guide>
        <p15:guide id="8" orient="horz" pos="1275" userDrawn="1">
          <p15:clr>
            <a:srgbClr val="F26B43"/>
          </p15:clr>
        </p15:guide>
        <p15:guide id="9" orient="horz" pos="1684" userDrawn="1">
          <p15:clr>
            <a:srgbClr val="F26B43"/>
          </p15:clr>
        </p15:guide>
        <p15:guide id="10" orient="horz" pos="2069" userDrawn="1">
          <p15:clr>
            <a:srgbClr val="F26B43"/>
          </p15:clr>
        </p15:guide>
        <p15:guide id="11" orient="horz" pos="3135" userDrawn="1">
          <p15:clr>
            <a:srgbClr val="F26B43"/>
          </p15:clr>
        </p15:guide>
        <p15:guide id="13" pos="5534" userDrawn="1">
          <p15:clr>
            <a:srgbClr val="F26B43"/>
          </p15:clr>
        </p15:guide>
        <p15:guide id="14" pos="2245" userDrawn="1">
          <p15:clr>
            <a:srgbClr val="F26B43"/>
          </p15:clr>
        </p15:guide>
        <p15:guide id="15" orient="horz" pos="222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EB042308-FB54-4D4C-9335-A3E89D4453E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27939" y="569354"/>
            <a:ext cx="860400" cy="442040"/>
          </a:xfrm>
          <a:prstGeom prst="rect">
            <a:avLst/>
          </a:prstGeom>
        </p:spPr>
      </p:pic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E1B2E552-13D4-614E-9662-8839EB6D4F72}"/>
              </a:ext>
            </a:extLst>
          </p:cNvPr>
          <p:cNvCxnSpPr/>
          <p:nvPr userDrawn="1"/>
        </p:nvCxnSpPr>
        <p:spPr>
          <a:xfrm>
            <a:off x="2058491" y="268476"/>
            <a:ext cx="0" cy="955963"/>
          </a:xfrm>
          <a:prstGeom prst="line">
            <a:avLst/>
          </a:prstGeom>
          <a:ln w="3175">
            <a:solidFill>
              <a:srgbClr val="382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78D392-76D8-134F-8D33-DB5E557FB1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8979" y="6329039"/>
            <a:ext cx="20574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400" b="0" i="0">
                <a:solidFill>
                  <a:srgbClr val="382F2D"/>
                </a:solidFill>
                <a:latin typeface="Helvetica" pitchFamily="2" charset="0"/>
                <a:cs typeface="Arial" panose="020B0604020202020204" pitchFamily="34" charset="0"/>
              </a:defRPr>
            </a:lvl1pPr>
          </a:lstStyle>
          <a:p>
            <a:fld id="{9CEC8D33-24F2-4341-ABF8-C3FA36302479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1954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7" r:id="rId2"/>
    <p:sldLayoutId id="2147483691" r:id="rId3"/>
    <p:sldLayoutId id="2147483692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rgbClr val="7A98B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Helvetica" pitchFamily="2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974" userDrawn="1">
          <p15:clr>
            <a:srgbClr val="F26B43"/>
          </p15:clr>
        </p15:guide>
        <p15:guide id="2" pos="1315" userDrawn="1">
          <p15:clr>
            <a:srgbClr val="F26B43"/>
          </p15:clr>
        </p15:guide>
        <p15:guide id="3" pos="5534" userDrawn="1">
          <p15:clr>
            <a:srgbClr val="F26B43"/>
          </p15:clr>
        </p15:guide>
        <p15:guide id="5" pos="5760" userDrawn="1">
          <p15:clr>
            <a:srgbClr val="F26B43"/>
          </p15:clr>
        </p15:guide>
        <p15:guide id="6" pos="385" userDrawn="1">
          <p15:clr>
            <a:srgbClr val="F26B43"/>
          </p15:clr>
        </p15:guide>
        <p15:guide id="7" pos="1429" userDrawn="1">
          <p15:clr>
            <a:srgbClr val="F26B43"/>
          </p15:clr>
        </p15:guide>
        <p15:guide id="8" orient="horz" pos="4088" userDrawn="1">
          <p15:clr>
            <a:srgbClr val="F26B43"/>
          </p15:clr>
        </p15:guide>
        <p15:guide id="9" orient="horz" pos="913" userDrawn="1">
          <p15:clr>
            <a:srgbClr val="F26B43"/>
          </p15:clr>
        </p15:guide>
        <p15:guide id="10" orient="horz" userDrawn="1">
          <p15:clr>
            <a:srgbClr val="F26B43"/>
          </p15:clr>
        </p15:guide>
        <p15:guide id="11" orient="horz" pos="346" userDrawn="1">
          <p15:clr>
            <a:srgbClr val="F26B43"/>
          </p15:clr>
        </p15:guide>
        <p15:guide id="12" orient="horz" pos="1139" userDrawn="1">
          <p15:clr>
            <a:srgbClr val="F26B43"/>
          </p15:clr>
        </p15:guide>
        <p15:guide id="13" orient="horz" pos="1026" userDrawn="1">
          <p15:clr>
            <a:srgbClr val="F26B43"/>
          </p15:clr>
        </p15:guide>
        <p15:guide id="14" orient="horz" pos="640" userDrawn="1">
          <p15:clr>
            <a:srgbClr val="F26B43"/>
          </p15:clr>
        </p15:guide>
        <p15:guide id="15" orient="horz" pos="3725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EB042308-FB54-4D4C-9335-A3E89D4453E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7939" y="569354"/>
            <a:ext cx="860400" cy="442040"/>
          </a:xfrm>
          <a:prstGeom prst="rect">
            <a:avLst/>
          </a:prstGeom>
        </p:spPr>
      </p:pic>
      <p:cxnSp>
        <p:nvCxnSpPr>
          <p:cNvPr id="14" name="Gerade Verbindung 13">
            <a:extLst>
              <a:ext uri="{FF2B5EF4-FFF2-40B4-BE49-F238E27FC236}">
                <a16:creationId xmlns:a16="http://schemas.microsoft.com/office/drawing/2014/main" id="{E1B2E552-13D4-614E-9662-8839EB6D4F72}"/>
              </a:ext>
            </a:extLst>
          </p:cNvPr>
          <p:cNvCxnSpPr/>
          <p:nvPr userDrawn="1"/>
        </p:nvCxnSpPr>
        <p:spPr>
          <a:xfrm>
            <a:off x="2058491" y="268476"/>
            <a:ext cx="0" cy="955963"/>
          </a:xfrm>
          <a:prstGeom prst="line">
            <a:avLst/>
          </a:prstGeom>
          <a:ln w="3175">
            <a:solidFill>
              <a:srgbClr val="382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78D392-76D8-134F-8D33-DB5E557FB1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8979" y="6329039"/>
            <a:ext cx="20574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400" b="0" i="0">
                <a:solidFill>
                  <a:srgbClr val="382F2D"/>
                </a:solidFill>
                <a:latin typeface="Helvetica" pitchFamily="2" charset="0"/>
                <a:cs typeface="Arial" panose="020B0604020202020204" pitchFamily="34" charset="0"/>
              </a:defRPr>
            </a:lvl1pPr>
          </a:lstStyle>
          <a:p>
            <a:fld id="{9CEC8D33-24F2-4341-ABF8-C3FA36302479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37087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rgbClr val="7A98B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Helvetica" pitchFamily="2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974">
          <p15:clr>
            <a:srgbClr val="F26B43"/>
          </p15:clr>
        </p15:guide>
        <p15:guide id="2" pos="1315">
          <p15:clr>
            <a:srgbClr val="F26B43"/>
          </p15:clr>
        </p15:guide>
        <p15:guide id="3" pos="5534">
          <p15:clr>
            <a:srgbClr val="F26B43"/>
          </p15:clr>
        </p15:guide>
        <p15:guide id="5" pos="5760">
          <p15:clr>
            <a:srgbClr val="F26B43"/>
          </p15:clr>
        </p15:guide>
        <p15:guide id="6" pos="385">
          <p15:clr>
            <a:srgbClr val="F26B43"/>
          </p15:clr>
        </p15:guide>
        <p15:guide id="7" pos="1429">
          <p15:clr>
            <a:srgbClr val="F26B43"/>
          </p15:clr>
        </p15:guide>
        <p15:guide id="8" orient="horz" pos="4088">
          <p15:clr>
            <a:srgbClr val="F26B43"/>
          </p15:clr>
        </p15:guide>
        <p15:guide id="9" orient="horz" pos="913">
          <p15:clr>
            <a:srgbClr val="F26B43"/>
          </p15:clr>
        </p15:guide>
        <p15:guide id="10" orient="horz">
          <p15:clr>
            <a:srgbClr val="F26B43"/>
          </p15:clr>
        </p15:guide>
        <p15:guide id="11" orient="horz" pos="346">
          <p15:clr>
            <a:srgbClr val="F26B43"/>
          </p15:clr>
        </p15:guide>
        <p15:guide id="12" orient="horz" pos="1139">
          <p15:clr>
            <a:srgbClr val="F26B43"/>
          </p15:clr>
        </p15:guide>
        <p15:guide id="13" orient="horz" pos="1026">
          <p15:clr>
            <a:srgbClr val="F26B43"/>
          </p15:clr>
        </p15:guide>
        <p15:guide id="14" orient="horz" pos="640">
          <p15:clr>
            <a:srgbClr val="F26B43"/>
          </p15:clr>
        </p15:guide>
        <p15:guide id="15" orient="horz" pos="37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h/imgres?imgurl=https://previews.123rf.com/images/chipus/chipus1910/chipus191000074/132941484-customer-care-icon-hands-with-customer-inside-user-technical-support-symbol-client-protection-sign-u.jpg&amp;imgrefurl=https://www.123rf.com/photo_132941484_stock-vector-customer-care-icon-hands-with-customer-inside-user-technical-support-symbol-client-protection-sign-u.html&amp;tbnid=Ss3yxxxN4gZHQM&amp;vet=12ahUKEwjNi9f-vZPwAhWINewKHVzoCcAQMygPegUIARD5AQ..i&amp;docid=ol8OzFIRnLhjOM&amp;w=1300&amp;h=1300&amp;q=symbol%20for%20client&amp;hl=de&amp;ved=2ahUKEwjNi9f-vZPwAhWINewKHVzoCcAQMygPegUIARD5AQ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hyperlink" Target="https://www.google.ch/url?sa=i&amp;url=https://pixabay.com/de/illustrations/bank-bank-symbol-finanzen-symbol-2151492/&amp;psig=AOvVaw2mMcuISmmZdKaf11r9nsDk&amp;ust=1619237964552000&amp;source=images&amp;cd=vfe&amp;ved=0CAIQjRxqFwoTCMj03dLBk_ACFQAAAAAdAAAAABAJ" TargetMode="Externa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7FC1D7-3823-484E-883D-4DA17E430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de-DE" dirty="0">
                <a:latin typeface="Frutiger LT Com 45 Light" panose="020B0303030504020204" pitchFamily="34" charset="0"/>
              </a:rPr>
              <a:t>Private Placement Life Insurance (PPLI):  </a:t>
            </a:r>
            <a:br>
              <a:rPr lang="de-DE" dirty="0">
                <a:latin typeface="Frutiger LT Com 45 Light" panose="020B0303030504020204" pitchFamily="34" charset="0"/>
              </a:rPr>
            </a:br>
            <a:r>
              <a:rPr lang="it-IT" dirty="0">
                <a:latin typeface="Frutiger LT Com 45 Light" panose="020B0303030504020204" pitchFamily="34" charset="0"/>
              </a:rPr>
              <a:t>Vantaggi delle soluzioni del Liechtenstein</a:t>
            </a:r>
            <a:endParaRPr lang="de-DE" dirty="0">
              <a:latin typeface="Frutiger LT Com 45 Light" panose="020B0303030504020204" pitchFamily="34" charset="0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D763113-52CD-734E-AB94-914E9DB582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>
                <a:latin typeface="Frutiger LT Com 45 Light" panose="020B0303030504020204" pitchFamily="34" charset="0"/>
              </a:rPr>
              <a:t>PRIVATE WEALTH SOLUTIONS</a:t>
            </a:r>
            <a:endParaRPr lang="de-CH" dirty="0">
              <a:latin typeface="Frutiger LT Com 45 Light" panose="020B0303030504020204" pitchFamily="34" charset="0"/>
            </a:endParaRP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34A51F0-29B0-764A-9EBA-F82A70E3A51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CH" dirty="0">
                <a:latin typeface="Garamond" panose="02020404030301010803" pitchFamily="18" charset="0"/>
              </a:rPr>
              <a:t>– from our family to yours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68617" y="6059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78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4E00D5-82DC-4741-9E71-81FA0AC41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Frutiger LT Com 45 Light" panose="020B0303030504020204" pitchFamily="34" charset="0"/>
              </a:rPr>
              <a:t>Grazie per </a:t>
            </a:r>
            <a:r>
              <a:rPr lang="de-DE" dirty="0" err="1">
                <a:latin typeface="Frutiger LT Com 45 Light" panose="020B0303030504020204" pitchFamily="34" charset="0"/>
              </a:rPr>
              <a:t>l'attenzione</a:t>
            </a:r>
            <a:endParaRPr lang="de-DE" dirty="0">
              <a:latin typeface="Frutiger LT Com 45 Light" panose="020B0303030504020204" pitchFamily="34" charset="0"/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903A48A-3A7D-C949-9BCE-33322B7A559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de-CH" dirty="0">
                <a:cs typeface="Helvetica" panose="020B0604020202020204" pitchFamily="34" charset="0"/>
              </a:rPr>
              <a:t>Victor Sonnevelt </a:t>
            </a:r>
            <a:endParaRPr lang="de-CH" dirty="0">
              <a:latin typeface="Frutiger LT Com 45 Light" panose="020B0303030504020204" pitchFamily="34" charset="0"/>
              <a:cs typeface="Helvetica" panose="020B0604020202020204" pitchFamily="34" charset="0"/>
            </a:endParaRPr>
          </a:p>
          <a:p>
            <a:r>
              <a:rPr lang="de-CH" dirty="0">
                <a:cs typeface="Helvetica" panose="020B0604020202020204" pitchFamily="34" charset="0"/>
              </a:rPr>
              <a:t>Sales </a:t>
            </a:r>
            <a:r>
              <a:rPr lang="de-CH" dirty="0" err="1">
                <a:cs typeface="Helvetica" panose="020B0604020202020204" pitchFamily="34" charset="0"/>
              </a:rPr>
              <a:t>Director</a:t>
            </a:r>
            <a:r>
              <a:rPr lang="de-CH" dirty="0">
                <a:cs typeface="Helvetica" panose="020B0604020202020204" pitchFamily="34" charset="0"/>
              </a:rPr>
              <a:t> </a:t>
            </a:r>
            <a:endParaRPr lang="de-CH" dirty="0">
              <a:latin typeface="Frutiger LT Com 45 Light" panose="020B0303030504020204" pitchFamily="34" charset="0"/>
              <a:cs typeface="Helvetica" panose="020B0604020202020204" pitchFamily="34" charset="0"/>
            </a:endParaRPr>
          </a:p>
          <a:p>
            <a:r>
              <a:rPr lang="de-CH" dirty="0">
                <a:latin typeface="Frutiger LT Com 45 Light" panose="020B0303030504020204" pitchFamily="34" charset="0"/>
                <a:cs typeface="Helvetica" panose="020B0604020202020204" pitchFamily="34" charset="0"/>
              </a:rPr>
              <a:t>sonnevelt@1291group.com</a:t>
            </a:r>
          </a:p>
          <a:p>
            <a:endParaRPr lang="de-CH" dirty="0">
              <a:latin typeface="Frutiger LT Com 45 Light" panose="020B0303030504020204" pitchFamily="34" charset="0"/>
              <a:cs typeface="Helvetica" panose="020B0604020202020204" pitchFamily="34" charset="0"/>
            </a:endParaRPr>
          </a:p>
          <a:p>
            <a:r>
              <a:rPr lang="de-CH" b="1" dirty="0">
                <a:latin typeface="Frutiger LT Com 45 Light" panose="020B0303030504020204" pitchFamily="34" charset="0"/>
                <a:cs typeface="Helvetica" panose="020B0604020202020204" pitchFamily="34" charset="0"/>
              </a:rPr>
              <a:t>1291 GROUP  |  PRIVATE WEALTH SOLUTIONS</a:t>
            </a:r>
            <a:endParaRPr lang="de-CH" dirty="0">
              <a:latin typeface="Frutiger LT Com 45 Light" panose="020B0303030504020204" pitchFamily="34" charset="0"/>
              <a:cs typeface="Helvetica" panose="020B0604020202020204" pitchFamily="34" charset="0"/>
            </a:endParaRPr>
          </a:p>
          <a:p>
            <a:r>
              <a:rPr lang="de-CH" dirty="0" err="1">
                <a:latin typeface="Frutiger LT Com 45 Light" panose="020B0303030504020204" pitchFamily="34" charset="0"/>
                <a:cs typeface="Helvetica" panose="020B0604020202020204" pitchFamily="34" charset="0"/>
              </a:rPr>
              <a:t>Address</a:t>
            </a:r>
            <a:r>
              <a:rPr lang="de-CH" dirty="0">
                <a:cs typeface="Helvetica" panose="020B0604020202020204" pitchFamily="34" charset="0"/>
              </a:rPr>
              <a:t>:</a:t>
            </a:r>
            <a:r>
              <a:rPr lang="de-CH" dirty="0">
                <a:latin typeface="Frutiger LT Com 45 Light" panose="020B0303030504020204" pitchFamily="34" charset="0"/>
                <a:cs typeface="Helvetica" panose="020B0604020202020204" pitchFamily="34" charset="0"/>
              </a:rPr>
              <a:t> Beethovenstrasse 24, 8002 </a:t>
            </a:r>
            <a:r>
              <a:rPr lang="de-CH" dirty="0" err="1">
                <a:latin typeface="Frutiger LT Com 45 Light" panose="020B0303030504020204" pitchFamily="34" charset="0"/>
                <a:cs typeface="Helvetica" panose="020B0604020202020204" pitchFamily="34" charset="0"/>
              </a:rPr>
              <a:t>Zuerich</a:t>
            </a:r>
            <a:r>
              <a:rPr lang="de-CH" dirty="0">
                <a:latin typeface="Frutiger LT Com 45 Light" panose="020B0303030504020204" pitchFamily="34" charset="0"/>
                <a:cs typeface="Helvetica" panose="020B0604020202020204" pitchFamily="34" charset="0"/>
              </a:rPr>
              <a:t> </a:t>
            </a:r>
          </a:p>
          <a:p>
            <a:r>
              <a:rPr lang="de-CH" dirty="0">
                <a:latin typeface="Frutiger LT Com 45 Light" panose="020B0303030504020204" pitchFamily="34" charset="0"/>
                <a:cs typeface="Helvetica" panose="020B0604020202020204" pitchFamily="34" charset="0"/>
              </a:rPr>
              <a:t>Mobile +41 76 443 1409</a:t>
            </a:r>
          </a:p>
          <a:p>
            <a:r>
              <a:rPr lang="de-CH" dirty="0">
                <a:latin typeface="Frutiger LT Com 45 Light" panose="020B0303030504020204" pitchFamily="34" charset="0"/>
                <a:cs typeface="Helvetica" panose="020B0604020202020204" pitchFamily="34" charset="0"/>
              </a:rPr>
              <a:t>www.1291group.com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998274E-E177-994C-9A89-26ED081BB1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>
                <a:latin typeface="Frutiger LT Com 45 Light" panose="020B0303030504020204" pitchFamily="34" charset="0"/>
              </a:rPr>
              <a:t>PRIVATE WEALTH SOLUTIONS</a:t>
            </a:r>
            <a:endParaRPr lang="de-CH" dirty="0">
              <a:latin typeface="Frutiger LT Com 45 Light" panose="020B0303030504020204" pitchFamily="34" charset="0"/>
            </a:endParaRP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389A91D-27B9-9E41-BBCD-8E7B766537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latin typeface="Garamond" panose="02020404030301010803" pitchFamily="18" charset="0"/>
              </a:rPr>
              <a:t>– from our family to yours</a:t>
            </a:r>
          </a:p>
        </p:txBody>
      </p:sp>
    </p:spTree>
    <p:extLst>
      <p:ext uri="{BB962C8B-B14F-4D97-AF65-F5344CB8AC3E}">
        <p14:creationId xmlns:p14="http://schemas.microsoft.com/office/powerpoint/2010/main" val="4131091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9">
            <a:extLst>
              <a:ext uri="{FF2B5EF4-FFF2-40B4-BE49-F238E27FC236}">
                <a16:creationId xmlns:a16="http://schemas.microsoft.com/office/drawing/2014/main" id="{AEBAE2D4-41A6-B144-AE27-6613AD00AEA2}"/>
              </a:ext>
            </a:extLst>
          </p:cNvPr>
          <p:cNvSpPr/>
          <p:nvPr/>
        </p:nvSpPr>
        <p:spPr>
          <a:xfrm>
            <a:off x="1" y="1409701"/>
            <a:ext cx="9143999" cy="5448299"/>
          </a:xfrm>
          <a:prstGeom prst="rect">
            <a:avLst/>
          </a:prstGeom>
          <a:solidFill>
            <a:srgbClr val="A5ACA7">
              <a:alpha val="1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AutoShape 2" descr="Customer Care Icon. Hands With Customer Inside. User Technical.. Royalty  Free Cliparts, Vectors, And Stock Illustration. Image 132941484.">
            <a:hlinkClick r:id="rId3" invalidUrl="https://www.google.ch/imgres?imgurl=https://previews.123rf.com/images/chipus/chipus1910/chipus191000074/132941484-customer-care-icon-hands-with-customer-inside-user-technical-support-symbol-client-protection-sign-u.jpg&amp;imgrefurl=https://www.123rf.com/photo_132941484_stock-vector-customer-care-icon-hands-with-customer-inside-user-technical-support-symbol-client-protection-sign-u.html&amp;tbnid=Ss3yxxxN4gZHQM&amp;vet=12ahUKEwjNi9f-vZPwAhWINewKHVzoCcAQMygPegUIARD5AQ..i&amp;docid=ol8OzFIRnLhjOM&amp;w=1300&amp;h=1300&amp;q=symbol for client&amp;hl=de&amp;ved=2ahUKEwjNi9f-vZPwAhWINewKHVzoCcAQMygPegUIARD5AQ"/>
          </p:cNvPr>
          <p:cNvSpPr>
            <a:spLocks noChangeAspect="1" noChangeArrowheads="1"/>
          </p:cNvSpPr>
          <p:nvPr/>
        </p:nvSpPr>
        <p:spPr bwMode="auto">
          <a:xfrm>
            <a:off x="155575" y="-1295400"/>
            <a:ext cx="2009775" cy="200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platzhalter 12">
            <a:extLst>
              <a:ext uri="{FF2B5EF4-FFF2-40B4-BE49-F238E27FC236}">
                <a16:creationId xmlns:a16="http://schemas.microsoft.com/office/drawing/2014/main" id="{4329566D-81D0-EF41-BBB9-D81DF33B811D}"/>
              </a:ext>
            </a:extLst>
          </p:cNvPr>
          <p:cNvSpPr txBox="1">
            <a:spLocks/>
          </p:cNvSpPr>
          <p:nvPr/>
        </p:nvSpPr>
        <p:spPr>
          <a:xfrm>
            <a:off x="2232000" y="360330"/>
            <a:ext cx="6502832" cy="77011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e-CH" sz="2000" b="0" i="0" u="none" strike="noStrike" kern="1200" smtClean="0">
                <a:solidFill>
                  <a:schemeClr val="tx1"/>
                </a:solidFill>
                <a:effectLst/>
                <a:latin typeface="12 Frutiger* 55 Roman   05103" pitchFamily="2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AC1A2F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Arial" panose="020B0604020202020204" pitchFamily="34" charset="0"/>
              </a:rPr>
              <a:t>5 bisogni fondamentali che famiglie benestanti hanno in comune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770451" y="2285194"/>
            <a:ext cx="5603097" cy="3150553"/>
            <a:chOff x="1922106" y="2156031"/>
            <a:chExt cx="5603097" cy="3150553"/>
          </a:xfrm>
        </p:grpSpPr>
        <p:sp>
          <p:nvSpPr>
            <p:cNvPr id="5" name="Rounded Rectangle 4"/>
            <p:cNvSpPr/>
            <p:nvPr/>
          </p:nvSpPr>
          <p:spPr>
            <a:xfrm>
              <a:off x="1922106" y="2425959"/>
              <a:ext cx="5522058" cy="2593910"/>
            </a:xfrm>
            <a:prstGeom prst="roundRect">
              <a:avLst>
                <a:gd name="adj" fmla="val 3516"/>
              </a:avLst>
            </a:prstGeom>
            <a:solidFill>
              <a:schemeClr val="bg1">
                <a:lumMod val="65000"/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4781479" y="2156031"/>
              <a:ext cx="734518" cy="613567"/>
            </a:xfrm>
            <a:prstGeom prst="roundRect">
              <a:avLst/>
            </a:prstGeom>
            <a:solidFill>
              <a:srgbClr val="AC16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531512" y="2156031"/>
              <a:ext cx="1993691" cy="613567"/>
            </a:xfrm>
            <a:prstGeom prst="roundRect">
              <a:avLst/>
            </a:prstGeom>
            <a:solidFill>
              <a:srgbClr val="AC16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Privacy protection </a:t>
              </a: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through a compliant structure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781479" y="2789639"/>
              <a:ext cx="734518" cy="613567"/>
            </a:xfrm>
            <a:prstGeom prst="roundRect">
              <a:avLst/>
            </a:prstGeom>
            <a:solidFill>
              <a:srgbClr val="AC16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A</a:t>
              </a: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5531512" y="2789639"/>
              <a:ext cx="1993691" cy="613567"/>
            </a:xfrm>
            <a:prstGeom prst="roundRect">
              <a:avLst/>
            </a:prstGeom>
            <a:solidFill>
              <a:srgbClr val="AC16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Asset protection </a:t>
              </a: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by law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4781479" y="3420749"/>
              <a:ext cx="734518" cy="613567"/>
            </a:xfrm>
            <a:prstGeom prst="roundRect">
              <a:avLst/>
            </a:prstGeom>
            <a:solidFill>
              <a:srgbClr val="AC16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T</a:t>
              </a: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5531512" y="3420749"/>
              <a:ext cx="1993691" cy="613567"/>
            </a:xfrm>
            <a:prstGeom prst="roundRect">
              <a:avLst/>
            </a:prstGeom>
            <a:solidFill>
              <a:srgbClr val="AC16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Tax Savings</a:t>
              </a: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 by higher net returns, lower </a:t>
              </a: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Estate Tax</a:t>
              </a: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, simplified </a:t>
              </a: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Tax Reporting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781479" y="4051859"/>
              <a:ext cx="734518" cy="613567"/>
            </a:xfrm>
            <a:prstGeom prst="roundRect">
              <a:avLst/>
            </a:prstGeom>
            <a:solidFill>
              <a:srgbClr val="AC16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E</a:t>
              </a: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5531512" y="4051859"/>
              <a:ext cx="1993691" cy="613567"/>
            </a:xfrm>
            <a:prstGeom prst="roundRect">
              <a:avLst/>
            </a:prstGeom>
            <a:solidFill>
              <a:srgbClr val="AC16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Estate planning </a:t>
              </a: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by separating assets from the ordinary estate</a:t>
              </a: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4781479" y="4693017"/>
              <a:ext cx="734518" cy="613567"/>
            </a:xfrm>
            <a:prstGeom prst="roundRect">
              <a:avLst/>
            </a:prstGeom>
            <a:solidFill>
              <a:srgbClr val="AC16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C</a:t>
              </a: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5531512" y="4693017"/>
              <a:ext cx="1993691" cy="613567"/>
            </a:xfrm>
            <a:prstGeom prst="roundRect">
              <a:avLst/>
            </a:prstGeom>
            <a:solidFill>
              <a:srgbClr val="AC16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Cash access </a:t>
              </a: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via leverage and </a:t>
              </a: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Life cover flexibility </a:t>
              </a: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to surrender </a:t>
              </a:r>
              <a:endPara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+mn-cs"/>
              </a:endParaRPr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D22E2047-ACCD-4111-8C6B-D9530590467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b="34440"/>
            <a:stretch/>
          </p:blipFill>
          <p:spPr>
            <a:xfrm>
              <a:off x="2189888" y="2729835"/>
              <a:ext cx="2323809" cy="1935591"/>
            </a:xfrm>
            <a:prstGeom prst="rect">
              <a:avLst/>
            </a:prstGeom>
            <a:effectLst/>
          </p:spPr>
        </p:pic>
      </p:grpSp>
      <p:sp>
        <p:nvSpPr>
          <p:cNvPr id="19" name="Slide Number Placeholder 1"/>
          <p:cNvSpPr txBox="1">
            <a:spLocks/>
          </p:cNvSpPr>
          <p:nvPr/>
        </p:nvSpPr>
        <p:spPr>
          <a:xfrm>
            <a:off x="8328782" y="6254156"/>
            <a:ext cx="574594" cy="274961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83848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79725916-0D3E-804C-809A-8EDA581D54D8}"/>
              </a:ext>
            </a:extLst>
          </p:cNvPr>
          <p:cNvSpPr/>
          <p:nvPr/>
        </p:nvSpPr>
        <p:spPr>
          <a:xfrm>
            <a:off x="0" y="1409701"/>
            <a:ext cx="9144000" cy="5448299"/>
          </a:xfrm>
          <a:prstGeom prst="rect">
            <a:avLst/>
          </a:prstGeom>
          <a:solidFill>
            <a:srgbClr val="A5ACA7">
              <a:alpha val="1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38979" y="6329039"/>
            <a:ext cx="2057400" cy="365125"/>
          </a:xfrm>
        </p:spPr>
        <p:txBody>
          <a:bodyPr/>
          <a:lstStyle/>
          <a:p>
            <a:r>
              <a:rPr lang="en-US" sz="1200" dirty="0">
                <a:latin typeface="Frutiger LT Com 45 Light" panose="020B0303030504020204" pitchFamily="34" charset="0"/>
              </a:rPr>
              <a:t>2</a:t>
            </a:r>
          </a:p>
        </p:txBody>
      </p:sp>
      <p:sp>
        <p:nvSpPr>
          <p:cNvPr id="26" name="Textplatzhalter 12">
            <a:extLst>
              <a:ext uri="{FF2B5EF4-FFF2-40B4-BE49-F238E27FC236}">
                <a16:creationId xmlns:a16="http://schemas.microsoft.com/office/drawing/2014/main" id="{4329566D-81D0-EF41-BBB9-D81DF33B811D}"/>
              </a:ext>
            </a:extLst>
          </p:cNvPr>
          <p:cNvSpPr txBox="1">
            <a:spLocks/>
          </p:cNvSpPr>
          <p:nvPr/>
        </p:nvSpPr>
        <p:spPr>
          <a:xfrm>
            <a:off x="2268538" y="511409"/>
            <a:ext cx="6502832" cy="343456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e-CH" sz="2000" b="0" i="0" u="none" strike="noStrike" kern="1200" smtClean="0">
                <a:solidFill>
                  <a:schemeClr val="tx1"/>
                </a:solidFill>
                <a:effectLst/>
                <a:latin typeface="12 Frutiger* 55 Roman   05103" pitchFamily="2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400" dirty="0">
                <a:solidFill>
                  <a:srgbClr val="AC1A2F"/>
                </a:solidFill>
                <a:latin typeface="Frutiger LT Com 45 Light" panose="020B0303030504020204" pitchFamily="34" charset="0"/>
              </a:rPr>
              <a:t>La struttura di tenuta perfetta</a:t>
            </a:r>
            <a:endParaRPr lang="en-US" sz="2400" dirty="0">
              <a:solidFill>
                <a:srgbClr val="AC1A2F"/>
              </a:solidFill>
              <a:latin typeface="Frutiger LT Com 45 Light" panose="020B0303030504020204" pitchFamily="34" charset="0"/>
            </a:endParaRPr>
          </a:p>
          <a:p>
            <a:endParaRPr lang="en-US" dirty="0">
              <a:solidFill>
                <a:srgbClr val="000000"/>
              </a:solidFill>
              <a:latin typeface="Frutiger LT Com 45 Light" panose="020B0303030504020204" pitchFamily="34" charset="0"/>
            </a:endParaRPr>
          </a:p>
        </p:txBody>
      </p:sp>
      <p:sp>
        <p:nvSpPr>
          <p:cNvPr id="3" name="AutoShape 2" descr="Bank Bank-Symbol Finanzen - Kostenloses Bild auf Pixabay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Textplatzhalter 14">
            <a:extLst>
              <a:ext uri="{FF2B5EF4-FFF2-40B4-BE49-F238E27FC236}">
                <a16:creationId xmlns:a16="http://schemas.microsoft.com/office/drawing/2014/main" id="{E5AD9D7C-5677-784B-A825-1CDA50D339C3}"/>
              </a:ext>
            </a:extLst>
          </p:cNvPr>
          <p:cNvSpPr txBox="1">
            <a:spLocks/>
          </p:cNvSpPr>
          <p:nvPr/>
        </p:nvSpPr>
        <p:spPr>
          <a:xfrm>
            <a:off x="2282825" y="812800"/>
            <a:ext cx="6502400" cy="337574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1" kern="1200">
                <a:solidFill>
                  <a:srgbClr val="382F2D"/>
                </a:solidFill>
                <a:latin typeface="Times" pitchFamily="2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Garamond" panose="02020404030301010803" pitchFamily="18" charset="0"/>
              </a:rPr>
              <a:t>PPLI </a:t>
            </a:r>
            <a:r>
              <a:rPr lang="en-US" sz="2000" dirty="0" err="1">
                <a:latin typeface="Garamond" panose="02020404030301010803" pitchFamily="18" charset="0"/>
              </a:rPr>
              <a:t>copre</a:t>
            </a:r>
            <a:r>
              <a:rPr lang="en-US" sz="2000" dirty="0">
                <a:latin typeface="Garamond" panose="02020404030301010803" pitchFamily="18" charset="0"/>
              </a:rPr>
              <a:t> PATEC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1418671" y="2141024"/>
            <a:ext cx="6302987" cy="3456692"/>
            <a:chOff x="1221508" y="2131800"/>
            <a:chExt cx="6302987" cy="3456692"/>
          </a:xfrm>
        </p:grpSpPr>
        <p:cxnSp>
          <p:nvCxnSpPr>
            <p:cNvPr id="10" name="Straight Connector 9"/>
            <p:cNvCxnSpPr>
              <a:cxnSpLocks/>
              <a:stCxn id="4" idx="6"/>
              <a:endCxn id="24" idx="2"/>
            </p:cNvCxnSpPr>
            <p:nvPr/>
          </p:nvCxnSpPr>
          <p:spPr>
            <a:xfrm flipV="1">
              <a:off x="2375194" y="2635800"/>
              <a:ext cx="1345401" cy="5407"/>
            </a:xfrm>
            <a:prstGeom prst="line">
              <a:avLst/>
            </a:prstGeom>
            <a:ln w="19050">
              <a:solidFill>
                <a:srgbClr val="AC162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cxnSpLocks/>
              <a:stCxn id="24" idx="6"/>
              <a:endCxn id="27" idx="2"/>
            </p:cNvCxnSpPr>
            <p:nvPr/>
          </p:nvCxnSpPr>
          <p:spPr>
            <a:xfrm>
              <a:off x="4728595" y="2635800"/>
              <a:ext cx="1363560" cy="5407"/>
            </a:xfrm>
            <a:prstGeom prst="line">
              <a:avLst/>
            </a:prstGeom>
            <a:ln w="19050">
              <a:solidFill>
                <a:srgbClr val="AC162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434301" y="3154568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err="1">
                  <a:latin typeface="Frutiger LT Com 45 Light" panose="020B0303030504020204" pitchFamily="34" charset="0"/>
                </a:rPr>
                <a:t>Cliente</a:t>
              </a:r>
              <a:endParaRPr lang="en-US" sz="1600" dirty="0">
                <a:latin typeface="Frutiger LT Com 45 Light" panose="020B0303030504020204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186692" y="3153040"/>
              <a:ext cx="838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Frutiger LT Com 45 Light" panose="020B0303030504020204" pitchFamily="34" charset="0"/>
                </a:rPr>
                <a:t>Banca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545436" y="3152268"/>
              <a:ext cx="13635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err="1">
                  <a:latin typeface="Frutiger LT Com 45 Light" panose="020B0303030504020204" pitchFamily="34" charset="0"/>
                </a:rPr>
                <a:t>Assicuratore</a:t>
              </a:r>
              <a:endParaRPr lang="en-US" sz="1600" dirty="0">
                <a:latin typeface="Frutiger LT Com 45 Light" panose="020B0303030504020204" pitchFamily="34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549297" y="5003717"/>
              <a:ext cx="197519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err="1">
                  <a:latin typeface="Frutiger LT Com 45 Light" panose="020B0303030504020204" pitchFamily="34" charset="0"/>
                </a:rPr>
                <a:t>Portafoglio</a:t>
              </a:r>
              <a:r>
                <a:rPr lang="en-US" sz="1600" dirty="0">
                  <a:latin typeface="Frutiger LT Com 45 Light" panose="020B0303030504020204" pitchFamily="34" charset="0"/>
                </a:rPr>
                <a:t> di </a:t>
              </a:r>
              <a:r>
                <a:rPr lang="en-US" sz="1600" dirty="0" err="1">
                  <a:latin typeface="Frutiger LT Com 45 Light" panose="020B0303030504020204" pitchFamily="34" charset="0"/>
                </a:rPr>
                <a:t>investimenti</a:t>
              </a:r>
              <a:endParaRPr lang="en-US" sz="1600" dirty="0">
                <a:latin typeface="Frutiger LT Com 45 Light" panose="020B0303030504020204" pitchFamily="34" charset="0"/>
              </a:endParaRP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2C897866-1203-0648-BB0B-FAF0B9AAF80E}"/>
                </a:ext>
              </a:extLst>
            </p:cNvPr>
            <p:cNvSpPr/>
            <p:nvPr/>
          </p:nvSpPr>
          <p:spPr>
            <a:xfrm>
              <a:off x="1367194" y="2137207"/>
              <a:ext cx="1008000" cy="1008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12ABE5A2-C422-3242-B2D3-A92B448A39AE}"/>
                </a:ext>
              </a:extLst>
            </p:cNvPr>
            <p:cNvSpPr/>
            <p:nvPr/>
          </p:nvSpPr>
          <p:spPr>
            <a:xfrm>
              <a:off x="3720595" y="2131800"/>
              <a:ext cx="1008000" cy="1008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9052859-926D-1742-94D3-C41141EA793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77357" y="2992229"/>
              <a:ext cx="1575695" cy="1312267"/>
            </a:xfrm>
            <a:prstGeom prst="line">
              <a:avLst/>
            </a:prstGeom>
            <a:ln w="19050">
              <a:solidFill>
                <a:srgbClr val="AC162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7A68CA9-0CDB-5E4C-AB4E-B2292A49936C}"/>
                </a:ext>
              </a:extLst>
            </p:cNvPr>
            <p:cNvSpPr txBox="1"/>
            <p:nvPr/>
          </p:nvSpPr>
          <p:spPr>
            <a:xfrm>
              <a:off x="1221508" y="5000557"/>
              <a:ext cx="129392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err="1">
                  <a:latin typeface="Frutiger LT Com 45 Light" panose="020B0303030504020204" pitchFamily="34" charset="0"/>
                </a:rPr>
                <a:t>Beneficiari</a:t>
              </a:r>
              <a:endParaRPr lang="en-US" sz="1600" dirty="0">
                <a:latin typeface="Frutiger LT Com 45 Light" panose="020B0303030504020204" pitchFamily="34" charset="0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59E15349-5D91-2B44-B02B-DF587920D1EE}"/>
                </a:ext>
              </a:extLst>
            </p:cNvPr>
            <p:cNvSpPr/>
            <p:nvPr/>
          </p:nvSpPr>
          <p:spPr>
            <a:xfrm>
              <a:off x="1368299" y="3961557"/>
              <a:ext cx="1008000" cy="1008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pic>
          <p:nvPicPr>
            <p:cNvPr id="20" name="Picture 12" descr="Insurance free icon">
              <a:extLst>
                <a:ext uri="{FF2B5EF4-FFF2-40B4-BE49-F238E27FC236}">
                  <a16:creationId xmlns:a16="http://schemas.microsoft.com/office/drawing/2014/main" id="{4DA9DC45-9B07-9442-8A26-13A1FE049C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3786" y="2294274"/>
              <a:ext cx="648000" cy="64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4" descr="Insurance free icon">
              <a:extLst>
                <a:ext uri="{FF2B5EF4-FFF2-40B4-BE49-F238E27FC236}">
                  <a16:creationId xmlns:a16="http://schemas.microsoft.com/office/drawing/2014/main" id="{F62146C2-45B0-BB44-9A34-A0BB2AA842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02386" y="2302089"/>
              <a:ext cx="648000" cy="64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10" descr="Grandparents free icon">
              <a:extLst>
                <a:ext uri="{FF2B5EF4-FFF2-40B4-BE49-F238E27FC236}">
                  <a16:creationId xmlns:a16="http://schemas.microsoft.com/office/drawing/2014/main" id="{FF297309-5F48-9946-B9BA-2C4D85BE4E3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8470" y="4133850"/>
              <a:ext cx="720000" cy="72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6" name="Elbow Connector 15"/>
            <p:cNvCxnSpPr>
              <a:stCxn id="27" idx="6"/>
              <a:endCxn id="28" idx="6"/>
            </p:cNvCxnSpPr>
            <p:nvPr/>
          </p:nvCxnSpPr>
          <p:spPr>
            <a:xfrm>
              <a:off x="7100155" y="2641207"/>
              <a:ext cx="3670" cy="1824350"/>
            </a:xfrm>
            <a:prstGeom prst="bentConnector3">
              <a:avLst>
                <a:gd name="adj1" fmla="val 6328883"/>
              </a:avLst>
            </a:prstGeom>
            <a:ln w="19050">
              <a:solidFill>
                <a:srgbClr val="AC162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5A429A98-C76B-2A48-BB28-7FD3965B3590}"/>
                </a:ext>
              </a:extLst>
            </p:cNvPr>
            <p:cNvSpPr/>
            <p:nvPr/>
          </p:nvSpPr>
          <p:spPr>
            <a:xfrm>
              <a:off x="6092155" y="2137207"/>
              <a:ext cx="1008000" cy="1008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pic>
          <p:nvPicPr>
            <p:cNvPr id="25" name="Picture 2" descr="Bank free icon">
              <a:extLst>
                <a:ext uri="{FF2B5EF4-FFF2-40B4-BE49-F238E27FC236}">
                  <a16:creationId xmlns:a16="http://schemas.microsoft.com/office/drawing/2014/main" id="{3B7F270A-0000-E347-99E9-5E83503861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79970" y="2288831"/>
              <a:ext cx="648000" cy="64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3EA83A1-1654-524D-90A8-15F57861AC86}"/>
                </a:ext>
              </a:extLst>
            </p:cNvPr>
            <p:cNvSpPr/>
            <p:nvPr/>
          </p:nvSpPr>
          <p:spPr>
            <a:xfrm>
              <a:off x="6095825" y="3961557"/>
              <a:ext cx="1008000" cy="1008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pic>
          <p:nvPicPr>
            <p:cNvPr id="23" name="Picture 24" descr="Fixed asset free icon">
              <a:extLst>
                <a:ext uri="{FF2B5EF4-FFF2-40B4-BE49-F238E27FC236}">
                  <a16:creationId xmlns:a16="http://schemas.microsoft.com/office/drawing/2014/main" id="{732DC3F9-215C-8A44-90F2-E4A50C0B41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0037" y="4149480"/>
              <a:ext cx="648000" cy="64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Rectangle 1">
            <a:extLst>
              <a:ext uri="{FF2B5EF4-FFF2-40B4-BE49-F238E27FC236}">
                <a16:creationId xmlns:a16="http://schemas.microsoft.com/office/drawing/2014/main" id="{1B068D7B-5667-B2E0-36DD-D325FACC2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de-DE" sz="2100" b="0" i="0" u="none" strike="noStrike" cap="none" normalizeH="0" baseline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copre </a:t>
            </a:r>
            <a:endParaRPr kumimoji="0" lang="it-IT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427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453014F1-0D01-6941-8EAB-117725F3D1A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5ACA7">
              <a:alpha val="1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80104AE-0687-9547-A324-75B0466E6BC9}"/>
              </a:ext>
            </a:extLst>
          </p:cNvPr>
          <p:cNvSpPr txBox="1">
            <a:spLocks/>
          </p:cNvSpPr>
          <p:nvPr/>
        </p:nvSpPr>
        <p:spPr>
          <a:xfrm>
            <a:off x="1110343" y="2238104"/>
            <a:ext cx="6934200" cy="17897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Helvetica" pitchFamily="2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600"/>
              </a:lnSpc>
              <a:spcBef>
                <a:spcPts val="0"/>
              </a:spcBef>
              <a:buNone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12 Frutiger* 45 Light   02103" pitchFamily="2" charset="0"/>
            </a:endParaRPr>
          </a:p>
          <a:p>
            <a:pPr marL="0" indent="0" algn="ctr">
              <a:lnSpc>
                <a:spcPts val="2600"/>
              </a:lnSpc>
              <a:spcBef>
                <a:spcPts val="0"/>
              </a:spcBef>
              <a:buNone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12 Frutiger* 45 Light   02103" pitchFamily="2" charset="0"/>
            </a:endParaRPr>
          </a:p>
          <a:p>
            <a:pPr marL="0" indent="0" algn="ctr">
              <a:lnSpc>
                <a:spcPts val="2600"/>
              </a:lnSpc>
              <a:spcBef>
                <a:spcPts val="0"/>
              </a:spcBef>
              <a:buNone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12 Frutiger* 45 Light   02103" pitchFamily="2" charset="0"/>
            </a:endParaRPr>
          </a:p>
          <a:p>
            <a:pPr marL="0" indent="0" algn="ctr">
              <a:lnSpc>
                <a:spcPts val="2600"/>
              </a:lnSpc>
              <a:spcBef>
                <a:spcPts val="0"/>
              </a:spcBef>
              <a:buNone/>
            </a:pPr>
            <a:r>
              <a:rPr lang="it-IT" sz="2400" b="1" dirty="0">
                <a:solidFill>
                  <a:srgbClr val="AC1A2F"/>
                </a:solidFill>
                <a:latin typeface="12 Frutiger* 45 Light   02103" pitchFamily="2" charset="0"/>
              </a:rPr>
              <a:t>Quali sono i vantaggi di una </a:t>
            </a:r>
          </a:p>
          <a:p>
            <a:pPr marL="0" indent="0" algn="ctr">
              <a:lnSpc>
                <a:spcPts val="2600"/>
              </a:lnSpc>
              <a:spcBef>
                <a:spcPts val="0"/>
              </a:spcBef>
              <a:buNone/>
            </a:pPr>
            <a:r>
              <a:rPr lang="it-IT" sz="2400" b="1" dirty="0">
                <a:solidFill>
                  <a:srgbClr val="AC1A2F"/>
                </a:solidFill>
                <a:latin typeface="12 Frutiger* 45 Light   02103" pitchFamily="2" charset="0"/>
              </a:rPr>
              <a:t>polizza PPLI del Liechtenstein</a:t>
            </a:r>
            <a:r>
              <a:rPr lang="en-US" sz="2400" b="1" dirty="0">
                <a:solidFill>
                  <a:srgbClr val="AC1A2F"/>
                </a:solidFill>
                <a:latin typeface="12 Frutiger* 45 Light   02103" pitchFamily="2" charset="0"/>
              </a:rPr>
              <a:t>?</a:t>
            </a:r>
          </a:p>
          <a:p>
            <a:pPr marL="0" indent="0" algn="ctr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2000" i="1" dirty="0">
                <a:solidFill>
                  <a:srgbClr val="AC1A2F"/>
                </a:solidFill>
                <a:latin typeface="Garamond" panose="02020404030301010803" pitchFamily="18" charset="0"/>
              </a:rPr>
              <a:t> </a:t>
            </a:r>
          </a:p>
        </p:txBody>
      </p: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592BEDB3-EE0C-5441-B7DB-843F304F0B14}"/>
              </a:ext>
            </a:extLst>
          </p:cNvPr>
          <p:cNvCxnSpPr>
            <a:cxnSpLocks/>
          </p:cNvCxnSpPr>
          <p:nvPr/>
        </p:nvCxnSpPr>
        <p:spPr>
          <a:xfrm>
            <a:off x="2521819" y="3080972"/>
            <a:ext cx="4321743" cy="0"/>
          </a:xfrm>
          <a:prstGeom prst="line">
            <a:avLst/>
          </a:prstGeom>
          <a:ln w="12700">
            <a:solidFill>
              <a:srgbClr val="AC1A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79E0CF08-6062-C544-89C9-B010A5A06A65}"/>
              </a:ext>
            </a:extLst>
          </p:cNvPr>
          <p:cNvCxnSpPr>
            <a:cxnSpLocks/>
          </p:cNvCxnSpPr>
          <p:nvPr/>
        </p:nvCxnSpPr>
        <p:spPr>
          <a:xfrm>
            <a:off x="2521819" y="4136851"/>
            <a:ext cx="4321743" cy="0"/>
          </a:xfrm>
          <a:prstGeom prst="line">
            <a:avLst/>
          </a:prstGeom>
          <a:ln w="12700">
            <a:solidFill>
              <a:srgbClr val="AC1A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6692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9">
            <a:extLst>
              <a:ext uri="{FF2B5EF4-FFF2-40B4-BE49-F238E27FC236}">
                <a16:creationId xmlns:a16="http://schemas.microsoft.com/office/drawing/2014/main" id="{AEBAE2D4-41A6-B144-AE27-6613AD00AEA2}"/>
              </a:ext>
            </a:extLst>
          </p:cNvPr>
          <p:cNvSpPr/>
          <p:nvPr/>
        </p:nvSpPr>
        <p:spPr>
          <a:xfrm>
            <a:off x="1" y="1409701"/>
            <a:ext cx="9144000" cy="5448299"/>
          </a:xfrm>
          <a:prstGeom prst="rect">
            <a:avLst/>
          </a:prstGeom>
          <a:solidFill>
            <a:srgbClr val="A5ACA7">
              <a:alpha val="1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800"/>
              </a:spcBef>
              <a:buClr>
                <a:srgbClr val="AC1A2F"/>
              </a:buClr>
            </a:pPr>
            <a:endParaRPr lang="en-US" dirty="0"/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26B9588F-6C8C-6D4F-8F67-C4F4C85CBB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33909" y="319177"/>
            <a:ext cx="6513864" cy="923027"/>
          </a:xfrm>
          <a:prstGeom prst="rect">
            <a:avLst/>
          </a:prstGeom>
        </p:spPr>
        <p:txBody>
          <a:bodyPr anchor="ctr"/>
          <a:lstStyle/>
          <a:p>
            <a:r>
              <a:rPr lang="it-IT" dirty="0">
                <a:latin typeface="Frutiger LT Com 45 Light" panose="020B0303030504020204" pitchFamily="34" charset="0"/>
                <a:cs typeface="Helvetica" panose="020B0604020202020204" pitchFamily="34" charset="0"/>
              </a:rPr>
              <a:t>Gestione flessibile degli investimenti in una polizza PPLI</a:t>
            </a:r>
            <a:endParaRPr lang="de-CH" dirty="0">
              <a:latin typeface="Frutiger LT Com 45 Light" panose="020B0303030504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B418DA4-AC89-C245-A318-9D334B4A2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00" y="1800000"/>
            <a:ext cx="7956341" cy="3041028"/>
          </a:xfrm>
        </p:spPr>
        <p:txBody>
          <a:bodyPr/>
          <a:lstStyle/>
          <a:p>
            <a:pPr marL="285750" indent="-285750">
              <a:spcBef>
                <a:spcPts val="800"/>
              </a:spcBef>
              <a:buClr>
                <a:srgbClr val="AC1A2F"/>
              </a:buClr>
              <a:buFont typeface="Arial" panose="020B0604020202020204" pitchFamily="34" charset="0"/>
              <a:buChar char="•"/>
            </a:pPr>
            <a:r>
              <a:rPr lang="it-IT" dirty="0">
                <a:latin typeface="Frutiger LT Com 45 Light" panose="020B0303030504020204" pitchFamily="34" charset="0"/>
              </a:rPr>
              <a:t>La legge del Liechtenstein sulla sorveglianza delle assicurazioni (</a:t>
            </a:r>
            <a:r>
              <a:rPr lang="it-IT" dirty="0" err="1">
                <a:latin typeface="Frutiger LT Com 45 Light" panose="020B0303030504020204" pitchFamily="34" charset="0"/>
              </a:rPr>
              <a:t>VersAG</a:t>
            </a:r>
            <a:r>
              <a:rPr lang="it-IT" dirty="0">
                <a:latin typeface="Frutiger LT Com 45 Light" panose="020B0303030504020204" pitchFamily="34" charset="0"/>
              </a:rPr>
              <a:t>) definisce quali investimenti possono essere accettati da una compagnia assicurativa - è possibile una gestione molto libera</a:t>
            </a:r>
          </a:p>
          <a:p>
            <a:pPr marL="285750" indent="-285750">
              <a:spcBef>
                <a:spcPts val="800"/>
              </a:spcBef>
              <a:buClr>
                <a:srgbClr val="AC1A2F"/>
              </a:buClr>
              <a:buFont typeface="Arial" panose="020B0604020202020204" pitchFamily="34" charset="0"/>
              <a:buChar char="•"/>
            </a:pPr>
            <a:r>
              <a:rPr lang="it-IT" dirty="0">
                <a:latin typeface="Frutiger LT Com 45 Light" panose="020B0303030504020204" pitchFamily="34" charset="0"/>
              </a:rPr>
              <a:t>L'assicurazione non distingue tra investitori qualificati e non qualificati (categorie di investitori A-D sulla definizione della CAA in Lussemburgo)</a:t>
            </a:r>
          </a:p>
          <a:p>
            <a:pPr marL="285750" indent="-285750">
              <a:spcBef>
                <a:spcPts val="800"/>
              </a:spcBef>
              <a:buClr>
                <a:srgbClr val="AC1A2F"/>
              </a:buClr>
              <a:buFont typeface="Arial" panose="020B0604020202020204" pitchFamily="34" charset="0"/>
              <a:buChar char="•"/>
            </a:pPr>
            <a:r>
              <a:rPr lang="it-IT" dirty="0">
                <a:latin typeface="Frutiger LT Com 45 Light" panose="020B0303030504020204" pitchFamily="34" charset="0"/>
              </a:rPr>
              <a:t>Gestione semplice di asset non bancabili (IDF = Insurance </a:t>
            </a:r>
            <a:r>
              <a:rPr lang="it-IT" dirty="0" err="1">
                <a:latin typeface="Frutiger LT Com 45 Light" panose="020B0303030504020204" pitchFamily="34" charset="0"/>
              </a:rPr>
              <a:t>Dedicated</a:t>
            </a:r>
            <a:r>
              <a:rPr lang="it-IT" dirty="0">
                <a:latin typeface="Frutiger LT Com 45 Light" panose="020B0303030504020204" pitchFamily="34" charset="0"/>
              </a:rPr>
              <a:t> Fund, Funds, </a:t>
            </a:r>
            <a:r>
              <a:rPr lang="it-IT" dirty="0" err="1">
                <a:latin typeface="Frutiger LT Com 45 Light" panose="020B0303030504020204" pitchFamily="34" charset="0"/>
              </a:rPr>
              <a:t>AMCs</a:t>
            </a:r>
            <a:r>
              <a:rPr lang="it-IT" dirty="0">
                <a:latin typeface="Frutiger LT Com 45 Light" panose="020B0303030504020204" pitchFamily="34" charset="0"/>
              </a:rPr>
              <a:t> etc.)</a:t>
            </a:r>
          </a:p>
          <a:p>
            <a:pPr marL="285750" indent="-285750">
              <a:spcBef>
                <a:spcPts val="800"/>
              </a:spcBef>
              <a:buClr>
                <a:srgbClr val="AC1A2F"/>
              </a:buClr>
              <a:buFont typeface="Arial" panose="020B0604020202020204" pitchFamily="34" charset="0"/>
              <a:buChar char="•"/>
            </a:pPr>
            <a:r>
              <a:rPr lang="it-IT" dirty="0"/>
              <a:t>Lussemburgo: </a:t>
            </a:r>
            <a:r>
              <a:rPr lang="it-IT" dirty="0">
                <a:latin typeface="Frutiger LT Com 45 Light" panose="020B0303030504020204" pitchFamily="34" charset="0"/>
              </a:rPr>
              <a:t>IVA al 17% (inversione contabile) contro l'IVA al 7,7% nel Liechtenstein</a:t>
            </a:r>
            <a:endParaRPr lang="de-CH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8F28AA-820A-F243-964A-12F98B293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12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90794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9">
            <a:extLst>
              <a:ext uri="{FF2B5EF4-FFF2-40B4-BE49-F238E27FC236}">
                <a16:creationId xmlns:a16="http://schemas.microsoft.com/office/drawing/2014/main" id="{AEBAE2D4-41A6-B144-AE27-6613AD00AEA2}"/>
              </a:ext>
            </a:extLst>
          </p:cNvPr>
          <p:cNvSpPr/>
          <p:nvPr/>
        </p:nvSpPr>
        <p:spPr>
          <a:xfrm>
            <a:off x="1" y="1409701"/>
            <a:ext cx="9144000" cy="5448299"/>
          </a:xfrm>
          <a:prstGeom prst="rect">
            <a:avLst/>
          </a:prstGeom>
          <a:solidFill>
            <a:srgbClr val="A5ACA7">
              <a:alpha val="1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800"/>
              </a:spcBef>
              <a:buClr>
                <a:srgbClr val="AC1A2F"/>
              </a:buClr>
            </a:pPr>
            <a:endParaRPr lang="en-US" dirty="0"/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26B9588F-6C8C-6D4F-8F67-C4F4C85CBB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33909" y="319177"/>
            <a:ext cx="6513864" cy="923027"/>
          </a:xfrm>
          <a:prstGeom prst="rect">
            <a:avLst/>
          </a:prstGeom>
        </p:spPr>
        <p:txBody>
          <a:bodyPr anchor="ctr"/>
          <a:lstStyle/>
          <a:p>
            <a:r>
              <a:rPr lang="it-IT" sz="2400" dirty="0">
                <a:solidFill>
                  <a:srgbClr val="AC1A2F"/>
                </a:solidFill>
                <a:latin typeface="Frutiger LT Com 45 Light" panose="020B0303030504020204" pitchFamily="34" charset="0"/>
              </a:rPr>
              <a:t>Privacy e protezione patrimoniale in Liechtenstein</a:t>
            </a:r>
            <a:endParaRPr lang="en-GB" sz="2400" dirty="0">
              <a:solidFill>
                <a:srgbClr val="AC1A2F"/>
              </a:solidFill>
              <a:latin typeface="Frutiger LT Com 45 Light" panose="020B0303030504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B418DA4-AC89-C245-A318-9D334B4A2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00" y="1799999"/>
            <a:ext cx="7956341" cy="3648299"/>
          </a:xfrm>
        </p:spPr>
        <p:txBody>
          <a:bodyPr/>
          <a:lstStyle/>
          <a:p>
            <a:pPr marL="285750" indent="-285750">
              <a:spcBef>
                <a:spcPts val="800"/>
              </a:spcBef>
              <a:buClr>
                <a:srgbClr val="AC1A2F"/>
              </a:buClr>
              <a:buFont typeface="Arial" panose="020B0604020202020204" pitchFamily="34" charset="0"/>
              <a:buChar char="•"/>
            </a:pPr>
            <a:r>
              <a:rPr lang="it-IT" dirty="0">
                <a:latin typeface="Frutiger LT Com 45 Light" panose="020B0303030504020204" pitchFamily="34" charset="0"/>
              </a:rPr>
              <a:t>Secondo l'art. 80 della VVG, il valore di riscatto di una polizza di assicurazione sulla vita è protetto dal diritto di accesso dei creditori se il coniuge e i discendenti sono beneficiari in caso di morte.</a:t>
            </a:r>
          </a:p>
          <a:p>
            <a:pPr marL="285750" indent="-285750">
              <a:spcBef>
                <a:spcPts val="800"/>
              </a:spcBef>
              <a:buClr>
                <a:srgbClr val="AC1A2F"/>
              </a:buClr>
              <a:buFont typeface="Arial" panose="020B0604020202020204" pitchFamily="34" charset="0"/>
              <a:buChar char="•"/>
            </a:pPr>
            <a:r>
              <a:rPr lang="it-IT" dirty="0">
                <a:latin typeface="Frutiger LT Com 45 Light" panose="020B0303030504020204" pitchFamily="34" charset="0"/>
              </a:rPr>
              <a:t>Ciò significa che, in caso di fallimento del contraente, il contratto non deve essere risolto e il valore di riscatto dell'assicurazione non rientra nella massa fallimentare se la polizza è soggetta al privilegio del beneficiario ordinario e non risulta vincolata.</a:t>
            </a:r>
          </a:p>
          <a:p>
            <a:pPr marL="285750" indent="-285750">
              <a:spcBef>
                <a:spcPts val="800"/>
              </a:spcBef>
              <a:buClr>
                <a:srgbClr val="AC1A2F"/>
              </a:buClr>
              <a:buFont typeface="Arial" panose="020B0604020202020204" pitchFamily="34" charset="0"/>
              <a:buChar char="•"/>
            </a:pPr>
            <a:r>
              <a:rPr lang="it-IT" dirty="0">
                <a:latin typeface="Frutiger LT Com 45 Light" panose="020B0303030504020204" pitchFamily="34" charset="0"/>
              </a:rPr>
              <a:t>Questa clausola ha lo scopo di proteggere alla famiglia il godimento della polizza di assicurazione sulla vita, qualunque cosa accada. Soprattutto per i lavoratori autonomi, il privilegio del fallimento è un beneficio importante per assicurare le risorse necessarie a garantire il benessere dei propri cari</a:t>
            </a:r>
          </a:p>
          <a:p>
            <a:pPr marL="285750" indent="-285750">
              <a:spcBef>
                <a:spcPts val="800"/>
              </a:spcBef>
              <a:buClr>
                <a:srgbClr val="AC1A2F"/>
              </a:buClr>
              <a:buFont typeface="Arial" panose="020B0604020202020204" pitchFamily="34" charset="0"/>
              <a:buChar char="•"/>
            </a:pPr>
            <a:r>
              <a:rPr lang="it-IT" dirty="0">
                <a:latin typeface="Frutiger LT Com 45 Light" panose="020B0303030504020204" pitchFamily="34" charset="0"/>
              </a:rPr>
              <a:t>Secondo l'art. 79 VVG, il privilegio fallimentare esiste anche nel caso di un beneficiario irrevocabile.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8F28AA-820A-F243-964A-12F98B293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12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244494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378FA490-6978-BD4A-B6C6-540C588CD2A4}"/>
              </a:ext>
            </a:extLst>
          </p:cNvPr>
          <p:cNvSpPr/>
          <p:nvPr/>
        </p:nvSpPr>
        <p:spPr>
          <a:xfrm>
            <a:off x="0" y="1405801"/>
            <a:ext cx="9144000" cy="5455623"/>
          </a:xfrm>
          <a:prstGeom prst="rect">
            <a:avLst/>
          </a:prstGeom>
          <a:solidFill>
            <a:srgbClr val="A5ACA7">
              <a:alpha val="1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18" name="Elbow Connector 17"/>
          <p:cNvCxnSpPr>
            <a:stCxn id="38" idx="6"/>
            <a:endCxn id="57" idx="0"/>
          </p:cNvCxnSpPr>
          <p:nvPr/>
        </p:nvCxnSpPr>
        <p:spPr>
          <a:xfrm>
            <a:off x="5024919" y="1977220"/>
            <a:ext cx="2238643" cy="642356"/>
          </a:xfrm>
          <a:prstGeom prst="bentConnector2">
            <a:avLst/>
          </a:prstGeom>
          <a:ln w="19050">
            <a:solidFill>
              <a:srgbClr val="9917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42134" y="6321859"/>
            <a:ext cx="2057400" cy="365125"/>
          </a:xfrm>
        </p:spPr>
        <p:txBody>
          <a:bodyPr/>
          <a:lstStyle/>
          <a:p>
            <a:r>
              <a:rPr lang="de-DE" sz="1200" dirty="0">
                <a:latin typeface="Frutiger LT Com 45 Light" panose="020B0303030504020204" pitchFamily="34" charset="0"/>
              </a:rPr>
              <a:t>5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B9AEC34D-3F37-1B43-8A55-8714A20B74A6}"/>
              </a:ext>
            </a:extLst>
          </p:cNvPr>
          <p:cNvSpPr/>
          <p:nvPr/>
        </p:nvSpPr>
        <p:spPr>
          <a:xfrm>
            <a:off x="623564" y="3212830"/>
            <a:ext cx="2560858" cy="2535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FAAD04D6-9CBB-7247-9B48-273876E40841}"/>
              </a:ext>
            </a:extLst>
          </p:cNvPr>
          <p:cNvSpPr/>
          <p:nvPr/>
        </p:nvSpPr>
        <p:spPr>
          <a:xfrm>
            <a:off x="3295716" y="3212831"/>
            <a:ext cx="2560858" cy="2535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A42E02BB-7214-1B4F-A3F2-A755CF79D866}"/>
              </a:ext>
            </a:extLst>
          </p:cNvPr>
          <p:cNvSpPr/>
          <p:nvPr/>
        </p:nvSpPr>
        <p:spPr>
          <a:xfrm>
            <a:off x="5983133" y="3206027"/>
            <a:ext cx="2560858" cy="25460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0" name="Gerade Verbindung 39">
            <a:extLst>
              <a:ext uri="{FF2B5EF4-FFF2-40B4-BE49-F238E27FC236}">
                <a16:creationId xmlns:a16="http://schemas.microsoft.com/office/drawing/2014/main" id="{1E9E423A-194D-EF45-9B5F-07039CEE8068}"/>
              </a:ext>
            </a:extLst>
          </p:cNvPr>
          <p:cNvCxnSpPr>
            <a:cxnSpLocks/>
            <a:stCxn id="47" idx="6"/>
            <a:endCxn id="52" idx="2"/>
          </p:cNvCxnSpPr>
          <p:nvPr/>
        </p:nvCxnSpPr>
        <p:spPr>
          <a:xfrm>
            <a:off x="2377570" y="3087674"/>
            <a:ext cx="1730575" cy="8326"/>
          </a:xfrm>
          <a:prstGeom prst="line">
            <a:avLst/>
          </a:prstGeom>
          <a:ln w="19050">
            <a:solidFill>
              <a:srgbClr val="9917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48">
            <a:extLst>
              <a:ext uri="{FF2B5EF4-FFF2-40B4-BE49-F238E27FC236}">
                <a16:creationId xmlns:a16="http://schemas.microsoft.com/office/drawing/2014/main" id="{61CADD81-C5E5-8B4A-8AC0-9312407AD4D0}"/>
              </a:ext>
            </a:extLst>
          </p:cNvPr>
          <p:cNvCxnSpPr>
            <a:cxnSpLocks/>
            <a:stCxn id="52" idx="6"/>
            <a:endCxn id="57" idx="2"/>
          </p:cNvCxnSpPr>
          <p:nvPr/>
        </p:nvCxnSpPr>
        <p:spPr>
          <a:xfrm flipV="1">
            <a:off x="5044145" y="3087576"/>
            <a:ext cx="1751417" cy="8424"/>
          </a:xfrm>
          <a:prstGeom prst="line">
            <a:avLst/>
          </a:prstGeom>
          <a:ln w="19050">
            <a:solidFill>
              <a:srgbClr val="9917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hteck 65">
            <a:extLst>
              <a:ext uri="{FF2B5EF4-FFF2-40B4-BE49-F238E27FC236}">
                <a16:creationId xmlns:a16="http://schemas.microsoft.com/office/drawing/2014/main" id="{56CEA4ED-DA03-E14D-BC07-5FCA9625D093}"/>
              </a:ext>
            </a:extLst>
          </p:cNvPr>
          <p:cNvSpPr/>
          <p:nvPr/>
        </p:nvSpPr>
        <p:spPr>
          <a:xfrm>
            <a:off x="811254" y="3696919"/>
            <a:ext cx="2136577" cy="457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  <a:buClr>
                <a:srgbClr val="AC1A2F"/>
              </a:buClr>
            </a:pPr>
            <a:r>
              <a:rPr lang="en-US" sz="1600" b="1" spc="50" dirty="0">
                <a:solidFill>
                  <a:srgbClr val="AC1A2F"/>
                </a:solidFill>
                <a:latin typeface="Frutiger LT Com 45 Light" panose="020B0303030504020204" pitchFamily="34" charset="0"/>
              </a:rPr>
              <a:t>RENDIMENTI NETTI PIÙ ELEVATI</a:t>
            </a:r>
          </a:p>
        </p:txBody>
      </p:sp>
      <p:sp>
        <p:nvSpPr>
          <p:cNvPr id="67" name="Rechteck 66">
            <a:extLst>
              <a:ext uri="{FF2B5EF4-FFF2-40B4-BE49-F238E27FC236}">
                <a16:creationId xmlns:a16="http://schemas.microsoft.com/office/drawing/2014/main" id="{B3B3B4E5-2DCB-764F-81EA-E56FF284D1A5}"/>
              </a:ext>
            </a:extLst>
          </p:cNvPr>
          <p:cNvSpPr/>
          <p:nvPr/>
        </p:nvSpPr>
        <p:spPr>
          <a:xfrm>
            <a:off x="6097221" y="3701362"/>
            <a:ext cx="2332680" cy="636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  <a:buClr>
                <a:srgbClr val="AC1A2F"/>
              </a:buClr>
            </a:pPr>
            <a:r>
              <a:rPr lang="en-US" sz="1600" b="1" spc="50" dirty="0">
                <a:solidFill>
                  <a:srgbClr val="AC1A2F"/>
                </a:solidFill>
                <a:latin typeface="Frutiger LT Com 45 Light" panose="020B0303030504020204" pitchFamily="34" charset="0"/>
              </a:rPr>
              <a:t>RIDUZIONE</a:t>
            </a:r>
          </a:p>
          <a:p>
            <a:pPr algn="ctr">
              <a:lnSpc>
                <a:spcPts val="1400"/>
              </a:lnSpc>
              <a:buClr>
                <a:srgbClr val="AC1A2F"/>
              </a:buClr>
            </a:pPr>
            <a:r>
              <a:rPr lang="en-US" sz="1600" b="1" spc="50" dirty="0">
                <a:solidFill>
                  <a:srgbClr val="AC1A2F"/>
                </a:solidFill>
                <a:latin typeface="Frutiger LT Com 45 Light" panose="020B0303030504020204" pitchFamily="34" charset="0"/>
              </a:rPr>
              <a:t>NELLA DICHIARAZIONE</a:t>
            </a:r>
          </a:p>
        </p:txBody>
      </p:sp>
      <p:sp>
        <p:nvSpPr>
          <p:cNvPr id="68" name="Rechteck 67">
            <a:extLst>
              <a:ext uri="{FF2B5EF4-FFF2-40B4-BE49-F238E27FC236}">
                <a16:creationId xmlns:a16="http://schemas.microsoft.com/office/drawing/2014/main" id="{CF50F1B6-F421-9E4B-9D02-03CB32514922}"/>
              </a:ext>
            </a:extLst>
          </p:cNvPr>
          <p:cNvSpPr/>
          <p:nvPr/>
        </p:nvSpPr>
        <p:spPr>
          <a:xfrm>
            <a:off x="3367670" y="3692925"/>
            <a:ext cx="2488903" cy="816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  <a:buClr>
                <a:srgbClr val="AC1A2F"/>
              </a:buClr>
            </a:pPr>
            <a:r>
              <a:rPr lang="en-US" sz="1600" b="1" spc="50" dirty="0">
                <a:solidFill>
                  <a:srgbClr val="AC1A2F"/>
                </a:solidFill>
                <a:latin typeface="Frutiger LT Com 45 Light" panose="020B0303030504020204" pitchFamily="34" charset="0"/>
              </a:rPr>
              <a:t>OTTIMIZZAZIONE DELL’ IMPOSTA DI SUCCESSIONE</a:t>
            </a:r>
          </a:p>
          <a:p>
            <a:pPr algn="ctr">
              <a:lnSpc>
                <a:spcPts val="1400"/>
              </a:lnSpc>
              <a:buClr>
                <a:srgbClr val="AC1A2F"/>
              </a:buClr>
            </a:pPr>
            <a:endParaRPr lang="en-US" sz="1600" b="1" spc="50" dirty="0">
              <a:solidFill>
                <a:srgbClr val="AC1A2F"/>
              </a:solidFill>
              <a:latin typeface="Frutiger LT Com 45 Light" panose="020B0303030504020204" pitchFamily="34" charset="0"/>
            </a:endParaRPr>
          </a:p>
        </p:txBody>
      </p: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55A56A08-BA0A-134A-9DF1-CDD1D9149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797" y="4328196"/>
            <a:ext cx="2349520" cy="1282800"/>
          </a:xfrm>
        </p:spPr>
        <p:txBody>
          <a:bodyPr/>
          <a:lstStyle/>
          <a:p>
            <a:pPr marL="96838" indent="-96838" algn="l">
              <a:spcBef>
                <a:spcPts val="0"/>
              </a:spcBef>
              <a:buClr>
                <a:srgbClr val="AC1A2F"/>
              </a:buClr>
              <a:buFont typeface="Arial" panose="020B0604020202020204" pitchFamily="34" charset="0"/>
              <a:buChar char="•"/>
            </a:pPr>
            <a:r>
              <a:rPr lang="it-IT" sz="1200" dirty="0">
                <a:latin typeface="Frutiger LT Com 45 Light" panose="020B0303030504020204" pitchFamily="34" charset="0"/>
              </a:rPr>
              <a:t>Crescita preferenziale a livello fiscale</a:t>
            </a:r>
          </a:p>
          <a:p>
            <a:pPr marL="96838" indent="-96838" algn="l">
              <a:spcBef>
                <a:spcPts val="0"/>
              </a:spcBef>
              <a:buClr>
                <a:srgbClr val="AC1A2F"/>
              </a:buClr>
              <a:buFont typeface="Arial" panose="020B0604020202020204" pitchFamily="34" charset="0"/>
              <a:buChar char="•"/>
            </a:pPr>
            <a:r>
              <a:rPr lang="it-IT" sz="1200" dirty="0">
                <a:latin typeface="Frutiger LT Com 45 Light" panose="020B0303030504020204" pitchFamily="34" charset="0"/>
              </a:rPr>
              <a:t>Ottimizzazione dell'imposta patrimoniale</a:t>
            </a:r>
          </a:p>
          <a:p>
            <a:pPr marL="96838" indent="-96838" algn="l">
              <a:spcBef>
                <a:spcPts val="0"/>
              </a:spcBef>
              <a:buClr>
                <a:srgbClr val="AC1A2F"/>
              </a:buClr>
              <a:buFont typeface="Arial" panose="020B0604020202020204" pitchFamily="34" charset="0"/>
              <a:buChar char="•"/>
            </a:pPr>
            <a:r>
              <a:rPr lang="it-IT" sz="1200" dirty="0">
                <a:latin typeface="Frutiger LT Com 45 Light" panose="020B0303030504020204" pitchFamily="34" charset="0"/>
              </a:rPr>
              <a:t>Ridotta/nessuna ritenuta alla fonte</a:t>
            </a:r>
          </a:p>
          <a:p>
            <a:pPr marL="96838" indent="-96838" algn="l">
              <a:spcBef>
                <a:spcPts val="0"/>
              </a:spcBef>
              <a:buClr>
                <a:srgbClr val="AC1A2F"/>
              </a:buClr>
              <a:buFont typeface="Arial" panose="020B0604020202020204" pitchFamily="34" charset="0"/>
              <a:buChar char="•"/>
            </a:pPr>
            <a:r>
              <a:rPr lang="it-IT" sz="1200" dirty="0">
                <a:latin typeface="Frutiger LT Com 45 Light" panose="020B0303030504020204" pitchFamily="34" charset="0"/>
              </a:rPr>
              <a:t>Ottimizzazione IVA sulle commissioni bancarie/di gestione</a:t>
            </a:r>
            <a:endParaRPr lang="en-US" sz="1050" dirty="0">
              <a:latin typeface="Frutiger LT Com 45 Light" panose="020B0303030504020204" pitchFamily="34" charset="0"/>
            </a:endParaRP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BA115D14-0ABC-0B42-9EBC-CA4A05B6D5E9}"/>
              </a:ext>
            </a:extLst>
          </p:cNvPr>
          <p:cNvSpPr txBox="1">
            <a:spLocks/>
          </p:cNvSpPr>
          <p:nvPr/>
        </p:nvSpPr>
        <p:spPr>
          <a:xfrm>
            <a:off x="3407879" y="4328196"/>
            <a:ext cx="2328242" cy="1313577"/>
          </a:xfrm>
          <a:prstGeom prst="rect">
            <a:avLst/>
          </a:prstGeom>
        </p:spPr>
        <p:txBody>
          <a:bodyPr lIns="0" tIns="0" rIns="0" bIns="0"/>
          <a:lstStyle>
            <a:lvl1pPr marL="96838" indent="-96838">
              <a:lnSpc>
                <a:spcPts val="1440"/>
              </a:lnSpc>
              <a:spcBef>
                <a:spcPts val="0"/>
              </a:spcBef>
              <a:spcAft>
                <a:spcPts val="0"/>
              </a:spcAft>
              <a:buClr>
                <a:srgbClr val="AC1A2F"/>
              </a:buClr>
              <a:buFont typeface="Arial" panose="020B0604020202020204" pitchFamily="34" charset="0"/>
              <a:buChar char="•"/>
              <a:defRPr sz="1000" b="0" i="0">
                <a:solidFill>
                  <a:srgbClr val="382F2D"/>
                </a:solidFill>
                <a:latin typeface="Frutiger LT Com 45 Light" panose="020B0303030504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latin typeface="Helvetica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latin typeface="Helvetica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latin typeface="Helvetica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latin typeface="Helvetica" pitchFamily="2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>
              <a:lnSpc>
                <a:spcPct val="100000"/>
              </a:lnSpc>
            </a:pPr>
            <a:r>
              <a:rPr lang="it-IT" sz="1200" dirty="0"/>
              <a:t>Spesso nessuna o una tassa di successione ridotta</a:t>
            </a:r>
          </a:p>
          <a:p>
            <a:pPr>
              <a:lnSpc>
                <a:spcPct val="100000"/>
              </a:lnSpc>
            </a:pPr>
            <a:r>
              <a:rPr lang="it-IT" sz="1200" dirty="0"/>
              <a:t>Nessuna tassa di successione statunitense (patrimoni in situ negli Stati Uniti)</a:t>
            </a:r>
          </a:p>
          <a:p>
            <a:pPr>
              <a:lnSpc>
                <a:spcPct val="100000"/>
              </a:lnSpc>
            </a:pPr>
            <a:r>
              <a:rPr lang="it-IT" sz="1200" dirty="0"/>
              <a:t>Liquidità aggiuntiva per pagare l'imposta sulla successione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050" dirty="0"/>
          </a:p>
        </p:txBody>
      </p:sp>
      <p:sp>
        <p:nvSpPr>
          <p:cNvPr id="74" name="Content Placeholder 2">
            <a:extLst>
              <a:ext uri="{FF2B5EF4-FFF2-40B4-BE49-F238E27FC236}">
                <a16:creationId xmlns:a16="http://schemas.microsoft.com/office/drawing/2014/main" id="{4A81EAF6-BAAA-0340-B7A8-668F9599574E}"/>
              </a:ext>
            </a:extLst>
          </p:cNvPr>
          <p:cNvSpPr txBox="1">
            <a:spLocks/>
          </p:cNvSpPr>
          <p:nvPr/>
        </p:nvSpPr>
        <p:spPr>
          <a:xfrm>
            <a:off x="6097221" y="4328196"/>
            <a:ext cx="2332680" cy="1444361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marL="96838" indent="-96838">
              <a:lnSpc>
                <a:spcPts val="1440"/>
              </a:lnSpc>
              <a:spcBef>
                <a:spcPts val="0"/>
              </a:spcBef>
              <a:spcAft>
                <a:spcPts val="0"/>
              </a:spcAft>
              <a:buClr>
                <a:srgbClr val="AC1A2F"/>
              </a:buClr>
              <a:buFont typeface="Arial" panose="020B0604020202020204" pitchFamily="34" charset="0"/>
              <a:buChar char="•"/>
              <a:defRPr sz="1000" b="0" i="0">
                <a:solidFill>
                  <a:srgbClr val="382F2D"/>
                </a:solidFill>
                <a:latin typeface="Frutiger LT Com 45 Light" panose="020B0303030504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latin typeface="Helvetica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latin typeface="Helvetica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latin typeface="Helvetica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latin typeface="Helvetica" pitchFamily="2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>
              <a:lnSpc>
                <a:spcPct val="100000"/>
              </a:lnSpc>
            </a:pPr>
            <a:r>
              <a:rPr lang="it-IT" sz="1200" dirty="0"/>
              <a:t>Per banche/gestori patrimoniali: nessuna rendicontazione fiscale specifica per paese</a:t>
            </a:r>
          </a:p>
          <a:p>
            <a:pPr>
              <a:lnSpc>
                <a:spcPct val="100000"/>
              </a:lnSpc>
            </a:pPr>
            <a:r>
              <a:rPr lang="it-IT" sz="1200" dirty="0"/>
              <a:t>Per i clienti: Spesso nessun o reporting semplificato</a:t>
            </a:r>
            <a:endParaRPr lang="en-US" sz="1200" dirty="0"/>
          </a:p>
        </p:txBody>
      </p:sp>
      <p:sp>
        <p:nvSpPr>
          <p:cNvPr id="41" name="Textplatzhalter 12">
            <a:extLst>
              <a:ext uri="{FF2B5EF4-FFF2-40B4-BE49-F238E27FC236}">
                <a16:creationId xmlns:a16="http://schemas.microsoft.com/office/drawing/2014/main" id="{4329566D-81D0-EF41-BBB9-D81DF33B811D}"/>
              </a:ext>
            </a:extLst>
          </p:cNvPr>
          <p:cNvSpPr txBox="1">
            <a:spLocks/>
          </p:cNvSpPr>
          <p:nvPr/>
        </p:nvSpPr>
        <p:spPr>
          <a:xfrm>
            <a:off x="2282393" y="469344"/>
            <a:ext cx="6502832" cy="343456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e-CH" sz="2000" b="0" i="0" u="none" strike="noStrike" kern="1200" smtClean="0">
                <a:solidFill>
                  <a:schemeClr val="tx1"/>
                </a:solidFill>
                <a:effectLst/>
                <a:latin typeface="12 Frutiger* 55 Roman   05103" pitchFamily="2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 err="1">
                <a:solidFill>
                  <a:srgbClr val="AC1A2F"/>
                </a:solidFill>
                <a:latin typeface="Frutiger LT Com 45 Light" panose="020B0303030504020204" pitchFamily="34" charset="0"/>
              </a:rPr>
              <a:t>Ottimizzazione</a:t>
            </a:r>
            <a:r>
              <a:rPr lang="en-GB" sz="2400" dirty="0">
                <a:solidFill>
                  <a:srgbClr val="AC1A2F"/>
                </a:solidFill>
                <a:latin typeface="Frutiger LT Com 45 Light" panose="020B0303030504020204" pitchFamily="34" charset="0"/>
              </a:rPr>
              <a:t> </a:t>
            </a:r>
            <a:r>
              <a:rPr lang="en-GB" sz="2400" dirty="0" err="1">
                <a:solidFill>
                  <a:srgbClr val="AC1A2F"/>
                </a:solidFill>
                <a:latin typeface="Frutiger LT Com 45 Light" panose="020B0303030504020204" pitchFamily="34" charset="0"/>
              </a:rPr>
              <a:t>fiscale</a:t>
            </a:r>
            <a:endParaRPr lang="en-GB" dirty="0">
              <a:solidFill>
                <a:srgbClr val="000000"/>
              </a:solidFill>
              <a:latin typeface="Frutiger LT Com 45 Light" panose="020B0303030504020204" pitchFamily="34" charset="0"/>
            </a:endParaRPr>
          </a:p>
        </p:txBody>
      </p:sp>
      <p:sp>
        <p:nvSpPr>
          <p:cNvPr id="42" name="Textplatzhalter 14">
            <a:extLst>
              <a:ext uri="{FF2B5EF4-FFF2-40B4-BE49-F238E27FC236}">
                <a16:creationId xmlns:a16="http://schemas.microsoft.com/office/drawing/2014/main" id="{E5AD9D7C-5677-784B-A825-1CDA50D339C3}"/>
              </a:ext>
            </a:extLst>
          </p:cNvPr>
          <p:cNvSpPr txBox="1">
            <a:spLocks/>
          </p:cNvSpPr>
          <p:nvPr/>
        </p:nvSpPr>
        <p:spPr>
          <a:xfrm>
            <a:off x="2282825" y="812800"/>
            <a:ext cx="6502400" cy="337574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1" kern="1200">
                <a:solidFill>
                  <a:srgbClr val="382F2D"/>
                </a:solidFill>
                <a:latin typeface="Times" pitchFamily="2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dirty="0">
                <a:latin typeface="Garamond" panose="02020404030301010803" pitchFamily="18" charset="0"/>
              </a:rPr>
              <a:t>Come PPLI aiuta ad aumentare i rendimenti netti</a:t>
            </a:r>
            <a:endParaRPr lang="en-GB" sz="2000" dirty="0">
              <a:latin typeface="Garamond" panose="02020404030301010803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4539" y="5851891"/>
            <a:ext cx="7919452" cy="4676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1" name="TextBox 10"/>
          <p:cNvSpPr txBox="1"/>
          <p:nvPr/>
        </p:nvSpPr>
        <p:spPr>
          <a:xfrm>
            <a:off x="811254" y="5947201"/>
            <a:ext cx="7472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>
                <a:latin typeface="Frutiger LT Com 45 Light" panose="020B0303030504020204" pitchFamily="34" charset="0"/>
              </a:rPr>
              <a:t>Pianificazione</a:t>
            </a:r>
            <a:r>
              <a:rPr lang="en-US" sz="1200" dirty="0">
                <a:latin typeface="Frutiger LT Com 45 Light" panose="020B0303030504020204" pitchFamily="34" charset="0"/>
              </a:rPr>
              <a:t> </a:t>
            </a:r>
            <a:r>
              <a:rPr lang="en-US" sz="1200" dirty="0" err="1">
                <a:latin typeface="Frutiger LT Com 45 Light" panose="020B0303030504020204" pitchFamily="34" charset="0"/>
              </a:rPr>
              <a:t>multigiurisdizionale</a:t>
            </a:r>
            <a:r>
              <a:rPr lang="en-US" sz="1200" dirty="0">
                <a:latin typeface="Frutiger LT Com 45 Light" panose="020B0303030504020204" pitchFamily="34" charset="0"/>
              </a:rPr>
              <a:t> </a:t>
            </a:r>
            <a:r>
              <a:rPr lang="en-US" sz="1200" dirty="0" err="1">
                <a:latin typeface="Frutiger LT Com 45 Light" panose="020B0303030504020204" pitchFamily="34" charset="0"/>
              </a:rPr>
              <a:t>possibile</a:t>
            </a:r>
            <a:endParaRPr lang="en-US" sz="1200" dirty="0">
              <a:latin typeface="Frutiger LT Com 45 Light" panose="020B0303030504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088919" y="1509220"/>
            <a:ext cx="936000" cy="936000"/>
            <a:chOff x="3829507" y="1493830"/>
            <a:chExt cx="936000" cy="936000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ACD62A3D-DCD4-924E-94C9-42D41CCEA73B}"/>
                </a:ext>
              </a:extLst>
            </p:cNvPr>
            <p:cNvSpPr/>
            <p:nvPr/>
          </p:nvSpPr>
          <p:spPr>
            <a:xfrm>
              <a:off x="3829507" y="1493830"/>
              <a:ext cx="936000" cy="936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pic>
          <p:nvPicPr>
            <p:cNvPr id="37" name="Picture 22" descr="Tax free icon">
              <a:extLst>
                <a:ext uri="{FF2B5EF4-FFF2-40B4-BE49-F238E27FC236}">
                  <a16:creationId xmlns:a16="http://schemas.microsoft.com/office/drawing/2014/main" id="{23B4FD4D-F5FE-4943-99AE-A481CC8E8F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1858" y="1660306"/>
              <a:ext cx="612000" cy="61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" name="Group 3"/>
          <p:cNvGrpSpPr/>
          <p:nvPr/>
        </p:nvGrpSpPr>
        <p:grpSpPr>
          <a:xfrm>
            <a:off x="1441570" y="2619674"/>
            <a:ext cx="936000" cy="936000"/>
            <a:chOff x="1418956" y="2648400"/>
            <a:chExt cx="936000" cy="936000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E70F5B18-5EB0-024F-ABE8-275A9E4B1FD0}"/>
                </a:ext>
              </a:extLst>
            </p:cNvPr>
            <p:cNvSpPr/>
            <p:nvPr/>
          </p:nvSpPr>
          <p:spPr>
            <a:xfrm>
              <a:off x="1418956" y="2648400"/>
              <a:ext cx="936000" cy="936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pic>
          <p:nvPicPr>
            <p:cNvPr id="39" name="Picture 18" descr="Budget free icon">
              <a:extLst>
                <a:ext uri="{FF2B5EF4-FFF2-40B4-BE49-F238E27FC236}">
                  <a16:creationId xmlns:a16="http://schemas.microsoft.com/office/drawing/2014/main" id="{9582E615-12E0-1646-9265-9762B006C9E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6874" y="2801976"/>
              <a:ext cx="612000" cy="61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Group 4"/>
          <p:cNvGrpSpPr/>
          <p:nvPr/>
        </p:nvGrpSpPr>
        <p:grpSpPr>
          <a:xfrm>
            <a:off x="4108145" y="2628000"/>
            <a:ext cx="936000" cy="936000"/>
            <a:chOff x="4039429" y="2583163"/>
            <a:chExt cx="936000" cy="9360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C9B816DA-F011-304A-9042-A64950295D02}"/>
                </a:ext>
              </a:extLst>
            </p:cNvPr>
            <p:cNvSpPr/>
            <p:nvPr/>
          </p:nvSpPr>
          <p:spPr>
            <a:xfrm>
              <a:off x="4039429" y="2583163"/>
              <a:ext cx="936000" cy="936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pic>
          <p:nvPicPr>
            <p:cNvPr id="48" name="Picture 32" descr="Value free icon">
              <a:extLst>
                <a:ext uri="{FF2B5EF4-FFF2-40B4-BE49-F238E27FC236}">
                  <a16:creationId xmlns:a16="http://schemas.microsoft.com/office/drawing/2014/main" id="{F5C7EE2D-3CC5-4141-9CED-873C951254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01429" y="2748284"/>
              <a:ext cx="612000" cy="61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" name="Group 6"/>
          <p:cNvGrpSpPr/>
          <p:nvPr/>
        </p:nvGrpSpPr>
        <p:grpSpPr>
          <a:xfrm>
            <a:off x="6795562" y="2619576"/>
            <a:ext cx="936000" cy="936000"/>
            <a:chOff x="6524060" y="2660215"/>
            <a:chExt cx="936000" cy="936000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B3D5A7D3-4245-A845-ADB6-083C6D7EEC2D}"/>
                </a:ext>
              </a:extLst>
            </p:cNvPr>
            <p:cNvSpPr/>
            <p:nvPr/>
          </p:nvSpPr>
          <p:spPr>
            <a:xfrm>
              <a:off x="6524060" y="2660215"/>
              <a:ext cx="936000" cy="936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6699976" y="2818028"/>
              <a:ext cx="612000" cy="612000"/>
              <a:chOff x="6735640" y="2810400"/>
              <a:chExt cx="612000" cy="612000"/>
            </a:xfrm>
          </p:grpSpPr>
          <p:sp>
            <p:nvSpPr>
              <p:cNvPr id="54" name="Google Shape;11999;p74">
                <a:extLst>
                  <a:ext uri="{FF2B5EF4-FFF2-40B4-BE49-F238E27FC236}">
                    <a16:creationId xmlns:a16="http://schemas.microsoft.com/office/drawing/2014/main" id="{EB09C063-E3CE-084B-BB67-1DE6457352D8}"/>
                  </a:ext>
                </a:extLst>
              </p:cNvPr>
              <p:cNvSpPr/>
              <p:nvPr/>
            </p:nvSpPr>
            <p:spPr>
              <a:xfrm>
                <a:off x="6892099" y="2869235"/>
                <a:ext cx="203344" cy="401548"/>
              </a:xfrm>
              <a:custGeom>
                <a:avLst/>
                <a:gdLst/>
                <a:ahLst/>
                <a:cxnLst/>
                <a:rect l="l" t="t" r="r" b="b"/>
                <a:pathLst>
                  <a:path w="3513" h="6907" extrusionOk="0">
                    <a:moveTo>
                      <a:pt x="1751" y="322"/>
                    </a:moveTo>
                    <a:cubicBezTo>
                      <a:pt x="1846" y="322"/>
                      <a:pt x="1929" y="394"/>
                      <a:pt x="1929" y="501"/>
                    </a:cubicBezTo>
                    <a:lnTo>
                      <a:pt x="1929" y="942"/>
                    </a:lnTo>
                    <a:cubicBezTo>
                      <a:pt x="1929" y="1037"/>
                      <a:pt x="2001" y="1096"/>
                      <a:pt x="2084" y="1096"/>
                    </a:cubicBezTo>
                    <a:cubicBezTo>
                      <a:pt x="2691" y="1108"/>
                      <a:pt x="3179" y="1596"/>
                      <a:pt x="3179" y="2204"/>
                    </a:cubicBezTo>
                    <a:lnTo>
                      <a:pt x="3179" y="2525"/>
                    </a:lnTo>
                    <a:cubicBezTo>
                      <a:pt x="3179" y="2608"/>
                      <a:pt x="3108" y="2704"/>
                      <a:pt x="3001" y="2704"/>
                    </a:cubicBezTo>
                    <a:cubicBezTo>
                      <a:pt x="2917" y="2704"/>
                      <a:pt x="2822" y="2620"/>
                      <a:pt x="2822" y="2525"/>
                    </a:cubicBezTo>
                    <a:lnTo>
                      <a:pt x="2822" y="2204"/>
                    </a:lnTo>
                    <a:cubicBezTo>
                      <a:pt x="2834" y="1787"/>
                      <a:pt x="2501" y="1454"/>
                      <a:pt x="2060" y="1454"/>
                    </a:cubicBezTo>
                    <a:lnTo>
                      <a:pt x="1608" y="1454"/>
                    </a:lnTo>
                    <a:cubicBezTo>
                      <a:pt x="1096" y="1454"/>
                      <a:pt x="679" y="1870"/>
                      <a:pt x="679" y="2370"/>
                    </a:cubicBezTo>
                    <a:cubicBezTo>
                      <a:pt x="679" y="2882"/>
                      <a:pt x="1096" y="3299"/>
                      <a:pt x="1608" y="3299"/>
                    </a:cubicBezTo>
                    <a:lnTo>
                      <a:pt x="1917" y="3299"/>
                    </a:lnTo>
                    <a:cubicBezTo>
                      <a:pt x="2620" y="3299"/>
                      <a:pt x="3191" y="3859"/>
                      <a:pt x="3191" y="4573"/>
                    </a:cubicBezTo>
                    <a:cubicBezTo>
                      <a:pt x="3191" y="5216"/>
                      <a:pt x="2715" y="5764"/>
                      <a:pt x="2084" y="5835"/>
                    </a:cubicBezTo>
                    <a:cubicBezTo>
                      <a:pt x="2001" y="5859"/>
                      <a:pt x="1941" y="5918"/>
                      <a:pt x="1941" y="5990"/>
                    </a:cubicBezTo>
                    <a:lnTo>
                      <a:pt x="1941" y="6454"/>
                    </a:lnTo>
                    <a:cubicBezTo>
                      <a:pt x="1941" y="6538"/>
                      <a:pt x="1870" y="6633"/>
                      <a:pt x="1762" y="6633"/>
                    </a:cubicBezTo>
                    <a:cubicBezTo>
                      <a:pt x="1667" y="6633"/>
                      <a:pt x="1584" y="6549"/>
                      <a:pt x="1584" y="6454"/>
                    </a:cubicBezTo>
                    <a:lnTo>
                      <a:pt x="1584" y="6002"/>
                    </a:lnTo>
                    <a:cubicBezTo>
                      <a:pt x="1584" y="5918"/>
                      <a:pt x="1512" y="5859"/>
                      <a:pt x="1441" y="5859"/>
                    </a:cubicBezTo>
                    <a:cubicBezTo>
                      <a:pt x="834" y="5835"/>
                      <a:pt x="334" y="5347"/>
                      <a:pt x="334" y="4740"/>
                    </a:cubicBezTo>
                    <a:cubicBezTo>
                      <a:pt x="334" y="4644"/>
                      <a:pt x="417" y="4561"/>
                      <a:pt x="512" y="4561"/>
                    </a:cubicBezTo>
                    <a:cubicBezTo>
                      <a:pt x="608" y="4561"/>
                      <a:pt x="691" y="4633"/>
                      <a:pt x="691" y="4740"/>
                    </a:cubicBezTo>
                    <a:cubicBezTo>
                      <a:pt x="691" y="5156"/>
                      <a:pt x="1036" y="5502"/>
                      <a:pt x="1453" y="5502"/>
                    </a:cubicBezTo>
                    <a:lnTo>
                      <a:pt x="1929" y="5502"/>
                    </a:lnTo>
                    <a:cubicBezTo>
                      <a:pt x="2441" y="5502"/>
                      <a:pt x="2858" y="5085"/>
                      <a:pt x="2858" y="4573"/>
                    </a:cubicBezTo>
                    <a:cubicBezTo>
                      <a:pt x="2858" y="4073"/>
                      <a:pt x="2441" y="3656"/>
                      <a:pt x="1929" y="3656"/>
                    </a:cubicBezTo>
                    <a:lnTo>
                      <a:pt x="1608" y="3656"/>
                    </a:lnTo>
                    <a:cubicBezTo>
                      <a:pt x="905" y="3656"/>
                      <a:pt x="322" y="3085"/>
                      <a:pt x="322" y="2370"/>
                    </a:cubicBezTo>
                    <a:cubicBezTo>
                      <a:pt x="322" y="1727"/>
                      <a:pt x="798" y="1180"/>
                      <a:pt x="1441" y="1108"/>
                    </a:cubicBezTo>
                    <a:cubicBezTo>
                      <a:pt x="1512" y="1096"/>
                      <a:pt x="1572" y="1037"/>
                      <a:pt x="1572" y="953"/>
                    </a:cubicBezTo>
                    <a:lnTo>
                      <a:pt x="1572" y="501"/>
                    </a:lnTo>
                    <a:cubicBezTo>
                      <a:pt x="1572" y="406"/>
                      <a:pt x="1643" y="322"/>
                      <a:pt x="1751" y="322"/>
                    </a:cubicBezTo>
                    <a:close/>
                    <a:moveTo>
                      <a:pt x="1762" y="1"/>
                    </a:moveTo>
                    <a:cubicBezTo>
                      <a:pt x="1500" y="1"/>
                      <a:pt x="1274" y="227"/>
                      <a:pt x="1274" y="501"/>
                    </a:cubicBezTo>
                    <a:lnTo>
                      <a:pt x="1274" y="823"/>
                    </a:lnTo>
                    <a:cubicBezTo>
                      <a:pt x="548" y="977"/>
                      <a:pt x="24" y="1608"/>
                      <a:pt x="24" y="2370"/>
                    </a:cubicBezTo>
                    <a:cubicBezTo>
                      <a:pt x="24" y="3251"/>
                      <a:pt x="738" y="3954"/>
                      <a:pt x="1608" y="3954"/>
                    </a:cubicBezTo>
                    <a:lnTo>
                      <a:pt x="1917" y="3954"/>
                    </a:lnTo>
                    <a:cubicBezTo>
                      <a:pt x="2262" y="3954"/>
                      <a:pt x="2524" y="4216"/>
                      <a:pt x="2524" y="4561"/>
                    </a:cubicBezTo>
                    <a:cubicBezTo>
                      <a:pt x="2524" y="4906"/>
                      <a:pt x="2262" y="5168"/>
                      <a:pt x="1917" y="5168"/>
                    </a:cubicBezTo>
                    <a:lnTo>
                      <a:pt x="1441" y="5168"/>
                    </a:lnTo>
                    <a:cubicBezTo>
                      <a:pt x="1191" y="5168"/>
                      <a:pt x="977" y="4966"/>
                      <a:pt x="977" y="4704"/>
                    </a:cubicBezTo>
                    <a:cubicBezTo>
                      <a:pt x="977" y="4442"/>
                      <a:pt x="750" y="4216"/>
                      <a:pt x="488" y="4216"/>
                    </a:cubicBezTo>
                    <a:cubicBezTo>
                      <a:pt x="215" y="4216"/>
                      <a:pt x="0" y="4442"/>
                      <a:pt x="0" y="4704"/>
                    </a:cubicBezTo>
                    <a:cubicBezTo>
                      <a:pt x="0" y="5442"/>
                      <a:pt x="548" y="6037"/>
                      <a:pt x="1250" y="6121"/>
                    </a:cubicBezTo>
                    <a:lnTo>
                      <a:pt x="1250" y="6418"/>
                    </a:lnTo>
                    <a:cubicBezTo>
                      <a:pt x="1250" y="6692"/>
                      <a:pt x="1465" y="6907"/>
                      <a:pt x="1739" y="6907"/>
                    </a:cubicBezTo>
                    <a:cubicBezTo>
                      <a:pt x="2001" y="6907"/>
                      <a:pt x="2227" y="6692"/>
                      <a:pt x="2227" y="6418"/>
                    </a:cubicBezTo>
                    <a:lnTo>
                      <a:pt x="2227" y="6121"/>
                    </a:lnTo>
                    <a:cubicBezTo>
                      <a:pt x="2953" y="5978"/>
                      <a:pt x="3477" y="5335"/>
                      <a:pt x="3477" y="4573"/>
                    </a:cubicBezTo>
                    <a:cubicBezTo>
                      <a:pt x="3477" y="3692"/>
                      <a:pt x="2763" y="3001"/>
                      <a:pt x="1905" y="3001"/>
                    </a:cubicBezTo>
                    <a:lnTo>
                      <a:pt x="1608" y="3001"/>
                    </a:lnTo>
                    <a:cubicBezTo>
                      <a:pt x="1262" y="3001"/>
                      <a:pt x="989" y="2728"/>
                      <a:pt x="989" y="2382"/>
                    </a:cubicBezTo>
                    <a:cubicBezTo>
                      <a:pt x="989" y="2037"/>
                      <a:pt x="1262" y="1775"/>
                      <a:pt x="1608" y="1775"/>
                    </a:cubicBezTo>
                    <a:lnTo>
                      <a:pt x="2084" y="1775"/>
                    </a:lnTo>
                    <a:cubicBezTo>
                      <a:pt x="2334" y="1775"/>
                      <a:pt x="2536" y="1989"/>
                      <a:pt x="2536" y="2239"/>
                    </a:cubicBezTo>
                    <a:lnTo>
                      <a:pt x="2536" y="2549"/>
                    </a:lnTo>
                    <a:cubicBezTo>
                      <a:pt x="2524" y="2799"/>
                      <a:pt x="2751" y="3013"/>
                      <a:pt x="3013" y="3013"/>
                    </a:cubicBezTo>
                    <a:cubicBezTo>
                      <a:pt x="3286" y="3013"/>
                      <a:pt x="3513" y="2787"/>
                      <a:pt x="3513" y="2525"/>
                    </a:cubicBezTo>
                    <a:lnTo>
                      <a:pt x="3513" y="2204"/>
                    </a:lnTo>
                    <a:cubicBezTo>
                      <a:pt x="3513" y="1477"/>
                      <a:pt x="2953" y="882"/>
                      <a:pt x="2262" y="799"/>
                    </a:cubicBezTo>
                    <a:lnTo>
                      <a:pt x="2262" y="501"/>
                    </a:lnTo>
                    <a:cubicBezTo>
                      <a:pt x="2262" y="227"/>
                      <a:pt x="2036" y="1"/>
                      <a:pt x="1762" y="1"/>
                    </a:cubicBez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 dirty="0"/>
              </a:p>
            </p:txBody>
          </p:sp>
          <p:sp>
            <p:nvSpPr>
              <p:cNvPr id="55" name="Google Shape;12000;p74">
                <a:extLst>
                  <a:ext uri="{FF2B5EF4-FFF2-40B4-BE49-F238E27FC236}">
                    <a16:creationId xmlns:a16="http://schemas.microsoft.com/office/drawing/2014/main" id="{65B37A6E-DD3F-6F4A-94FB-076D6D2E9F4F}"/>
                  </a:ext>
                </a:extLst>
              </p:cNvPr>
              <p:cNvSpPr/>
              <p:nvPr/>
            </p:nvSpPr>
            <p:spPr>
              <a:xfrm>
                <a:off x="7155352" y="3234737"/>
                <a:ext cx="95159" cy="94877"/>
              </a:xfrm>
              <a:custGeom>
                <a:avLst/>
                <a:gdLst/>
                <a:ahLst/>
                <a:cxnLst/>
                <a:rect l="l" t="t" r="r" b="b"/>
                <a:pathLst>
                  <a:path w="1644" h="1632" extrusionOk="0">
                    <a:moveTo>
                      <a:pt x="822" y="310"/>
                    </a:moveTo>
                    <a:cubicBezTo>
                      <a:pt x="1108" y="310"/>
                      <a:pt x="1322" y="536"/>
                      <a:pt x="1322" y="822"/>
                    </a:cubicBezTo>
                    <a:cubicBezTo>
                      <a:pt x="1322" y="1096"/>
                      <a:pt x="1108" y="1322"/>
                      <a:pt x="822" y="1322"/>
                    </a:cubicBezTo>
                    <a:cubicBezTo>
                      <a:pt x="536" y="1322"/>
                      <a:pt x="310" y="1096"/>
                      <a:pt x="310" y="822"/>
                    </a:cubicBezTo>
                    <a:cubicBezTo>
                      <a:pt x="310" y="536"/>
                      <a:pt x="536" y="310"/>
                      <a:pt x="822" y="310"/>
                    </a:cubicBezTo>
                    <a:close/>
                    <a:moveTo>
                      <a:pt x="822" y="0"/>
                    </a:moveTo>
                    <a:cubicBezTo>
                      <a:pt x="370" y="0"/>
                      <a:pt x="0" y="370"/>
                      <a:pt x="0" y="822"/>
                    </a:cubicBezTo>
                    <a:cubicBezTo>
                      <a:pt x="0" y="1263"/>
                      <a:pt x="370" y="1632"/>
                      <a:pt x="822" y="1632"/>
                    </a:cubicBezTo>
                    <a:cubicBezTo>
                      <a:pt x="1263" y="1632"/>
                      <a:pt x="1644" y="1263"/>
                      <a:pt x="1644" y="822"/>
                    </a:cubicBezTo>
                    <a:cubicBezTo>
                      <a:pt x="1644" y="370"/>
                      <a:pt x="1263" y="0"/>
                      <a:pt x="822" y="0"/>
                    </a:cubicBez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56" name="Google Shape;12001;p74">
                <a:extLst>
                  <a:ext uri="{FF2B5EF4-FFF2-40B4-BE49-F238E27FC236}">
                    <a16:creationId xmlns:a16="http://schemas.microsoft.com/office/drawing/2014/main" id="{62B1759D-4956-BF42-AE0C-53A4503C838D}"/>
                  </a:ext>
                </a:extLst>
              </p:cNvPr>
              <p:cNvSpPr/>
              <p:nvPr/>
            </p:nvSpPr>
            <p:spPr>
              <a:xfrm>
                <a:off x="6735640" y="2810400"/>
                <a:ext cx="612000" cy="612000"/>
              </a:xfrm>
              <a:custGeom>
                <a:avLst/>
                <a:gdLst/>
                <a:ahLst/>
                <a:cxnLst/>
                <a:rect l="l" t="t" r="r" b="b"/>
                <a:pathLst>
                  <a:path w="10573" h="10527" extrusionOk="0">
                    <a:moveTo>
                      <a:pt x="8216" y="5930"/>
                    </a:moveTo>
                    <a:lnTo>
                      <a:pt x="8335" y="6537"/>
                    </a:lnTo>
                    <a:cubicBezTo>
                      <a:pt x="8359" y="6597"/>
                      <a:pt x="8394" y="6645"/>
                      <a:pt x="8442" y="6657"/>
                    </a:cubicBezTo>
                    <a:cubicBezTo>
                      <a:pt x="8502" y="6668"/>
                      <a:pt x="8549" y="6692"/>
                      <a:pt x="8609" y="6716"/>
                    </a:cubicBezTo>
                    <a:cubicBezTo>
                      <a:pt x="8631" y="6729"/>
                      <a:pt x="8653" y="6734"/>
                      <a:pt x="8674" y="6734"/>
                    </a:cubicBezTo>
                    <a:cubicBezTo>
                      <a:pt x="8710" y="6734"/>
                      <a:pt x="8745" y="6719"/>
                      <a:pt x="8775" y="6704"/>
                    </a:cubicBezTo>
                    <a:lnTo>
                      <a:pt x="9252" y="6311"/>
                    </a:lnTo>
                    <a:lnTo>
                      <a:pt x="9561" y="6585"/>
                    </a:lnTo>
                    <a:lnTo>
                      <a:pt x="9264" y="7121"/>
                    </a:lnTo>
                    <a:cubicBezTo>
                      <a:pt x="9228" y="7157"/>
                      <a:pt x="9228" y="7216"/>
                      <a:pt x="9264" y="7276"/>
                    </a:cubicBezTo>
                    <a:cubicBezTo>
                      <a:pt x="9287" y="7323"/>
                      <a:pt x="9323" y="7371"/>
                      <a:pt x="9347" y="7430"/>
                    </a:cubicBezTo>
                    <a:cubicBezTo>
                      <a:pt x="9383" y="7478"/>
                      <a:pt x="9430" y="7514"/>
                      <a:pt x="9490" y="7514"/>
                    </a:cubicBezTo>
                    <a:lnTo>
                      <a:pt x="10109" y="7538"/>
                    </a:lnTo>
                    <a:lnTo>
                      <a:pt x="10180" y="7942"/>
                    </a:lnTo>
                    <a:lnTo>
                      <a:pt x="9645" y="8157"/>
                    </a:lnTo>
                    <a:cubicBezTo>
                      <a:pt x="9585" y="8181"/>
                      <a:pt x="9561" y="8240"/>
                      <a:pt x="9549" y="8276"/>
                    </a:cubicBezTo>
                    <a:cubicBezTo>
                      <a:pt x="9549" y="8335"/>
                      <a:pt x="9526" y="8383"/>
                      <a:pt x="9514" y="8442"/>
                    </a:cubicBezTo>
                    <a:cubicBezTo>
                      <a:pt x="9502" y="8502"/>
                      <a:pt x="9514" y="8562"/>
                      <a:pt x="9561" y="8597"/>
                    </a:cubicBezTo>
                    <a:lnTo>
                      <a:pt x="10014" y="8990"/>
                    </a:lnTo>
                    <a:lnTo>
                      <a:pt x="9811" y="9347"/>
                    </a:lnTo>
                    <a:lnTo>
                      <a:pt x="9228" y="9157"/>
                    </a:lnTo>
                    <a:cubicBezTo>
                      <a:pt x="9213" y="9154"/>
                      <a:pt x="9198" y="9152"/>
                      <a:pt x="9184" y="9152"/>
                    </a:cubicBezTo>
                    <a:cubicBezTo>
                      <a:pt x="9141" y="9152"/>
                      <a:pt x="9103" y="9166"/>
                      <a:pt x="9085" y="9193"/>
                    </a:cubicBezTo>
                    <a:cubicBezTo>
                      <a:pt x="9037" y="9228"/>
                      <a:pt x="8990" y="9264"/>
                      <a:pt x="8954" y="9288"/>
                    </a:cubicBezTo>
                    <a:cubicBezTo>
                      <a:pt x="8906" y="9324"/>
                      <a:pt x="8871" y="9383"/>
                      <a:pt x="8895" y="9443"/>
                    </a:cubicBezTo>
                    <a:lnTo>
                      <a:pt x="8978" y="10050"/>
                    </a:lnTo>
                    <a:lnTo>
                      <a:pt x="8597" y="10181"/>
                    </a:lnTo>
                    <a:lnTo>
                      <a:pt x="8264" y="9669"/>
                    </a:lnTo>
                    <a:cubicBezTo>
                      <a:pt x="8228" y="9621"/>
                      <a:pt x="8192" y="9585"/>
                      <a:pt x="8133" y="9585"/>
                    </a:cubicBezTo>
                    <a:lnTo>
                      <a:pt x="7954" y="9585"/>
                    </a:lnTo>
                    <a:cubicBezTo>
                      <a:pt x="7894" y="9585"/>
                      <a:pt x="7847" y="9621"/>
                      <a:pt x="7811" y="9669"/>
                    </a:cubicBezTo>
                    <a:lnTo>
                      <a:pt x="7490" y="10181"/>
                    </a:lnTo>
                    <a:lnTo>
                      <a:pt x="7097" y="10050"/>
                    </a:lnTo>
                    <a:lnTo>
                      <a:pt x="7192" y="9443"/>
                    </a:lnTo>
                    <a:cubicBezTo>
                      <a:pt x="7204" y="9383"/>
                      <a:pt x="7180" y="9324"/>
                      <a:pt x="7132" y="9288"/>
                    </a:cubicBezTo>
                    <a:cubicBezTo>
                      <a:pt x="7085" y="9264"/>
                      <a:pt x="7037" y="9216"/>
                      <a:pt x="7001" y="9193"/>
                    </a:cubicBezTo>
                    <a:cubicBezTo>
                      <a:pt x="6970" y="9161"/>
                      <a:pt x="6933" y="9145"/>
                      <a:pt x="6897" y="9145"/>
                    </a:cubicBezTo>
                    <a:cubicBezTo>
                      <a:pt x="6880" y="9145"/>
                      <a:pt x="6863" y="9149"/>
                      <a:pt x="6847" y="9157"/>
                    </a:cubicBezTo>
                    <a:lnTo>
                      <a:pt x="6275" y="9347"/>
                    </a:lnTo>
                    <a:lnTo>
                      <a:pt x="6061" y="8990"/>
                    </a:lnTo>
                    <a:lnTo>
                      <a:pt x="6525" y="8597"/>
                    </a:lnTo>
                    <a:cubicBezTo>
                      <a:pt x="6573" y="8550"/>
                      <a:pt x="6585" y="8502"/>
                      <a:pt x="6573" y="8442"/>
                    </a:cubicBezTo>
                    <a:cubicBezTo>
                      <a:pt x="6549" y="8383"/>
                      <a:pt x="6537" y="8335"/>
                      <a:pt x="6537" y="8276"/>
                    </a:cubicBezTo>
                    <a:cubicBezTo>
                      <a:pt x="6537" y="8216"/>
                      <a:pt x="6489" y="8169"/>
                      <a:pt x="6430" y="8157"/>
                    </a:cubicBezTo>
                    <a:lnTo>
                      <a:pt x="5847" y="7942"/>
                    </a:lnTo>
                    <a:lnTo>
                      <a:pt x="5930" y="7538"/>
                    </a:lnTo>
                    <a:lnTo>
                      <a:pt x="6549" y="7514"/>
                    </a:lnTo>
                    <a:cubicBezTo>
                      <a:pt x="6609" y="7514"/>
                      <a:pt x="6656" y="7490"/>
                      <a:pt x="6680" y="7430"/>
                    </a:cubicBezTo>
                    <a:cubicBezTo>
                      <a:pt x="6716" y="7383"/>
                      <a:pt x="6740" y="7323"/>
                      <a:pt x="6775" y="7276"/>
                    </a:cubicBezTo>
                    <a:cubicBezTo>
                      <a:pt x="6811" y="7240"/>
                      <a:pt x="6811" y="7180"/>
                      <a:pt x="6775" y="7121"/>
                    </a:cubicBezTo>
                    <a:lnTo>
                      <a:pt x="6478" y="6585"/>
                    </a:lnTo>
                    <a:lnTo>
                      <a:pt x="6787" y="6311"/>
                    </a:lnTo>
                    <a:lnTo>
                      <a:pt x="7263" y="6704"/>
                    </a:lnTo>
                    <a:cubicBezTo>
                      <a:pt x="7293" y="6719"/>
                      <a:pt x="7327" y="6729"/>
                      <a:pt x="7363" y="6729"/>
                    </a:cubicBezTo>
                    <a:cubicBezTo>
                      <a:pt x="7385" y="6729"/>
                      <a:pt x="7407" y="6725"/>
                      <a:pt x="7430" y="6716"/>
                    </a:cubicBezTo>
                    <a:cubicBezTo>
                      <a:pt x="7478" y="6704"/>
                      <a:pt x="7537" y="6668"/>
                      <a:pt x="7597" y="6657"/>
                    </a:cubicBezTo>
                    <a:cubicBezTo>
                      <a:pt x="7656" y="6645"/>
                      <a:pt x="7680" y="6597"/>
                      <a:pt x="7704" y="6537"/>
                    </a:cubicBezTo>
                    <a:lnTo>
                      <a:pt x="7823" y="5930"/>
                    </a:lnTo>
                    <a:close/>
                    <a:moveTo>
                      <a:pt x="4454" y="1"/>
                    </a:moveTo>
                    <a:cubicBezTo>
                      <a:pt x="3739" y="1"/>
                      <a:pt x="3025" y="180"/>
                      <a:pt x="2382" y="513"/>
                    </a:cubicBezTo>
                    <a:cubicBezTo>
                      <a:pt x="2310" y="561"/>
                      <a:pt x="2287" y="644"/>
                      <a:pt x="2322" y="715"/>
                    </a:cubicBezTo>
                    <a:cubicBezTo>
                      <a:pt x="2354" y="770"/>
                      <a:pt x="2405" y="799"/>
                      <a:pt x="2458" y="799"/>
                    </a:cubicBezTo>
                    <a:cubicBezTo>
                      <a:pt x="2485" y="799"/>
                      <a:pt x="2512" y="791"/>
                      <a:pt x="2537" y="775"/>
                    </a:cubicBezTo>
                    <a:cubicBezTo>
                      <a:pt x="3132" y="465"/>
                      <a:pt x="3787" y="299"/>
                      <a:pt x="4454" y="299"/>
                    </a:cubicBezTo>
                    <a:cubicBezTo>
                      <a:pt x="6728" y="299"/>
                      <a:pt x="8597" y="2168"/>
                      <a:pt x="8597" y="4442"/>
                    </a:cubicBezTo>
                    <a:cubicBezTo>
                      <a:pt x="8597" y="4847"/>
                      <a:pt x="8537" y="5228"/>
                      <a:pt x="8430" y="5621"/>
                    </a:cubicBezTo>
                    <a:lnTo>
                      <a:pt x="7740" y="5621"/>
                    </a:lnTo>
                    <a:cubicBezTo>
                      <a:pt x="7668" y="5621"/>
                      <a:pt x="7609" y="5656"/>
                      <a:pt x="7597" y="5728"/>
                    </a:cubicBezTo>
                    <a:lnTo>
                      <a:pt x="7466" y="6371"/>
                    </a:lnTo>
                    <a:lnTo>
                      <a:pt x="7442" y="6371"/>
                    </a:lnTo>
                    <a:lnTo>
                      <a:pt x="6942" y="5966"/>
                    </a:lnTo>
                    <a:cubicBezTo>
                      <a:pt x="6912" y="5948"/>
                      <a:pt x="6879" y="5939"/>
                      <a:pt x="6847" y="5939"/>
                    </a:cubicBezTo>
                    <a:cubicBezTo>
                      <a:pt x="6814" y="5939"/>
                      <a:pt x="6781" y="5948"/>
                      <a:pt x="6751" y="5966"/>
                    </a:cubicBezTo>
                    <a:lnTo>
                      <a:pt x="6239" y="6407"/>
                    </a:lnTo>
                    <a:cubicBezTo>
                      <a:pt x="6180" y="6442"/>
                      <a:pt x="6168" y="6537"/>
                      <a:pt x="6216" y="6597"/>
                    </a:cubicBezTo>
                    <a:lnTo>
                      <a:pt x="6525" y="7180"/>
                    </a:lnTo>
                    <a:cubicBezTo>
                      <a:pt x="6525" y="7180"/>
                      <a:pt x="6525" y="7192"/>
                      <a:pt x="6513" y="7192"/>
                    </a:cubicBezTo>
                    <a:lnTo>
                      <a:pt x="5858" y="7204"/>
                    </a:lnTo>
                    <a:cubicBezTo>
                      <a:pt x="5775" y="7204"/>
                      <a:pt x="5716" y="7264"/>
                      <a:pt x="5704" y="7335"/>
                    </a:cubicBezTo>
                    <a:lnTo>
                      <a:pt x="5585" y="7990"/>
                    </a:lnTo>
                    <a:cubicBezTo>
                      <a:pt x="5573" y="8073"/>
                      <a:pt x="5620" y="8145"/>
                      <a:pt x="5680" y="8157"/>
                    </a:cubicBezTo>
                    <a:lnTo>
                      <a:pt x="6013" y="8288"/>
                    </a:lnTo>
                    <a:cubicBezTo>
                      <a:pt x="5525" y="8502"/>
                      <a:pt x="5001" y="8585"/>
                      <a:pt x="4454" y="8585"/>
                    </a:cubicBezTo>
                    <a:cubicBezTo>
                      <a:pt x="2179" y="8585"/>
                      <a:pt x="322" y="6728"/>
                      <a:pt x="322" y="4454"/>
                    </a:cubicBezTo>
                    <a:cubicBezTo>
                      <a:pt x="322" y="3168"/>
                      <a:pt x="894" y="2001"/>
                      <a:pt x="1894" y="1203"/>
                    </a:cubicBezTo>
                    <a:cubicBezTo>
                      <a:pt x="1965" y="1144"/>
                      <a:pt x="1965" y="1061"/>
                      <a:pt x="1929" y="989"/>
                    </a:cubicBezTo>
                    <a:cubicBezTo>
                      <a:pt x="1895" y="942"/>
                      <a:pt x="1850" y="921"/>
                      <a:pt x="1804" y="921"/>
                    </a:cubicBezTo>
                    <a:cubicBezTo>
                      <a:pt x="1769" y="921"/>
                      <a:pt x="1734" y="933"/>
                      <a:pt x="1703" y="953"/>
                    </a:cubicBezTo>
                    <a:cubicBezTo>
                      <a:pt x="632" y="1799"/>
                      <a:pt x="1" y="3085"/>
                      <a:pt x="1" y="4454"/>
                    </a:cubicBezTo>
                    <a:cubicBezTo>
                      <a:pt x="1" y="5645"/>
                      <a:pt x="465" y="6764"/>
                      <a:pt x="1298" y="7597"/>
                    </a:cubicBezTo>
                    <a:cubicBezTo>
                      <a:pt x="2132" y="8431"/>
                      <a:pt x="3251" y="8883"/>
                      <a:pt x="4442" y="8883"/>
                    </a:cubicBezTo>
                    <a:cubicBezTo>
                      <a:pt x="5001" y="8883"/>
                      <a:pt x="5537" y="8788"/>
                      <a:pt x="6049" y="8585"/>
                    </a:cubicBezTo>
                    <a:lnTo>
                      <a:pt x="6049" y="8585"/>
                    </a:lnTo>
                    <a:lnTo>
                      <a:pt x="5775" y="8823"/>
                    </a:lnTo>
                    <a:cubicBezTo>
                      <a:pt x="5716" y="8871"/>
                      <a:pt x="5704" y="8966"/>
                      <a:pt x="5751" y="9026"/>
                    </a:cubicBezTo>
                    <a:lnTo>
                      <a:pt x="6073" y="9585"/>
                    </a:lnTo>
                    <a:cubicBezTo>
                      <a:pt x="6101" y="9632"/>
                      <a:pt x="6158" y="9664"/>
                      <a:pt x="6211" y="9664"/>
                    </a:cubicBezTo>
                    <a:cubicBezTo>
                      <a:pt x="6225" y="9664"/>
                      <a:pt x="6239" y="9662"/>
                      <a:pt x="6251" y="9657"/>
                    </a:cubicBezTo>
                    <a:lnTo>
                      <a:pt x="6882" y="9455"/>
                    </a:lnTo>
                    <a:cubicBezTo>
                      <a:pt x="6882" y="9455"/>
                      <a:pt x="6894" y="9455"/>
                      <a:pt x="6894" y="9466"/>
                    </a:cubicBezTo>
                    <a:lnTo>
                      <a:pt x="6787" y="10121"/>
                    </a:lnTo>
                    <a:cubicBezTo>
                      <a:pt x="6775" y="10193"/>
                      <a:pt x="6823" y="10276"/>
                      <a:pt x="6894" y="10288"/>
                    </a:cubicBezTo>
                    <a:lnTo>
                      <a:pt x="7525" y="10514"/>
                    </a:lnTo>
                    <a:cubicBezTo>
                      <a:pt x="7537" y="10514"/>
                      <a:pt x="7549" y="10526"/>
                      <a:pt x="7585" y="10526"/>
                    </a:cubicBezTo>
                    <a:cubicBezTo>
                      <a:pt x="7644" y="10526"/>
                      <a:pt x="7680" y="10490"/>
                      <a:pt x="7716" y="10455"/>
                    </a:cubicBezTo>
                    <a:lnTo>
                      <a:pt x="8061" y="9883"/>
                    </a:lnTo>
                    <a:lnTo>
                      <a:pt x="8073" y="9883"/>
                    </a:lnTo>
                    <a:lnTo>
                      <a:pt x="8418" y="10455"/>
                    </a:lnTo>
                    <a:cubicBezTo>
                      <a:pt x="8445" y="10499"/>
                      <a:pt x="8497" y="10523"/>
                      <a:pt x="8547" y="10523"/>
                    </a:cubicBezTo>
                    <a:cubicBezTo>
                      <a:pt x="8565" y="10523"/>
                      <a:pt x="8582" y="10520"/>
                      <a:pt x="8597" y="10514"/>
                    </a:cubicBezTo>
                    <a:lnTo>
                      <a:pt x="9216" y="10288"/>
                    </a:lnTo>
                    <a:cubicBezTo>
                      <a:pt x="9287" y="10252"/>
                      <a:pt x="9323" y="10193"/>
                      <a:pt x="9323" y="10121"/>
                    </a:cubicBezTo>
                    <a:lnTo>
                      <a:pt x="9216" y="9466"/>
                    </a:lnTo>
                    <a:cubicBezTo>
                      <a:pt x="9216" y="9466"/>
                      <a:pt x="9228" y="9466"/>
                      <a:pt x="9228" y="9455"/>
                    </a:cubicBezTo>
                    <a:lnTo>
                      <a:pt x="9859" y="9657"/>
                    </a:lnTo>
                    <a:cubicBezTo>
                      <a:pt x="9878" y="9666"/>
                      <a:pt x="9897" y="9671"/>
                      <a:pt x="9916" y="9671"/>
                    </a:cubicBezTo>
                    <a:cubicBezTo>
                      <a:pt x="9966" y="9671"/>
                      <a:pt x="10011" y="9638"/>
                      <a:pt x="10038" y="9585"/>
                    </a:cubicBezTo>
                    <a:lnTo>
                      <a:pt x="10359" y="9026"/>
                    </a:lnTo>
                    <a:cubicBezTo>
                      <a:pt x="10395" y="8966"/>
                      <a:pt x="10395" y="8871"/>
                      <a:pt x="10335" y="8823"/>
                    </a:cubicBezTo>
                    <a:lnTo>
                      <a:pt x="9847" y="8395"/>
                    </a:lnTo>
                    <a:lnTo>
                      <a:pt x="9847" y="8383"/>
                    </a:lnTo>
                    <a:lnTo>
                      <a:pt x="10454" y="8145"/>
                    </a:lnTo>
                    <a:cubicBezTo>
                      <a:pt x="10460" y="8146"/>
                      <a:pt x="10465" y="8146"/>
                      <a:pt x="10470" y="8146"/>
                    </a:cubicBezTo>
                    <a:cubicBezTo>
                      <a:pt x="10532" y="8146"/>
                      <a:pt x="10572" y="8080"/>
                      <a:pt x="10561" y="8014"/>
                    </a:cubicBezTo>
                    <a:lnTo>
                      <a:pt x="10442" y="7359"/>
                    </a:lnTo>
                    <a:cubicBezTo>
                      <a:pt x="10419" y="7288"/>
                      <a:pt x="10359" y="7240"/>
                      <a:pt x="10288" y="7228"/>
                    </a:cubicBezTo>
                    <a:lnTo>
                      <a:pt x="9633" y="7204"/>
                    </a:lnTo>
                    <a:cubicBezTo>
                      <a:pt x="9633" y="7204"/>
                      <a:pt x="9633" y="7192"/>
                      <a:pt x="9621" y="7192"/>
                    </a:cubicBezTo>
                    <a:lnTo>
                      <a:pt x="9930" y="6609"/>
                    </a:lnTo>
                    <a:cubicBezTo>
                      <a:pt x="9966" y="6549"/>
                      <a:pt x="9942" y="6466"/>
                      <a:pt x="9907" y="6418"/>
                    </a:cubicBezTo>
                    <a:lnTo>
                      <a:pt x="9395" y="5990"/>
                    </a:lnTo>
                    <a:cubicBezTo>
                      <a:pt x="9365" y="5966"/>
                      <a:pt x="9332" y="5954"/>
                      <a:pt x="9299" y="5954"/>
                    </a:cubicBezTo>
                    <a:cubicBezTo>
                      <a:pt x="9267" y="5954"/>
                      <a:pt x="9234" y="5966"/>
                      <a:pt x="9204" y="5990"/>
                    </a:cubicBezTo>
                    <a:lnTo>
                      <a:pt x="8692" y="6395"/>
                    </a:lnTo>
                    <a:lnTo>
                      <a:pt x="8680" y="6395"/>
                    </a:lnTo>
                    <a:lnTo>
                      <a:pt x="8609" y="6049"/>
                    </a:lnTo>
                    <a:lnTo>
                      <a:pt x="8609" y="6037"/>
                    </a:lnTo>
                    <a:cubicBezTo>
                      <a:pt x="8799" y="5525"/>
                      <a:pt x="8895" y="5002"/>
                      <a:pt x="8895" y="4454"/>
                    </a:cubicBezTo>
                    <a:cubicBezTo>
                      <a:pt x="8895" y="3263"/>
                      <a:pt x="8430" y="2144"/>
                      <a:pt x="7597" y="1311"/>
                    </a:cubicBezTo>
                    <a:cubicBezTo>
                      <a:pt x="6763" y="477"/>
                      <a:pt x="5644" y="1"/>
                      <a:pt x="4454" y="1"/>
                    </a:cubicBez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  <p:cxnSp>
        <p:nvCxnSpPr>
          <p:cNvPr id="45" name="Elbow Connector 44"/>
          <p:cNvCxnSpPr>
            <a:stCxn id="38" idx="2"/>
            <a:endCxn id="47" idx="0"/>
          </p:cNvCxnSpPr>
          <p:nvPr/>
        </p:nvCxnSpPr>
        <p:spPr>
          <a:xfrm rot="10800000" flipV="1">
            <a:off x="1909571" y="1977220"/>
            <a:ext cx="2179349" cy="642454"/>
          </a:xfrm>
          <a:prstGeom prst="bentConnector2">
            <a:avLst/>
          </a:prstGeom>
          <a:ln w="19050">
            <a:solidFill>
              <a:srgbClr val="9917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hteck 6">
            <a:extLst>
              <a:ext uri="{FF2B5EF4-FFF2-40B4-BE49-F238E27FC236}">
                <a16:creationId xmlns:a16="http://schemas.microsoft.com/office/drawing/2014/main" id="{73C7744F-6AE5-F948-AC98-29D496EAF84C}"/>
              </a:ext>
            </a:extLst>
          </p:cNvPr>
          <p:cNvSpPr/>
          <p:nvPr/>
        </p:nvSpPr>
        <p:spPr>
          <a:xfrm>
            <a:off x="623564" y="5742895"/>
            <a:ext cx="2560858" cy="45719"/>
          </a:xfrm>
          <a:prstGeom prst="rect">
            <a:avLst/>
          </a:prstGeom>
          <a:solidFill>
            <a:srgbClr val="AC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Rechteck 6">
            <a:extLst>
              <a:ext uri="{FF2B5EF4-FFF2-40B4-BE49-F238E27FC236}">
                <a16:creationId xmlns:a16="http://schemas.microsoft.com/office/drawing/2014/main" id="{73C7744F-6AE5-F948-AC98-29D496EAF84C}"/>
              </a:ext>
            </a:extLst>
          </p:cNvPr>
          <p:cNvSpPr/>
          <p:nvPr/>
        </p:nvSpPr>
        <p:spPr>
          <a:xfrm>
            <a:off x="3310981" y="5739728"/>
            <a:ext cx="2560858" cy="45719"/>
          </a:xfrm>
          <a:prstGeom prst="rect">
            <a:avLst/>
          </a:prstGeom>
          <a:solidFill>
            <a:srgbClr val="AC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Rechteck 6">
            <a:extLst>
              <a:ext uri="{FF2B5EF4-FFF2-40B4-BE49-F238E27FC236}">
                <a16:creationId xmlns:a16="http://schemas.microsoft.com/office/drawing/2014/main" id="{73C7744F-6AE5-F948-AC98-29D496EAF84C}"/>
              </a:ext>
            </a:extLst>
          </p:cNvPr>
          <p:cNvSpPr/>
          <p:nvPr/>
        </p:nvSpPr>
        <p:spPr>
          <a:xfrm>
            <a:off x="5983132" y="5739294"/>
            <a:ext cx="2560858" cy="45719"/>
          </a:xfrm>
          <a:prstGeom prst="rect">
            <a:avLst/>
          </a:prstGeom>
          <a:solidFill>
            <a:srgbClr val="AC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Rechteck 6">
            <a:extLst>
              <a:ext uri="{FF2B5EF4-FFF2-40B4-BE49-F238E27FC236}">
                <a16:creationId xmlns:a16="http://schemas.microsoft.com/office/drawing/2014/main" id="{73C7744F-6AE5-F948-AC98-29D496EAF84C}"/>
              </a:ext>
            </a:extLst>
          </p:cNvPr>
          <p:cNvSpPr/>
          <p:nvPr/>
        </p:nvSpPr>
        <p:spPr>
          <a:xfrm>
            <a:off x="622128" y="6330814"/>
            <a:ext cx="7921862" cy="45719"/>
          </a:xfrm>
          <a:prstGeom prst="rect">
            <a:avLst/>
          </a:prstGeom>
          <a:solidFill>
            <a:srgbClr val="AC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2894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9">
            <a:extLst>
              <a:ext uri="{FF2B5EF4-FFF2-40B4-BE49-F238E27FC236}">
                <a16:creationId xmlns:a16="http://schemas.microsoft.com/office/drawing/2014/main" id="{BF644A66-D889-234A-A9FC-AB797C685806}"/>
              </a:ext>
            </a:extLst>
          </p:cNvPr>
          <p:cNvSpPr/>
          <p:nvPr/>
        </p:nvSpPr>
        <p:spPr>
          <a:xfrm>
            <a:off x="0" y="1409701"/>
            <a:ext cx="9144000" cy="5448299"/>
          </a:xfrm>
          <a:prstGeom prst="rect">
            <a:avLst/>
          </a:prstGeom>
          <a:solidFill>
            <a:srgbClr val="A5ACA7">
              <a:alpha val="1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282393" y="469344"/>
            <a:ext cx="6651882" cy="343456"/>
          </a:xfrm>
        </p:spPr>
        <p:txBody>
          <a:bodyPr/>
          <a:lstStyle/>
          <a:p>
            <a:r>
              <a:rPr lang="it-IT" dirty="0">
                <a:solidFill>
                  <a:srgbClr val="AC1A2F"/>
                </a:solidFill>
                <a:latin typeface="Frutiger LT Com 45 Light" panose="020B0303030504020204" pitchFamily="34" charset="0"/>
              </a:rPr>
              <a:t>Combinazione di un PPLI con un trust o una fondazione</a:t>
            </a:r>
            <a:endParaRPr lang="de-CH" dirty="0">
              <a:solidFill>
                <a:srgbClr val="AC1A2F"/>
              </a:solidFill>
              <a:latin typeface="Frutiger LT Com 45 Light" panose="020B0303030504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60011"/>
              </p:ext>
            </p:extLst>
          </p:nvPr>
        </p:nvGraphicFramePr>
        <p:xfrm>
          <a:off x="648000" y="1800000"/>
          <a:ext cx="7492622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1954">
                  <a:extLst>
                    <a:ext uri="{9D8B030D-6E8A-4147-A177-3AD203B41FA5}">
                      <a16:colId xmlns:a16="http://schemas.microsoft.com/office/drawing/2014/main" val="4140590757"/>
                    </a:ext>
                  </a:extLst>
                </a:gridCol>
                <a:gridCol w="3730668">
                  <a:extLst>
                    <a:ext uri="{9D8B030D-6E8A-4147-A177-3AD203B41FA5}">
                      <a16:colId xmlns:a16="http://schemas.microsoft.com/office/drawing/2014/main" val="13744045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noProof="0" dirty="0">
                          <a:latin typeface="Frutiger LT Com 45 Light" panose="020B0303030504020204" pitchFamily="34" charset="0"/>
                        </a:rPr>
                        <a:t>Trust/Fondazione</a:t>
                      </a: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A2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noProof="0" dirty="0">
                          <a:latin typeface="Frutiger LT Com 45 Light" panose="020B0303030504020204" pitchFamily="34" charset="0"/>
                        </a:rPr>
                        <a:t>PPLI</a:t>
                      </a: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A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8659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noProof="0" dirty="0">
                        <a:latin typeface="Frutiger LT Com 45 Light" panose="020B0303030504020204" pitchFamily="34" charset="0"/>
                      </a:endParaRPr>
                    </a:p>
                    <a:p>
                      <a:r>
                        <a:rPr lang="en-US" sz="1600" b="1" i="0" noProof="0" dirty="0" err="1">
                          <a:latin typeface="Frutiger LT Com 45 Light" panose="020B0303030504020204" pitchFamily="34" charset="0"/>
                        </a:rPr>
                        <a:t>Successione</a:t>
                      </a:r>
                      <a:r>
                        <a:rPr lang="en-US" sz="1600" b="1" i="0" noProof="0" dirty="0">
                          <a:latin typeface="Frutiger LT Com 45 Light" panose="020B0303030504020204" pitchFamily="34" charset="0"/>
                        </a:rPr>
                        <a:t>: </a:t>
                      </a:r>
                    </a:p>
                    <a:p>
                      <a:pPr marL="285750" indent="-285750">
                        <a:buClr>
                          <a:srgbClr val="AC1A2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it-IT" sz="1600" i="0" noProof="0" dirty="0" err="1">
                          <a:latin typeface="Frutiger LT Com 45 Light" panose="020B0303030504020204" pitchFamily="34" charset="0"/>
                        </a:rPr>
                        <a:t>Protezzione</a:t>
                      </a:r>
                      <a:r>
                        <a:rPr lang="it-IT" sz="1600" i="0" noProof="0" dirty="0">
                          <a:latin typeface="Frutiger LT Com 45 Light" panose="020B0303030504020204" pitchFamily="34" charset="0"/>
                        </a:rPr>
                        <a:t> della famiglia a lungo termine e pianificazione successoria</a:t>
                      </a:r>
                      <a:endParaRPr lang="en-US" sz="1600" i="0" noProof="0" dirty="0">
                        <a:latin typeface="Frutiger LT Com 45 Light" panose="020B0303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noProof="0" dirty="0">
                        <a:latin typeface="Frutiger LT Com 45 Light" panose="020B0303030504020204" pitchFamily="34" charset="0"/>
                      </a:endParaRPr>
                    </a:p>
                    <a:p>
                      <a:r>
                        <a:rPr lang="en-US" sz="1600" b="1" noProof="0" dirty="0">
                          <a:latin typeface="Frutiger LT Com 45 Light" panose="020B0303030504020204" pitchFamily="34" charset="0"/>
                        </a:rPr>
                        <a:t>Privacy:</a:t>
                      </a:r>
                    </a:p>
                    <a:p>
                      <a:pPr marL="285750" indent="-285750">
                        <a:buClr>
                          <a:srgbClr val="AC1A2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it-IT" sz="1600" noProof="0" dirty="0">
                          <a:latin typeface="Frutiger LT Com 45 Light" panose="020B0303030504020204" pitchFamily="34" charset="0"/>
                        </a:rPr>
                        <a:t>Disconnessione del cliente dalle attivi sottostanti</a:t>
                      </a:r>
                    </a:p>
                    <a:p>
                      <a:pPr marL="0" indent="0">
                        <a:buClr>
                          <a:srgbClr val="AC1A2F"/>
                        </a:buClr>
                        <a:buFont typeface="Arial" panose="020B0604020202020204" pitchFamily="34" charset="0"/>
                        <a:buNone/>
                      </a:pPr>
                      <a:endParaRPr lang="en-US" sz="1600" noProof="0" dirty="0">
                        <a:latin typeface="Frutiger LT Com 45 Light" panose="020B0303030504020204" pitchFamily="34" charset="0"/>
                      </a:endParaRPr>
                    </a:p>
                    <a:p>
                      <a:r>
                        <a:rPr lang="en-US" sz="1600" b="1" noProof="0" dirty="0" err="1">
                          <a:latin typeface="Frutiger LT Com 45 Light" panose="020B0303030504020204" pitchFamily="34" charset="0"/>
                        </a:rPr>
                        <a:t>Imposta</a:t>
                      </a:r>
                      <a:r>
                        <a:rPr lang="en-US" sz="1600" b="1" noProof="0" dirty="0">
                          <a:latin typeface="Frutiger LT Com 45 Light" panose="020B0303030504020204" pitchFamily="34" charset="0"/>
                        </a:rPr>
                        <a:t>:</a:t>
                      </a:r>
                      <a:endParaRPr lang="en-US" sz="1600" b="1" baseline="0" noProof="0" dirty="0">
                        <a:latin typeface="Frutiger LT Com 45 Light" panose="020B0303030504020204" pitchFamily="34" charset="0"/>
                      </a:endParaRPr>
                    </a:p>
                    <a:p>
                      <a:pPr marL="285750" indent="-285750">
                        <a:buClr>
                          <a:srgbClr val="AC1A2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it-IT" sz="1600" baseline="0" noProof="0" dirty="0">
                          <a:latin typeface="Frutiger LT Com 45 Light" panose="020B0303030504020204" pitchFamily="34" charset="0"/>
                        </a:rPr>
                        <a:t>No «look </a:t>
                      </a:r>
                      <a:r>
                        <a:rPr lang="it-IT" sz="1600" baseline="0" noProof="0" dirty="0" err="1">
                          <a:latin typeface="Frutiger LT Com 45 Light" panose="020B0303030504020204" pitchFamily="34" charset="0"/>
                        </a:rPr>
                        <a:t>through</a:t>
                      </a:r>
                      <a:r>
                        <a:rPr lang="it-IT" sz="1600" baseline="0" noProof="0" dirty="0">
                          <a:latin typeface="Frutiger LT Com 45 Light" panose="020B0303030504020204" pitchFamily="34" charset="0"/>
                        </a:rPr>
                        <a:t>»: la crescita è preferibile alle tasse</a:t>
                      </a:r>
                    </a:p>
                    <a:p>
                      <a:pPr marL="285750" indent="-285750">
                        <a:buClr>
                          <a:srgbClr val="AC1A2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it-IT" sz="1600" baseline="0" noProof="0" dirty="0">
                          <a:latin typeface="Frutiger LT Com 45 Light" panose="020B0303030504020204" pitchFamily="34" charset="0"/>
                        </a:rPr>
                        <a:t>Recupero della ritenuta d'acconto</a:t>
                      </a:r>
                    </a:p>
                    <a:p>
                      <a:pPr marL="285750" indent="-285750">
                        <a:buClr>
                          <a:srgbClr val="AC1A2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it-IT" sz="1600" baseline="0" noProof="0" dirty="0">
                          <a:latin typeface="Frutiger LT Com 45 Light" panose="020B0303030504020204" pitchFamily="34" charset="0"/>
                        </a:rPr>
                        <a:t>Dichiarazione semplificata, nessuna tassa di bollo bancaria svizzera e «turnover tax»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sz="1600" baseline="0" noProof="0" dirty="0">
                        <a:latin typeface="Frutiger LT Com 45 Light" panose="020B0303030504020204" pitchFamily="34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600" b="1" baseline="0" noProof="0" dirty="0" err="1">
                          <a:latin typeface="Frutiger LT Com 45 Light" panose="020B0303030504020204" pitchFamily="34" charset="0"/>
                        </a:rPr>
                        <a:t>Rendimenti</a:t>
                      </a:r>
                      <a:r>
                        <a:rPr lang="en-US" sz="1600" b="1" baseline="0" noProof="0" dirty="0">
                          <a:latin typeface="Frutiger LT Com 45 Light" panose="020B0303030504020204" pitchFamily="34" charset="0"/>
                        </a:rPr>
                        <a:t>: </a:t>
                      </a:r>
                    </a:p>
                    <a:p>
                      <a:pPr marL="285750" indent="-285750">
                        <a:buClr>
                          <a:srgbClr val="AC1A2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noProof="0" dirty="0" err="1">
                          <a:latin typeface="Frutiger LT Com 45 Light" panose="020B0303030504020204" pitchFamily="34" charset="0"/>
                        </a:rPr>
                        <a:t>Rendimenti</a:t>
                      </a:r>
                      <a:r>
                        <a:rPr lang="en-US" sz="1600" baseline="0" noProof="0" dirty="0">
                          <a:latin typeface="Frutiger LT Com 45 Light" panose="020B0303030504020204" pitchFamily="34" charset="0"/>
                        </a:rPr>
                        <a:t> </a:t>
                      </a:r>
                      <a:r>
                        <a:rPr lang="en-US" sz="1600" baseline="0" noProof="0" dirty="0" err="1">
                          <a:latin typeface="Frutiger LT Com 45 Light" panose="020B0303030504020204" pitchFamily="34" charset="0"/>
                        </a:rPr>
                        <a:t>netti</a:t>
                      </a:r>
                      <a:r>
                        <a:rPr lang="en-US" sz="1600" baseline="0" noProof="0" dirty="0">
                          <a:latin typeface="Frutiger LT Com 45 Light" panose="020B0303030504020204" pitchFamily="34" charset="0"/>
                        </a:rPr>
                        <a:t> </a:t>
                      </a:r>
                      <a:r>
                        <a:rPr lang="en-US" sz="1600" baseline="0" noProof="0" dirty="0" err="1">
                          <a:latin typeface="Frutiger LT Com 45 Light" panose="020B0303030504020204" pitchFamily="34" charset="0"/>
                        </a:rPr>
                        <a:t>più</a:t>
                      </a:r>
                      <a:r>
                        <a:rPr lang="en-US" sz="1600" baseline="0" noProof="0" dirty="0">
                          <a:latin typeface="Frutiger LT Com 45 Light" panose="020B0303030504020204" pitchFamily="34" charset="0"/>
                        </a:rPr>
                        <a:t> </a:t>
                      </a:r>
                      <a:r>
                        <a:rPr lang="en-US" sz="1600" baseline="0" noProof="0" dirty="0" err="1">
                          <a:latin typeface="Frutiger LT Com 45 Light" panose="020B0303030504020204" pitchFamily="34" charset="0"/>
                        </a:rPr>
                        <a:t>elevati</a:t>
                      </a:r>
                      <a:endParaRPr lang="en-US" sz="1600" noProof="0" dirty="0">
                        <a:latin typeface="Frutiger LT Com 45 Light" panose="020B0303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0855930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234B230-8C1C-B044-B2B2-7C9C1D70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z="1200" dirty="0">
                <a:latin typeface="Frutiger LT Com 45 Light" panose="020B0303030504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118665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8">
            <a:extLst>
              <a:ext uri="{FF2B5EF4-FFF2-40B4-BE49-F238E27FC236}">
                <a16:creationId xmlns:a16="http://schemas.microsoft.com/office/drawing/2014/main" id="{5CBAA4C4-76DE-FE42-B9A2-2CF4312B6808}"/>
              </a:ext>
            </a:extLst>
          </p:cNvPr>
          <p:cNvSpPr/>
          <p:nvPr/>
        </p:nvSpPr>
        <p:spPr>
          <a:xfrm>
            <a:off x="0" y="1409701"/>
            <a:ext cx="9144000" cy="5448299"/>
          </a:xfrm>
          <a:prstGeom prst="rect">
            <a:avLst/>
          </a:prstGeom>
          <a:solidFill>
            <a:srgbClr val="A5ACA7">
              <a:alpha val="1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platzhalter 12">
            <a:extLst>
              <a:ext uri="{FF2B5EF4-FFF2-40B4-BE49-F238E27FC236}">
                <a16:creationId xmlns:a16="http://schemas.microsoft.com/office/drawing/2014/main" id="{C2237F11-F9B1-4840-B7FF-806E203C37CE}"/>
              </a:ext>
            </a:extLst>
          </p:cNvPr>
          <p:cNvSpPr txBox="1">
            <a:spLocks/>
          </p:cNvSpPr>
          <p:nvPr/>
        </p:nvSpPr>
        <p:spPr>
          <a:xfrm>
            <a:off x="2282400" y="569040"/>
            <a:ext cx="6502832" cy="925200"/>
          </a:xfrm>
          <a:prstGeom prst="rect">
            <a:avLst/>
          </a:prstGeom>
        </p:spPr>
        <p:txBody>
          <a:bodyPr lIns="0" tIns="0" rIns="0" bIns="0"/>
          <a:lstStyle>
            <a:defPPr>
              <a:defRPr lang="de-DE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200" b="0" i="0" u="none" strike="noStrike">
                <a:solidFill>
                  <a:srgbClr val="AC1A2F"/>
                </a:solidFill>
                <a:effectLst/>
                <a:latin typeface="Frutiger LT Com 45 Light" panose="020B0303030504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 dirty="0"/>
              <a:t>Il </a:t>
            </a:r>
            <a:r>
              <a:rPr lang="en-US" sz="2400" dirty="0" err="1"/>
              <a:t>gruppo</a:t>
            </a:r>
            <a:r>
              <a:rPr lang="en-US" sz="2400" dirty="0"/>
              <a:t> in numeri</a:t>
            </a:r>
            <a:endParaRPr kumimoji="0" lang="de-CH" sz="2200" b="0" i="0" u="none" strike="noStrike" kern="1200" cap="none" spc="0" normalizeH="0" baseline="0" noProof="0" dirty="0">
              <a:ln>
                <a:noFill/>
              </a:ln>
              <a:solidFill>
                <a:srgbClr val="AC1A2F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" name="Slide Number Placeholder 1"/>
          <p:cNvSpPr txBox="1">
            <a:spLocks/>
          </p:cNvSpPr>
          <p:nvPr/>
        </p:nvSpPr>
        <p:spPr>
          <a:xfrm>
            <a:off x="8370277" y="6352219"/>
            <a:ext cx="574594" cy="274961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471543" y="3314364"/>
            <a:ext cx="1584000" cy="1393200"/>
            <a:chOff x="1252969" y="3276556"/>
            <a:chExt cx="1584001" cy="1400651"/>
          </a:xfrm>
        </p:grpSpPr>
        <p:cxnSp>
          <p:nvCxnSpPr>
            <p:cNvPr id="32" name="Gerade Verbindung 18">
              <a:extLst>
                <a:ext uri="{FF2B5EF4-FFF2-40B4-BE49-F238E27FC236}">
                  <a16:creationId xmlns:a16="http://schemas.microsoft.com/office/drawing/2014/main" id="{BEFE1290-CBD8-C64B-94AD-1602281419E3}"/>
                </a:ext>
              </a:extLst>
            </p:cNvPr>
            <p:cNvCxnSpPr/>
            <p:nvPr/>
          </p:nvCxnSpPr>
          <p:spPr>
            <a:xfrm flipV="1">
              <a:off x="1260122" y="3276556"/>
              <a:ext cx="1576848" cy="1"/>
            </a:xfrm>
            <a:prstGeom prst="line">
              <a:avLst/>
            </a:prstGeom>
            <a:ln w="12700">
              <a:solidFill>
                <a:srgbClr val="AC1A2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Google Shape;1300;p43">
              <a:extLst>
                <a:ext uri="{FF2B5EF4-FFF2-40B4-BE49-F238E27FC236}">
                  <a16:creationId xmlns:a16="http://schemas.microsoft.com/office/drawing/2014/main" id="{F8CEE3A5-CB44-204A-A5E7-1E5685650AD5}"/>
                </a:ext>
              </a:extLst>
            </p:cNvPr>
            <p:cNvSpPr/>
            <p:nvPr/>
          </p:nvSpPr>
          <p:spPr>
            <a:xfrm>
              <a:off x="1258931" y="3308939"/>
              <a:ext cx="1576848" cy="1328046"/>
            </a:xfrm>
            <a:prstGeom prst="rect">
              <a:avLst/>
            </a:prstGeom>
            <a:solidFill>
              <a:schemeClr val="bg1"/>
            </a:solidFill>
            <a:ln w="19050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+mn-cs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252969" y="3393621"/>
              <a:ext cx="1582810" cy="819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«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2000</a:t>
              </a:r>
              <a:r>
                <a:rPr kumimoji="0" lang="de-CH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»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Registrata in Svizzera dal 2000</a:t>
              </a: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+mn-cs"/>
              </a:endParaRPr>
            </a:p>
          </p:txBody>
        </p:sp>
        <p:sp>
          <p:nvSpPr>
            <p:cNvPr id="35" name="Rechteck 6">
              <a:extLst>
                <a:ext uri="{FF2B5EF4-FFF2-40B4-BE49-F238E27FC236}">
                  <a16:creationId xmlns:a16="http://schemas.microsoft.com/office/drawing/2014/main" id="{73C7744F-6AE5-F948-AC98-29D496EAF84C}"/>
                </a:ext>
              </a:extLst>
            </p:cNvPr>
            <p:cNvSpPr/>
            <p:nvPr/>
          </p:nvSpPr>
          <p:spPr>
            <a:xfrm>
              <a:off x="1259227" y="4636985"/>
              <a:ext cx="1576848" cy="40222"/>
            </a:xfrm>
            <a:prstGeom prst="rect">
              <a:avLst/>
            </a:prstGeom>
            <a:solidFill>
              <a:srgbClr val="AC1A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37" name="Gerade Verbindung 18">
            <a:extLst>
              <a:ext uri="{FF2B5EF4-FFF2-40B4-BE49-F238E27FC236}">
                <a16:creationId xmlns:a16="http://schemas.microsoft.com/office/drawing/2014/main" id="{BEFE1290-CBD8-C64B-94AD-1602281419E3}"/>
              </a:ext>
            </a:extLst>
          </p:cNvPr>
          <p:cNvCxnSpPr/>
          <p:nvPr/>
        </p:nvCxnSpPr>
        <p:spPr>
          <a:xfrm flipV="1">
            <a:off x="4157940" y="3314364"/>
            <a:ext cx="1576847" cy="1"/>
          </a:xfrm>
          <a:prstGeom prst="line">
            <a:avLst/>
          </a:prstGeom>
          <a:ln w="12700">
            <a:solidFill>
              <a:srgbClr val="AC1A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Google Shape;1300;p43">
            <a:extLst>
              <a:ext uri="{FF2B5EF4-FFF2-40B4-BE49-F238E27FC236}">
                <a16:creationId xmlns:a16="http://schemas.microsoft.com/office/drawing/2014/main" id="{F8CEE3A5-CB44-204A-A5E7-1E5685650AD5}"/>
              </a:ext>
            </a:extLst>
          </p:cNvPr>
          <p:cNvSpPr/>
          <p:nvPr/>
        </p:nvSpPr>
        <p:spPr>
          <a:xfrm>
            <a:off x="4156749" y="3346747"/>
            <a:ext cx="1576847" cy="1321832"/>
          </a:xfrm>
          <a:prstGeom prst="rect">
            <a:avLst/>
          </a:prstGeom>
          <a:solidFill>
            <a:schemeClr val="bg1"/>
          </a:solidFill>
          <a:ln w="1905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157940" y="3430800"/>
            <a:ext cx="1582809" cy="815608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+mn-cs"/>
              </a:rPr>
              <a:t>«14»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+mn-cs"/>
              </a:rPr>
              <a:t>Presenza fisica in 14 giurisdizione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</p:txBody>
      </p:sp>
      <p:sp>
        <p:nvSpPr>
          <p:cNvPr id="40" name="Rechteck 6">
            <a:extLst>
              <a:ext uri="{FF2B5EF4-FFF2-40B4-BE49-F238E27FC236}">
                <a16:creationId xmlns:a16="http://schemas.microsoft.com/office/drawing/2014/main" id="{73C7744F-6AE5-F948-AC98-29D496EAF84C}"/>
              </a:ext>
            </a:extLst>
          </p:cNvPr>
          <p:cNvSpPr/>
          <p:nvPr/>
        </p:nvSpPr>
        <p:spPr>
          <a:xfrm>
            <a:off x="4157940" y="4668579"/>
            <a:ext cx="1576847" cy="40222"/>
          </a:xfrm>
          <a:prstGeom prst="rect">
            <a:avLst/>
          </a:prstGeom>
          <a:solidFill>
            <a:srgbClr val="AC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</p:txBody>
      </p:sp>
      <p:cxnSp>
        <p:nvCxnSpPr>
          <p:cNvPr id="42" name="Gerade Verbindung 18">
            <a:extLst>
              <a:ext uri="{FF2B5EF4-FFF2-40B4-BE49-F238E27FC236}">
                <a16:creationId xmlns:a16="http://schemas.microsoft.com/office/drawing/2014/main" id="{BEFE1290-CBD8-C64B-94AD-1602281419E3}"/>
              </a:ext>
            </a:extLst>
          </p:cNvPr>
          <p:cNvCxnSpPr/>
          <p:nvPr/>
        </p:nvCxnSpPr>
        <p:spPr>
          <a:xfrm flipV="1">
            <a:off x="5854543" y="3315600"/>
            <a:ext cx="1570051" cy="1"/>
          </a:xfrm>
          <a:prstGeom prst="line">
            <a:avLst/>
          </a:prstGeom>
          <a:ln w="12700">
            <a:solidFill>
              <a:srgbClr val="AC1A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Google Shape;1300;p43">
            <a:extLst>
              <a:ext uri="{FF2B5EF4-FFF2-40B4-BE49-F238E27FC236}">
                <a16:creationId xmlns:a16="http://schemas.microsoft.com/office/drawing/2014/main" id="{F8CEE3A5-CB44-204A-A5E7-1E5685650AD5}"/>
              </a:ext>
            </a:extLst>
          </p:cNvPr>
          <p:cNvSpPr/>
          <p:nvPr/>
        </p:nvSpPr>
        <p:spPr>
          <a:xfrm>
            <a:off x="5853357" y="3343660"/>
            <a:ext cx="1570051" cy="1321832"/>
          </a:xfrm>
          <a:prstGeom prst="rect">
            <a:avLst/>
          </a:prstGeom>
          <a:solidFill>
            <a:schemeClr val="bg1"/>
          </a:solidFill>
          <a:ln w="1905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788263" y="3430800"/>
            <a:ext cx="1700238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+mn-cs"/>
              </a:rPr>
              <a:t>«80»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Athelas Regular"/>
              </a:rPr>
              <a:t>Esperti qualificati in materia fiscale, legale e di pianificazione patrimoniale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Athelas Regular"/>
            </a:endParaRPr>
          </a:p>
        </p:txBody>
      </p:sp>
      <p:sp>
        <p:nvSpPr>
          <p:cNvPr id="45" name="Rechteck 6">
            <a:extLst>
              <a:ext uri="{FF2B5EF4-FFF2-40B4-BE49-F238E27FC236}">
                <a16:creationId xmlns:a16="http://schemas.microsoft.com/office/drawing/2014/main" id="{73C7744F-6AE5-F948-AC98-29D496EAF84C}"/>
              </a:ext>
            </a:extLst>
          </p:cNvPr>
          <p:cNvSpPr/>
          <p:nvPr/>
        </p:nvSpPr>
        <p:spPr>
          <a:xfrm>
            <a:off x="5854542" y="4669200"/>
            <a:ext cx="1576800" cy="40222"/>
          </a:xfrm>
          <a:prstGeom prst="rect">
            <a:avLst/>
          </a:prstGeom>
          <a:solidFill>
            <a:srgbClr val="AC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</p:txBody>
      </p:sp>
      <p:cxnSp>
        <p:nvCxnSpPr>
          <p:cNvPr id="62" name="Gerade Verbindung 18">
            <a:extLst>
              <a:ext uri="{FF2B5EF4-FFF2-40B4-BE49-F238E27FC236}">
                <a16:creationId xmlns:a16="http://schemas.microsoft.com/office/drawing/2014/main" id="{BEFE1290-CBD8-C64B-94AD-1602281419E3}"/>
              </a:ext>
            </a:extLst>
          </p:cNvPr>
          <p:cNvCxnSpPr/>
          <p:nvPr/>
        </p:nvCxnSpPr>
        <p:spPr>
          <a:xfrm flipV="1">
            <a:off x="2471543" y="1800002"/>
            <a:ext cx="1576848" cy="1"/>
          </a:xfrm>
          <a:prstGeom prst="line">
            <a:avLst/>
          </a:prstGeom>
          <a:ln w="12700">
            <a:solidFill>
              <a:srgbClr val="AC1A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Google Shape;1300;p43">
            <a:extLst>
              <a:ext uri="{FF2B5EF4-FFF2-40B4-BE49-F238E27FC236}">
                <a16:creationId xmlns:a16="http://schemas.microsoft.com/office/drawing/2014/main" id="{F8CEE3A5-CB44-204A-A5E7-1E5685650AD5}"/>
              </a:ext>
            </a:extLst>
          </p:cNvPr>
          <p:cNvSpPr/>
          <p:nvPr/>
        </p:nvSpPr>
        <p:spPr>
          <a:xfrm>
            <a:off x="2471543" y="1832383"/>
            <a:ext cx="1576848" cy="1321200"/>
          </a:xfrm>
          <a:prstGeom prst="rect">
            <a:avLst/>
          </a:prstGeom>
          <a:solidFill>
            <a:schemeClr val="bg1"/>
          </a:solidFill>
          <a:ln w="1905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471264" y="1944150"/>
            <a:ext cx="158281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+mn-cs"/>
              </a:rPr>
              <a:t>«36»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Athelas Regular"/>
              </a:rPr>
              <a:t>Concesso in licenza in 36 paesi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Athelas Regular"/>
            </a:endParaRPr>
          </a:p>
        </p:txBody>
      </p:sp>
      <p:sp>
        <p:nvSpPr>
          <p:cNvPr id="65" name="Rechteck 6">
            <a:extLst>
              <a:ext uri="{FF2B5EF4-FFF2-40B4-BE49-F238E27FC236}">
                <a16:creationId xmlns:a16="http://schemas.microsoft.com/office/drawing/2014/main" id="{73C7744F-6AE5-F948-AC98-29D496EAF84C}"/>
              </a:ext>
            </a:extLst>
          </p:cNvPr>
          <p:cNvSpPr/>
          <p:nvPr/>
        </p:nvSpPr>
        <p:spPr>
          <a:xfrm>
            <a:off x="2477522" y="3153285"/>
            <a:ext cx="1576848" cy="40222"/>
          </a:xfrm>
          <a:prstGeom prst="rect">
            <a:avLst/>
          </a:prstGeom>
          <a:solidFill>
            <a:srgbClr val="AC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</p:txBody>
      </p:sp>
      <p:cxnSp>
        <p:nvCxnSpPr>
          <p:cNvPr id="67" name="Gerade Verbindung 18">
            <a:extLst>
              <a:ext uri="{FF2B5EF4-FFF2-40B4-BE49-F238E27FC236}">
                <a16:creationId xmlns:a16="http://schemas.microsoft.com/office/drawing/2014/main" id="{BEFE1290-CBD8-C64B-94AD-1602281419E3}"/>
              </a:ext>
            </a:extLst>
          </p:cNvPr>
          <p:cNvCxnSpPr/>
          <p:nvPr/>
        </p:nvCxnSpPr>
        <p:spPr>
          <a:xfrm flipV="1">
            <a:off x="4163901" y="1800000"/>
            <a:ext cx="1576848" cy="1"/>
          </a:xfrm>
          <a:prstGeom prst="line">
            <a:avLst/>
          </a:prstGeom>
          <a:ln w="12700">
            <a:solidFill>
              <a:srgbClr val="AC1A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Google Shape;1300;p43">
            <a:extLst>
              <a:ext uri="{FF2B5EF4-FFF2-40B4-BE49-F238E27FC236}">
                <a16:creationId xmlns:a16="http://schemas.microsoft.com/office/drawing/2014/main" id="{F8CEE3A5-CB44-204A-A5E7-1E5685650AD5}"/>
              </a:ext>
            </a:extLst>
          </p:cNvPr>
          <p:cNvSpPr/>
          <p:nvPr/>
        </p:nvSpPr>
        <p:spPr>
          <a:xfrm>
            <a:off x="4162710" y="1832383"/>
            <a:ext cx="1576848" cy="1321832"/>
          </a:xfrm>
          <a:prstGeom prst="rect">
            <a:avLst/>
          </a:prstGeom>
          <a:solidFill>
            <a:schemeClr val="bg1"/>
          </a:solidFill>
          <a:ln w="1905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143481" y="1944000"/>
            <a:ext cx="158281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+mn-cs"/>
              </a:rPr>
              <a:t>«50»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Athelas Regular"/>
              </a:rPr>
              <a:t>Soluzioni conformi alle norme fiscali per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Athelas Regular"/>
              </a:rPr>
              <a:t>50 paesi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Athelas Regular"/>
            </a:endParaRPr>
          </a:p>
        </p:txBody>
      </p:sp>
      <p:sp>
        <p:nvSpPr>
          <p:cNvPr id="70" name="Rechteck 6">
            <a:extLst>
              <a:ext uri="{FF2B5EF4-FFF2-40B4-BE49-F238E27FC236}">
                <a16:creationId xmlns:a16="http://schemas.microsoft.com/office/drawing/2014/main" id="{73C7744F-6AE5-F948-AC98-29D496EAF84C}"/>
              </a:ext>
            </a:extLst>
          </p:cNvPr>
          <p:cNvSpPr/>
          <p:nvPr/>
        </p:nvSpPr>
        <p:spPr>
          <a:xfrm>
            <a:off x="4163901" y="3154215"/>
            <a:ext cx="1576848" cy="40222"/>
          </a:xfrm>
          <a:prstGeom prst="rect">
            <a:avLst/>
          </a:prstGeom>
          <a:solidFill>
            <a:srgbClr val="AC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</p:txBody>
      </p:sp>
      <p:cxnSp>
        <p:nvCxnSpPr>
          <p:cNvPr id="72" name="Gerade Verbindung 18">
            <a:extLst>
              <a:ext uri="{FF2B5EF4-FFF2-40B4-BE49-F238E27FC236}">
                <a16:creationId xmlns:a16="http://schemas.microsoft.com/office/drawing/2014/main" id="{BEFE1290-CBD8-C64B-94AD-1602281419E3}"/>
              </a:ext>
            </a:extLst>
          </p:cNvPr>
          <p:cNvCxnSpPr/>
          <p:nvPr/>
        </p:nvCxnSpPr>
        <p:spPr>
          <a:xfrm flipV="1">
            <a:off x="5841784" y="1800001"/>
            <a:ext cx="1576848" cy="1"/>
          </a:xfrm>
          <a:prstGeom prst="line">
            <a:avLst/>
          </a:prstGeom>
          <a:ln w="12700">
            <a:solidFill>
              <a:srgbClr val="AC1A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Google Shape;1300;p43">
            <a:extLst>
              <a:ext uri="{FF2B5EF4-FFF2-40B4-BE49-F238E27FC236}">
                <a16:creationId xmlns:a16="http://schemas.microsoft.com/office/drawing/2014/main" id="{F8CEE3A5-CB44-204A-A5E7-1E5685650AD5}"/>
              </a:ext>
            </a:extLst>
          </p:cNvPr>
          <p:cNvSpPr/>
          <p:nvPr/>
        </p:nvSpPr>
        <p:spPr>
          <a:xfrm>
            <a:off x="5840593" y="1832384"/>
            <a:ext cx="1576848" cy="1321832"/>
          </a:xfrm>
          <a:prstGeom prst="rect">
            <a:avLst/>
          </a:prstGeom>
          <a:solidFill>
            <a:schemeClr val="bg1"/>
          </a:solidFill>
          <a:ln w="1905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834631" y="1945013"/>
            <a:ext cx="158281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+mn-cs"/>
              </a:rPr>
              <a:t>«51»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Athelas Regular"/>
              </a:rPr>
              <a:t>Collaborazione con 51 assicuratori in 15 paesi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Athelas Regular"/>
            </a:endParaRPr>
          </a:p>
        </p:txBody>
      </p:sp>
      <p:sp>
        <p:nvSpPr>
          <p:cNvPr id="75" name="Rechteck 6">
            <a:extLst>
              <a:ext uri="{FF2B5EF4-FFF2-40B4-BE49-F238E27FC236}">
                <a16:creationId xmlns:a16="http://schemas.microsoft.com/office/drawing/2014/main" id="{73C7744F-6AE5-F948-AC98-29D496EAF84C}"/>
              </a:ext>
            </a:extLst>
          </p:cNvPr>
          <p:cNvSpPr/>
          <p:nvPr/>
        </p:nvSpPr>
        <p:spPr>
          <a:xfrm>
            <a:off x="5841784" y="3154216"/>
            <a:ext cx="1576800" cy="40222"/>
          </a:xfrm>
          <a:prstGeom prst="rect">
            <a:avLst/>
          </a:prstGeom>
          <a:solidFill>
            <a:srgbClr val="AC1A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utiger LT Com 45 Light" panose="020B0303030504020204" pitchFamily="34" charset="0"/>
              <a:ea typeface="+mn-ea"/>
              <a:cs typeface="+mn-cs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1692000" y="4818391"/>
            <a:ext cx="5726316" cy="1431536"/>
            <a:chOff x="1252969" y="3276558"/>
            <a:chExt cx="1583106" cy="1431536"/>
          </a:xfrm>
        </p:grpSpPr>
        <p:cxnSp>
          <p:nvCxnSpPr>
            <p:cNvPr id="77" name="Gerade Verbindung 18">
              <a:extLst>
                <a:ext uri="{FF2B5EF4-FFF2-40B4-BE49-F238E27FC236}">
                  <a16:creationId xmlns:a16="http://schemas.microsoft.com/office/drawing/2014/main" id="{BEFE1290-CBD8-C64B-94AD-1602281419E3}"/>
                </a:ext>
              </a:extLst>
            </p:cNvPr>
            <p:cNvCxnSpPr/>
            <p:nvPr/>
          </p:nvCxnSpPr>
          <p:spPr>
            <a:xfrm>
              <a:off x="1448883" y="3276558"/>
              <a:ext cx="1386399" cy="0"/>
            </a:xfrm>
            <a:prstGeom prst="line">
              <a:avLst/>
            </a:prstGeom>
            <a:ln w="12700">
              <a:solidFill>
                <a:srgbClr val="AC1A2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Google Shape;1300;p43">
              <a:extLst>
                <a:ext uri="{FF2B5EF4-FFF2-40B4-BE49-F238E27FC236}">
                  <a16:creationId xmlns:a16="http://schemas.microsoft.com/office/drawing/2014/main" id="{F8CEE3A5-CB44-204A-A5E7-1E5685650AD5}"/>
                </a:ext>
              </a:extLst>
            </p:cNvPr>
            <p:cNvSpPr/>
            <p:nvPr/>
          </p:nvSpPr>
          <p:spPr>
            <a:xfrm>
              <a:off x="1258931" y="3308939"/>
              <a:ext cx="1576848" cy="1328046"/>
            </a:xfrm>
            <a:prstGeom prst="rect">
              <a:avLst/>
            </a:prstGeom>
            <a:solidFill>
              <a:schemeClr val="bg1"/>
            </a:solidFill>
            <a:ln w="19050" cap="flat" cmpd="sng">
              <a:noFill/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+mn-cs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252969" y="3430821"/>
              <a:ext cx="1582810" cy="1277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99172A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+mn-cs"/>
                </a:rPr>
                <a:t>«1291 Group»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9172A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Athelas Regular"/>
                </a:rPr>
                <a:t>Principale</a:t>
              </a: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Athelas Regular"/>
                </a:rPr>
                <a:t> </a:t>
              </a:r>
              <a:r>
                <a:rPr kumimoji="0" lang="en-US" sz="2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Athelas Regular"/>
                </a:rPr>
                <a:t>consulente</a:t>
              </a: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Athelas Regular"/>
                </a:rPr>
                <a:t> </a:t>
              </a:r>
              <a:r>
                <a:rPr kumimoji="0" lang="en-US" sz="2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Athelas Regular"/>
                </a:rPr>
                <a:t>internazionale</a:t>
              </a: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Athelas Regular"/>
                </a:rPr>
                <a:t> per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99172A"/>
                  </a:solidFill>
                  <a:effectLst/>
                  <a:uLnTx/>
                  <a:uFillTx/>
                  <a:latin typeface="Frutiger LT Com 45 Light" panose="020B0303030504020204" pitchFamily="34" charset="0"/>
                  <a:ea typeface="+mn-ea"/>
                  <a:cs typeface="Athelas Regular"/>
                </a:rPr>
                <a:t>PPLI / VUL</a:t>
              </a: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Athelas Regular"/>
              </a:endParaRPr>
            </a:p>
          </p:txBody>
        </p:sp>
        <p:sp>
          <p:nvSpPr>
            <p:cNvPr id="80" name="Rechteck 6">
              <a:extLst>
                <a:ext uri="{FF2B5EF4-FFF2-40B4-BE49-F238E27FC236}">
                  <a16:creationId xmlns:a16="http://schemas.microsoft.com/office/drawing/2014/main" id="{73C7744F-6AE5-F948-AC98-29D496EAF84C}"/>
                </a:ext>
              </a:extLst>
            </p:cNvPr>
            <p:cNvSpPr/>
            <p:nvPr/>
          </p:nvSpPr>
          <p:spPr>
            <a:xfrm>
              <a:off x="1259227" y="4636985"/>
              <a:ext cx="1576848" cy="40222"/>
            </a:xfrm>
            <a:prstGeom prst="rect">
              <a:avLst/>
            </a:prstGeom>
            <a:solidFill>
              <a:srgbClr val="AC1A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utiger LT Com 45 Light" panose="020B0303030504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1" name="Pentagon 20"/>
          <p:cNvSpPr/>
          <p:nvPr/>
        </p:nvSpPr>
        <p:spPr>
          <a:xfrm rot="5400000">
            <a:off x="1182534" y="2426383"/>
            <a:ext cx="1800000" cy="612000"/>
          </a:xfrm>
          <a:prstGeom prst="homePlate">
            <a:avLst/>
          </a:prstGeom>
          <a:solidFill>
            <a:srgbClr val="99172A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Chevron 21"/>
          <p:cNvSpPr/>
          <p:nvPr/>
        </p:nvSpPr>
        <p:spPr>
          <a:xfrm rot="5400000">
            <a:off x="1183720" y="4016807"/>
            <a:ext cx="1800000" cy="612000"/>
          </a:xfrm>
          <a:prstGeom prst="chevron">
            <a:avLst/>
          </a:prstGeom>
          <a:solidFill>
            <a:srgbClr val="99172A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2" name="Gerade Verbindung 18">
            <a:extLst>
              <a:ext uri="{FF2B5EF4-FFF2-40B4-BE49-F238E27FC236}">
                <a16:creationId xmlns:a16="http://schemas.microsoft.com/office/drawing/2014/main" id="{BEFE1290-CBD8-C64B-94AD-1602281419E3}"/>
              </a:ext>
            </a:extLst>
          </p:cNvPr>
          <p:cNvCxnSpPr/>
          <p:nvPr/>
        </p:nvCxnSpPr>
        <p:spPr>
          <a:xfrm>
            <a:off x="1715996" y="4818391"/>
            <a:ext cx="46800" cy="0"/>
          </a:xfrm>
          <a:prstGeom prst="line">
            <a:avLst/>
          </a:prstGeom>
          <a:ln w="12700">
            <a:solidFill>
              <a:srgbClr val="AC1A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Gerade Verbindung 18">
            <a:extLst>
              <a:ext uri="{FF2B5EF4-FFF2-40B4-BE49-F238E27FC236}">
                <a16:creationId xmlns:a16="http://schemas.microsoft.com/office/drawing/2014/main" id="{BEFE1290-CBD8-C64B-94AD-1602281419E3}"/>
              </a:ext>
            </a:extLst>
          </p:cNvPr>
          <p:cNvCxnSpPr/>
          <p:nvPr/>
        </p:nvCxnSpPr>
        <p:spPr>
          <a:xfrm flipV="1">
            <a:off x="1772011" y="1800000"/>
            <a:ext cx="615600" cy="4"/>
          </a:xfrm>
          <a:prstGeom prst="line">
            <a:avLst/>
          </a:prstGeom>
          <a:ln w="12700">
            <a:solidFill>
              <a:srgbClr val="AC1A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Chevron 84"/>
          <p:cNvSpPr/>
          <p:nvPr/>
        </p:nvSpPr>
        <p:spPr>
          <a:xfrm rot="5400000">
            <a:off x="1898879" y="4871559"/>
            <a:ext cx="369682" cy="612000"/>
          </a:xfrm>
          <a:prstGeom prst="chevron">
            <a:avLst>
              <a:gd name="adj" fmla="val 80916"/>
            </a:avLst>
          </a:prstGeom>
          <a:solidFill>
            <a:srgbClr val="99172A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lide Number Placeholder 1">
            <a:extLst>
              <a:ext uri="{FF2B5EF4-FFF2-40B4-BE49-F238E27FC236}">
                <a16:creationId xmlns:a16="http://schemas.microsoft.com/office/drawing/2014/main" id="{AA9DB3FC-904B-6249-9F67-A387C3E2EFDB}"/>
              </a:ext>
            </a:extLst>
          </p:cNvPr>
          <p:cNvSpPr txBox="1">
            <a:spLocks/>
          </p:cNvSpPr>
          <p:nvPr/>
        </p:nvSpPr>
        <p:spPr>
          <a:xfrm>
            <a:off x="6775373" y="6329039"/>
            <a:ext cx="2059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200" dirty="0">
                <a:latin typeface="Frutiger LT Com 45 Light" panose="020B0303030504020204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635388796"/>
      </p:ext>
    </p:extLst>
  </p:cSld>
  <p:clrMapOvr>
    <a:masterClrMapping/>
  </p:clrMapOvr>
</p:sld>
</file>

<file path=ppt/theme/theme1.xml><?xml version="1.0" encoding="utf-8"?>
<a:theme xmlns:a="http://schemas.openxmlformats.org/drawingml/2006/main" name="1291GROUP_Title and Fin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291 Group PPLI Generic_V7_03_2022_ENG.pptx" id="{032AAA70-37CA-4302-B5A4-4B28374FB722}" vid="{18F73801-43CC-4B38-8AF8-0382990F1314}"/>
    </a:ext>
  </a:extLst>
</a:theme>
</file>

<file path=ppt/theme/theme2.xml><?xml version="1.0" encoding="utf-8"?>
<a:theme xmlns:a="http://schemas.openxmlformats.org/drawingml/2006/main" name="1291GROUP_Conten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291 Group PPLI Generic_V7_03_2022_ENG.pptx" id="{032AAA70-37CA-4302-B5A4-4B28374FB722}" vid="{8738E1CE-5127-40AF-8D51-C2D2E96DF2B5}"/>
    </a:ext>
  </a:extLst>
</a:theme>
</file>

<file path=ppt/theme/theme3.xml><?xml version="1.0" encoding="utf-8"?>
<a:theme xmlns:a="http://schemas.openxmlformats.org/drawingml/2006/main" name="1_1291GROUP_Conten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424C275-E4E2-40BD-89DE-1B57A3875232}" vid="{5971EAD2-EC44-480D-AC27-55643EF272CD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1291 Group ENG PPLI Generic_V7_03_2022_Template</Template>
  <TotalTime>0</TotalTime>
  <Words>653</Words>
  <Application>Microsoft Office PowerPoint</Application>
  <PresentationFormat>On-screen Show (4:3)</PresentationFormat>
  <Paragraphs>109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12 Frutiger* 45 Light   02103</vt:lpstr>
      <vt:lpstr>Arial</vt:lpstr>
      <vt:lpstr>Calibri</vt:lpstr>
      <vt:lpstr>Frutiger LT Com 45 Light</vt:lpstr>
      <vt:lpstr>Garamond</vt:lpstr>
      <vt:lpstr>Helvetica</vt:lpstr>
      <vt:lpstr>inherit</vt:lpstr>
      <vt:lpstr>Times</vt:lpstr>
      <vt:lpstr>1291GROUP_Title and Final</vt:lpstr>
      <vt:lpstr>1291GROUP_Content</vt:lpstr>
      <vt:lpstr>1_1291GROUP_Content</vt:lpstr>
      <vt:lpstr>Private Placement Life Insurance (PPLI):   Vantaggi delle soluzioni del Liechtenstein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Grazie per l'attenzione</vt:lpstr>
    </vt:vector>
  </TitlesOfParts>
  <Manager/>
  <Company>EveryWare AG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Private Placement Life Insurance  (PPLI)</dc:title>
  <dc:subject/>
  <dc:creator>Margarida Mendes</dc:creator>
  <cp:keywords/>
  <dc:description/>
  <cp:lastModifiedBy>Sonnevelt, Victor</cp:lastModifiedBy>
  <cp:revision>14</cp:revision>
  <cp:lastPrinted>2018-07-17T12:04:44Z</cp:lastPrinted>
  <dcterms:created xsi:type="dcterms:W3CDTF">2022-08-23T08:43:15Z</dcterms:created>
  <dcterms:modified xsi:type="dcterms:W3CDTF">2023-10-31T12:43:27Z</dcterms:modified>
  <cp:category/>
</cp:coreProperties>
</file>