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86" r:id="rId2"/>
  </p:sldMasterIdLst>
  <p:notesMasterIdLst>
    <p:notesMasterId r:id="rId14"/>
  </p:notesMasterIdLst>
  <p:handoutMasterIdLst>
    <p:handoutMasterId r:id="rId15"/>
  </p:handoutMasterIdLst>
  <p:sldIdLst>
    <p:sldId id="267" r:id="rId3"/>
    <p:sldId id="256" r:id="rId4"/>
    <p:sldId id="268" r:id="rId5"/>
    <p:sldId id="285" r:id="rId6"/>
    <p:sldId id="286" r:id="rId7"/>
    <p:sldId id="292" r:id="rId8"/>
    <p:sldId id="293" r:id="rId9"/>
    <p:sldId id="294" r:id="rId10"/>
    <p:sldId id="289" r:id="rId11"/>
    <p:sldId id="274" r:id="rId12"/>
    <p:sldId id="295" r:id="rId13"/>
  </p:sldIdLst>
  <p:sldSz cx="9144000" cy="6858000" type="screen4x3"/>
  <p:notesSz cx="6797675" cy="9926638"/>
  <p:defaultTextStyle>
    <a:defPPr>
      <a:defRPr lang="de-DE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 Biedermann" initials="SB" lastIdx="1" clrIdx="0">
    <p:extLst>
      <p:ext uri="{19B8F6BF-5375-455C-9EA6-DF929625EA0E}">
        <p15:presenceInfo xmlns:p15="http://schemas.microsoft.com/office/powerpoint/2012/main" userId="S-1-5-21-2227154859-2544119086-2917294501-134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2"/>
    <p:restoredTop sz="94695"/>
  </p:normalViewPr>
  <p:slideViewPr>
    <p:cSldViewPr snapToGrid="0" snapToObjects="1">
      <p:cViewPr varScale="1">
        <p:scale>
          <a:sx n="94" d="100"/>
          <a:sy n="94" d="100"/>
        </p:scale>
        <p:origin x="3271" y="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2802" tIns="46402" rIns="92802" bIns="4640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2"/>
            <a:ext cx="2945659" cy="496332"/>
          </a:xfrm>
          <a:prstGeom prst="rect">
            <a:avLst/>
          </a:prstGeom>
        </p:spPr>
        <p:txBody>
          <a:bodyPr vert="horz" wrap="square" lIns="92802" tIns="46402" rIns="92802" bIns="4640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de-DE" altLang="de-DE"/>
              <a:t>25.10.2022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2802" tIns="46402" rIns="92802" bIns="4640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6332"/>
          </a:xfrm>
          <a:prstGeom prst="rect">
            <a:avLst/>
          </a:prstGeom>
        </p:spPr>
        <p:txBody>
          <a:bodyPr vert="horz" wrap="square" lIns="92802" tIns="46402" rIns="92802" bIns="4640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2D2BA35-5A6A-48EB-9621-0714C51CBB1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176585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2802" tIns="46402" rIns="92802" bIns="4640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6332"/>
          </a:xfrm>
          <a:prstGeom prst="rect">
            <a:avLst/>
          </a:prstGeom>
        </p:spPr>
        <p:txBody>
          <a:bodyPr vert="horz" wrap="square" lIns="92802" tIns="46402" rIns="92802" bIns="4640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de-DE" altLang="de-DE"/>
              <a:t>25.10.2022</a:t>
            </a:r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2" tIns="46402" rIns="92802" bIns="46402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9" y="4715156"/>
            <a:ext cx="5438140" cy="4466988"/>
          </a:xfrm>
          <a:prstGeom prst="rect">
            <a:avLst/>
          </a:prstGeom>
        </p:spPr>
        <p:txBody>
          <a:bodyPr vert="horz" wrap="square" lIns="92802" tIns="46402" rIns="92802" bIns="4640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altLang="de-DE" noProof="0"/>
              <a:t>Modifica del formato del testo master</a:t>
            </a:r>
          </a:p>
          <a:p>
            <a:pPr lvl="1"/>
            <a:r>
              <a:rPr lang="de-DE" altLang="de-DE" noProof="0"/>
              <a:t>Secondo livello</a:t>
            </a:r>
          </a:p>
          <a:p>
            <a:pPr lvl="2"/>
            <a:r>
              <a:rPr lang="de-DE" altLang="de-DE" noProof="0"/>
              <a:t>Terzo livello</a:t>
            </a:r>
          </a:p>
          <a:p>
            <a:pPr lvl="3"/>
            <a:r>
              <a:rPr lang="de-DE" altLang="de-DE" noProof="0"/>
              <a:t>Quarto livello</a:t>
            </a:r>
          </a:p>
          <a:p>
            <a:pPr lvl="4"/>
            <a:r>
              <a:rPr lang="de-DE" altLang="de-DE" noProof="0"/>
              <a:t>Quinto livello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2802" tIns="46402" rIns="92802" bIns="4640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6332"/>
          </a:xfrm>
          <a:prstGeom prst="rect">
            <a:avLst/>
          </a:prstGeom>
        </p:spPr>
        <p:txBody>
          <a:bodyPr vert="horz" wrap="square" lIns="92802" tIns="46402" rIns="92802" bIns="4640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956A9F79-B5C7-45A3-A9D7-DE752183B242}" type="slidenum">
              <a:rPr lang="de-DE" altLang="de-DE"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504660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LI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A9F79-B5C7-45A3-A9D7-DE752183B242}" type="slidenum">
              <a:rPr lang="de-DE" altLang="de-DE" smtClean="0"/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44286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LI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A9F79-B5C7-45A3-A9D7-DE752183B242}" type="slidenum">
              <a:rPr lang="de-DE" altLang="de-DE" smtClean="0"/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90942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LI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56A9F79-B5C7-45A3-A9D7-DE752183B242}" type="slidenum">
              <a:rPr kumimoji="0" lang="de-DE" alt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-128"/>
                <a:cs typeface="+mn-cs"/>
              </a:rPr>
              <a:t>6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38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LI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56A9F79-B5C7-45A3-A9D7-DE752183B242}" type="slidenum">
              <a:rPr kumimoji="0" lang="de-DE" alt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-128"/>
                <a:cs typeface="+mn-cs"/>
              </a:rPr>
              <a:t>7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0303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LI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A9F79-B5C7-45A3-A9D7-DE752183B242}" type="slidenum">
              <a:rPr lang="de-DE" altLang="de-DE" smtClean="0">
                <a:solidFill>
                  <a:prstClr val="black"/>
                </a:solidFill>
              </a:rPr>
              <a:t>8</a:t>
            </a:fld>
            <a:endParaRPr lang="de-DE" alt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279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LI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A9F79-B5C7-45A3-A9D7-DE752183B242}" type="slidenum">
              <a:rPr lang="de-DE" altLang="de-DE" smtClean="0">
                <a:solidFill>
                  <a:prstClr val="black"/>
                </a:solidFill>
              </a:rPr>
              <a:t>9</a:t>
            </a:fld>
            <a:endParaRPr lang="de-DE" alt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881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LI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A9F79-B5C7-45A3-A9D7-DE752183B242}" type="slidenum">
              <a:rPr lang="de-DE" altLang="de-DE" smtClean="0">
                <a:solidFill>
                  <a:prstClr val="black"/>
                </a:solidFill>
              </a:rPr>
              <a:t>10</a:t>
            </a:fld>
            <a:endParaRPr lang="de-DE" alt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0999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LI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56A9F79-B5C7-45A3-A9D7-DE752183B242}" type="slidenum">
              <a:rPr kumimoji="0" lang="de-DE" alt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8860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460039"/>
            <a:ext cx="6400800" cy="1752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9289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E068AB40-6A54-47D7-9357-661F414B4F2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806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D6CCF749-B1B9-4535-83D4-EF78384E9DD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37137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460039"/>
            <a:ext cx="6400800" cy="1752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84822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5562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5D137B1C-650D-48FF-802B-B5AF89728E6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04929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25D9935F-605C-4BCB-A072-467F4B2A0FF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58620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FB9DF19-B251-464A-94FB-F86FEEE5871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53849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950EEE2-2EC7-4FA7-AEFB-13E20275880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98361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BC576ECC-4058-445C-B164-01FA6970ACE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35841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26485471-09A4-4224-90CC-361F3AAF9A4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820835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ED8D4C19-445A-4B97-BC84-C934555269B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80112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5562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5D137B1C-650D-48FF-802B-B5AF89728E6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900079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28464096-58DA-4F2D-940B-A8B5790AC9C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045432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E068AB40-6A54-47D7-9357-661F414B4F2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061345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D6CCF749-B1B9-4535-83D4-EF78384E9DD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28669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25D9935F-605C-4BCB-A072-467F4B2A0FF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1320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FB9DF19-B251-464A-94FB-F86FEEE5871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97560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950EEE2-2EC7-4FA7-AEFB-13E20275880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2359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BC576ECC-4058-445C-B164-01FA6970ACE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9596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26485471-09A4-4224-90CC-361F3AAF9A4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85400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ED8D4C19-445A-4B97-BC84-C934555269B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6562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373938" y="6362700"/>
            <a:ext cx="7508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304213" y="6362700"/>
            <a:ext cx="382587" cy="2333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28464096-58DA-4F2D-940B-A8B5790AC9C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6849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-34925" y="6350000"/>
            <a:ext cx="9201150" cy="512763"/>
          </a:xfrm>
          <a:prstGeom prst="rect">
            <a:avLst/>
          </a:prstGeom>
          <a:solidFill>
            <a:srgbClr val="0027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027" name="Bild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150" y="274638"/>
            <a:ext cx="1517650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Modifica del formato del titolo master</a:t>
            </a:r>
          </a:p>
        </p:txBody>
      </p:sp>
      <p:sp>
        <p:nvSpPr>
          <p:cNvPr id="1029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Modifica del formato del testo master</a:t>
            </a:r>
          </a:p>
          <a:p>
            <a:pPr lvl="1"/>
            <a:r>
              <a:rPr lang="de-DE" altLang="de-DE"/>
              <a:t>Secondo livello</a:t>
            </a:r>
          </a:p>
          <a:p>
            <a:pPr lvl="2"/>
            <a:r>
              <a:rPr lang="de-DE" altLang="de-DE"/>
              <a:t>Terzo livello</a:t>
            </a:r>
          </a:p>
          <a:p>
            <a:pPr lvl="3"/>
            <a:r>
              <a:rPr lang="de-DE" altLang="de-DE"/>
              <a:t>Quarto livello</a:t>
            </a:r>
          </a:p>
          <a:p>
            <a:pPr lvl="4"/>
            <a:r>
              <a:rPr lang="de-DE" altLang="de-DE"/>
              <a:t>Quinto livello</a:t>
            </a:r>
          </a:p>
        </p:txBody>
      </p:sp>
      <p:sp>
        <p:nvSpPr>
          <p:cNvPr id="11" name="Textfeld 10"/>
          <p:cNvSpPr txBox="1"/>
          <p:nvPr userDrawn="1"/>
        </p:nvSpPr>
        <p:spPr>
          <a:xfrm>
            <a:off x="7593013" y="6497638"/>
            <a:ext cx="1204912" cy="2159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6A446B6A-167E-4E72-BADE-0363E8E63127}" type="datetime1">
              <a:rPr lang="de-CH" altLang="de-DE" sz="800" smtClean="0">
                <a:solidFill>
                  <a:schemeClr val="bg1"/>
                </a:solidFill>
                <a:latin typeface="Verdana" panose="020B0604030504040204" pitchFamily="34" charset="0"/>
              </a:rPr>
              <a:t>13.10.2023</a:t>
            </a:fld>
            <a:r>
              <a:rPr lang="de-DE" altLang="de-DE" sz="800">
                <a:solidFill>
                  <a:schemeClr val="bg1"/>
                </a:solidFill>
                <a:latin typeface="Verdana" panose="020B0604030504040204" pitchFamily="34" charset="0"/>
              </a:rPr>
              <a:t> |</a:t>
            </a:r>
            <a:fld id="{A4B97336-F282-413D-8D5E-8A4AD26C7B0D}" type="slidenum">
              <a:rPr lang="de-DE" altLang="de-DE" sz="800" smtClean="0">
                <a:solidFill>
                  <a:schemeClr val="bg1"/>
                </a:solidFill>
                <a:latin typeface="Verdana" panose="020B0604030504040204" pitchFamily="34" charset="0"/>
              </a:rPr>
              <a:t>‹Nr.›</a:t>
            </a:fld>
            <a:endParaRPr lang="de-DE" altLang="de-DE" sz="8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-34925" y="6350000"/>
            <a:ext cx="9201150" cy="512763"/>
          </a:xfrm>
          <a:prstGeom prst="rect">
            <a:avLst/>
          </a:prstGeom>
          <a:solidFill>
            <a:srgbClr val="0027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027" name="Bild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150" y="274638"/>
            <a:ext cx="1517650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9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1" name="Textfeld 10"/>
          <p:cNvSpPr txBox="1"/>
          <p:nvPr userDrawn="1"/>
        </p:nvSpPr>
        <p:spPr>
          <a:xfrm>
            <a:off x="7593013" y="6497638"/>
            <a:ext cx="1204912" cy="2159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6A446B6A-167E-4E72-BADE-0363E8E63127}" type="datetime1">
              <a:rPr lang="de-CH" altLang="de-DE" sz="800" smtClean="0">
                <a:solidFill>
                  <a:schemeClr val="bg1"/>
                </a:solidFill>
                <a:latin typeface="Verdana" panose="020B0604030504040204" pitchFamily="34" charset="0"/>
              </a:rPr>
              <a:pPr algn="r" eaLnBrk="1" hangingPunct="1">
                <a:defRPr/>
              </a:pPr>
              <a:t>13.10.2023</a:t>
            </a:fld>
            <a:r>
              <a:rPr lang="de-DE" altLang="de-DE" sz="800">
                <a:solidFill>
                  <a:schemeClr val="bg1"/>
                </a:solidFill>
                <a:latin typeface="Verdana" panose="020B0604030504040204" pitchFamily="34" charset="0"/>
              </a:rPr>
              <a:t> | </a:t>
            </a:r>
            <a:fld id="{A4B97336-F282-413D-8D5E-8A4AD26C7B0D}" type="slidenum">
              <a:rPr lang="de-DE" altLang="de-DE" sz="800" smtClean="0">
                <a:solidFill>
                  <a:schemeClr val="bg1"/>
                </a:solidFill>
                <a:latin typeface="Verdana" panose="020B0604030504040204" pitchFamily="34" charset="0"/>
              </a:rPr>
              <a:pPr algn="r" eaLnBrk="1" hangingPunct="1">
                <a:defRPr/>
              </a:pPr>
              <a:t>‹Nr.›</a:t>
            </a:fld>
            <a:endParaRPr lang="de-DE" altLang="de-DE" sz="8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762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peter.marxer.jun@continor.li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andreas.frenes@continor.li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350" y="1797367"/>
            <a:ext cx="7181850" cy="3171825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1149350" y="5347031"/>
            <a:ext cx="7181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Verdana" panose="020B0604030504040204" pitchFamily="34" charset="0"/>
                <a:ea typeface="Verdana" panose="020B0604030504040204" pitchFamily="34" charset="0"/>
              </a:rPr>
              <a:t>Le Fondazioni di Famiglia</a:t>
            </a:r>
            <a:endParaRPr lang="de-CH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de-CH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Webinar </a:t>
            </a:r>
            <a:r>
              <a:rPr lang="de-CH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Across</a:t>
            </a:r>
            <a:r>
              <a:rPr lang="de-CH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CH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Fiduciaria</a:t>
            </a:r>
            <a:r>
              <a:rPr lang="de-CH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&amp; </a:t>
            </a:r>
          </a:p>
          <a:p>
            <a:pPr algn="ctr"/>
            <a:r>
              <a:rPr lang="de-CH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Liechtensteinische Landesbank</a:t>
            </a:r>
          </a:p>
        </p:txBody>
      </p:sp>
    </p:spTree>
    <p:extLst>
      <p:ext uri="{BB962C8B-B14F-4D97-AF65-F5344CB8AC3E}">
        <p14:creationId xmlns:p14="http://schemas.microsoft.com/office/powerpoint/2010/main" val="1956985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ctrTitle"/>
          </p:nvPr>
        </p:nvSpPr>
        <p:spPr>
          <a:xfrm>
            <a:off x="685800" y="1395413"/>
            <a:ext cx="7772400" cy="593407"/>
          </a:xfrm>
        </p:spPr>
        <p:txBody>
          <a:bodyPr anchor="t"/>
          <a:lstStyle/>
          <a:p>
            <a:pPr algn="l" eaLnBrk="1" hangingPunct="1"/>
            <a:r>
              <a:rPr lang="de-DE" altLang="de-DE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Vantaggi della </a:t>
            </a:r>
            <a:r>
              <a:rPr lang="de-DE" altLang="de-DE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Fondazione</a:t>
            </a:r>
            <a:endParaRPr lang="de-DE" altLang="de-DE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38190" y="1988820"/>
            <a:ext cx="8163308" cy="3809999"/>
          </a:xfrm>
        </p:spPr>
        <p:txBody>
          <a:bodyPr rtlCol="0">
            <a:normAutofit fontScale="40000" lnSpcReduction="20000"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endParaRPr lang="de-DE" sz="1800" dirty="0">
              <a:solidFill>
                <a:srgbClr val="002755"/>
              </a:solidFill>
              <a:ea typeface="+mn-ea"/>
              <a:cs typeface="+mn-cs"/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Pianificazione immobiliare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de-DE" sz="4300" dirty="0">
              <a:solidFill>
                <a:schemeClr val="tx1"/>
              </a:solidFill>
              <a:ea typeface="+mn-ea"/>
              <a:cs typeface="+mn-cs"/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Asset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protection</a:t>
            </a:r>
            <a:r>
              <a:rPr lang="de-DE" sz="4300" i="1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/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Protezione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patrimoniale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de-DE" sz="4300" dirty="0">
              <a:solidFill>
                <a:schemeClr val="tx1"/>
              </a:solidFill>
              <a:ea typeface="+mn-ea"/>
              <a:cs typeface="+mn-cs"/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Flessibilità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nella pianificazione transfrontaliera (residenza e strutture).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de-DE" sz="4300" dirty="0">
              <a:solidFill>
                <a:schemeClr val="tx1"/>
              </a:solidFill>
              <a:ea typeface="+mn-ea"/>
              <a:cs typeface="+mn-cs"/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Sostegno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finanziario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per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beneficiari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(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con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o senza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limiti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/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condizioni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)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de-DE" sz="4300" dirty="0">
              <a:solidFill>
                <a:schemeClr val="tx1"/>
              </a:solidFill>
              <a:ea typeface="+mn-ea"/>
              <a:cs typeface="+mn-cs"/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Sviluppo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progetti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di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pubblica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utilità</a:t>
            </a:r>
            <a:endParaRPr lang="de-DE" sz="4300" dirty="0">
              <a:solidFill>
                <a:schemeClr val="tx1"/>
              </a:solidFill>
              <a:ea typeface="+mn-ea"/>
              <a:cs typeface="+mn-cs"/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b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</a:b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Fondazione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con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scopi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misti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(in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parte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privati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e di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pubblica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4300" dirty="0" err="1">
                <a:solidFill>
                  <a:schemeClr val="tx1"/>
                </a:solidFill>
                <a:ea typeface="+mn-ea"/>
                <a:cs typeface="+mn-cs"/>
              </a:rPr>
              <a:t>utilità</a:t>
            </a:r>
            <a:r>
              <a:rPr lang="de-DE" sz="4300" dirty="0">
                <a:solidFill>
                  <a:schemeClr val="tx1"/>
                </a:solidFill>
                <a:ea typeface="+mn-ea"/>
                <a:cs typeface="+mn-cs"/>
              </a:rPr>
              <a:t>)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de-DE" sz="4300" dirty="0">
              <a:solidFill>
                <a:schemeClr val="tx1"/>
              </a:solidFill>
              <a:ea typeface="+mn-ea"/>
              <a:cs typeface="+mn-cs"/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de-DE" sz="4300" dirty="0">
              <a:solidFill>
                <a:schemeClr val="tx1"/>
              </a:solidFill>
              <a:ea typeface="+mn-ea"/>
              <a:cs typeface="+mn-cs"/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de-DE" sz="4300" dirty="0">
              <a:solidFill>
                <a:schemeClr val="tx1"/>
              </a:solidFill>
              <a:ea typeface="+mn-ea"/>
              <a:cs typeface="+mn-cs"/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de-DE" sz="1800" dirty="0">
              <a:solidFill>
                <a:schemeClr val="tx1"/>
              </a:solidFill>
              <a:ea typeface="+mn-ea"/>
              <a:cs typeface="+mn-cs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de-DE" sz="2800" b="1" dirty="0">
              <a:ea typeface="+mn-ea"/>
              <a:cs typeface="+mn-cs"/>
            </a:endParaRPr>
          </a:p>
        </p:txBody>
      </p:sp>
      <p:sp>
        <p:nvSpPr>
          <p:cNvPr id="4" name="Untertitel 2"/>
          <p:cNvSpPr txBox="1">
            <a:spLocks/>
          </p:cNvSpPr>
          <p:nvPr/>
        </p:nvSpPr>
        <p:spPr bwMode="auto">
          <a:xfrm>
            <a:off x="222091" y="6405245"/>
            <a:ext cx="80597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de-DE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5105400" y="2282825"/>
            <a:ext cx="3665220" cy="3515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LI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134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ctrTitle"/>
          </p:nvPr>
        </p:nvSpPr>
        <p:spPr>
          <a:xfrm>
            <a:off x="685800" y="1395413"/>
            <a:ext cx="7772400" cy="593407"/>
          </a:xfrm>
        </p:spPr>
        <p:txBody>
          <a:bodyPr anchor="t"/>
          <a:lstStyle/>
          <a:p>
            <a:pPr algn="l" eaLnBrk="1" hangingPunct="1"/>
            <a:r>
              <a:rPr lang="de-DE" altLang="de-DE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Contatti</a:t>
            </a:r>
            <a:endParaRPr lang="de-DE" altLang="de-DE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Untertitel 2"/>
          <p:cNvSpPr txBox="1">
            <a:spLocks/>
          </p:cNvSpPr>
          <p:nvPr/>
        </p:nvSpPr>
        <p:spPr bwMode="auto">
          <a:xfrm>
            <a:off x="222091" y="6405245"/>
            <a:ext cx="80597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de-DE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charset="0"/>
              <a:ea typeface="Verdana" charset="0"/>
              <a:cs typeface="+mn-cs"/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4D00EB55-7401-43CC-ACAF-DAE5335688AA}"/>
              </a:ext>
            </a:extLst>
          </p:cNvPr>
          <p:cNvSpPr txBox="1">
            <a:spLocks/>
          </p:cNvSpPr>
          <p:nvPr/>
        </p:nvSpPr>
        <p:spPr bwMode="auto">
          <a:xfrm>
            <a:off x="685800" y="2422366"/>
            <a:ext cx="7772400" cy="354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 Narrow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 Narrow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 Narrow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 Narrow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Dr. Peter Marxer					Mag. </a:t>
            </a:r>
            <a:r>
              <a:rPr kumimoji="0" lang="de-DE" alt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iur</a:t>
            </a:r>
            <a:r>
              <a:rPr kumimoji="0" lang="de-DE" alt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Andreas Frenes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Continor Treuhand Anstalt				Continor Treuhand Anstalt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Kirchstrasse</a:t>
            </a: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						</a:t>
            </a:r>
            <a:r>
              <a:rPr kumimoji="0" lang="de-DE" alt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Kirchstrasse</a:t>
            </a: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9494 Vaduz							9494 Vaduz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Liechtenstein							Liechtenstein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2755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T: +423 237 28 70					T: +423 237 28 54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2755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F: +423 237 28 78					F: +423 237 28 78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2755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peter.marxer@continor.li</a:t>
            </a: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2755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 	            </a:t>
            </a: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2755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andreas.frenes@continor.li</a:t>
            </a:r>
            <a:r>
              <a:rPr kumimoji="0" lang="de-DE" altLang="de-DE" sz="1600" b="0" i="0" u="none" strike="noStrike" kern="1200" cap="none" spc="0" normalizeH="0" baseline="0" noProof="0" dirty="0">
                <a:ln>
                  <a:noFill/>
                </a:ln>
                <a:solidFill>
                  <a:srgbClr val="002755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srgbClr val="002755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srgbClr val="002755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1600" b="0" i="0" u="none" strike="noStrike" kern="1200" cap="none" spc="0" normalizeH="0" baseline="0" noProof="0" dirty="0">
              <a:ln>
                <a:noFill/>
              </a:ln>
              <a:solidFill>
                <a:srgbClr val="002755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3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ctrTitle"/>
          </p:nvPr>
        </p:nvSpPr>
        <p:spPr>
          <a:xfrm>
            <a:off x="685800" y="1395413"/>
            <a:ext cx="7772400" cy="593407"/>
          </a:xfrm>
        </p:spPr>
        <p:txBody>
          <a:bodyPr anchor="t"/>
          <a:lstStyle/>
          <a:p>
            <a:pPr algn="l" eaLnBrk="1" hangingPunct="1"/>
            <a:r>
              <a:rPr lang="de-DE" altLang="de-DE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Agenda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96913" y="2282825"/>
            <a:ext cx="8059737" cy="2533015"/>
          </a:xfrm>
        </p:spPr>
        <p:txBody>
          <a:bodyPr rtlCol="0">
            <a:normAutofit/>
          </a:bodyPr>
          <a:lstStyle/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de-DE" dirty="0">
                <a:solidFill>
                  <a:schemeClr val="tx1"/>
                </a:solidFill>
                <a:ea typeface="+mn-ea"/>
                <a:cs typeface="+mn-cs"/>
              </a:rPr>
              <a:t>Introduzione</a:t>
            </a:r>
          </a:p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de-DE" dirty="0" err="1">
                <a:solidFill>
                  <a:schemeClr val="tx1"/>
                </a:solidFill>
                <a:ea typeface="+mn-ea"/>
                <a:cs typeface="+mn-cs"/>
              </a:rPr>
              <a:t>Nozioni</a:t>
            </a:r>
            <a:r>
              <a:rPr lang="de-DE" dirty="0">
                <a:solidFill>
                  <a:schemeClr val="tx1"/>
                </a:solidFill>
                <a:ea typeface="+mn-ea"/>
                <a:cs typeface="+mn-cs"/>
              </a:rPr>
              <a:t> di </a:t>
            </a:r>
            <a:r>
              <a:rPr lang="de-DE" dirty="0" err="1">
                <a:solidFill>
                  <a:schemeClr val="tx1"/>
                </a:solidFill>
                <a:ea typeface="+mn-ea"/>
                <a:cs typeface="+mn-cs"/>
              </a:rPr>
              <a:t>base</a:t>
            </a:r>
            <a:r>
              <a:rPr lang="de-DE" dirty="0">
                <a:solidFill>
                  <a:schemeClr val="tx1"/>
                </a:solidFill>
                <a:ea typeface="+mn-ea"/>
                <a:cs typeface="+mn-cs"/>
              </a:rPr>
              <a:t>: </a:t>
            </a:r>
            <a:r>
              <a:rPr lang="de-DE" dirty="0" err="1">
                <a:solidFill>
                  <a:schemeClr val="tx1"/>
                </a:solidFill>
                <a:ea typeface="+mn-ea"/>
                <a:cs typeface="+mn-cs"/>
              </a:rPr>
              <a:t>Fondazione</a:t>
            </a:r>
            <a:endParaRPr lang="de-DE" dirty="0">
              <a:solidFill>
                <a:schemeClr val="tx1"/>
              </a:solidFill>
              <a:ea typeface="+mn-ea"/>
              <a:cs typeface="+mn-cs"/>
            </a:endParaRPr>
          </a:p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de-DE" dirty="0">
                <a:solidFill>
                  <a:schemeClr val="tx1"/>
                </a:solidFill>
                <a:ea typeface="+mn-ea"/>
                <a:cs typeface="+mn-cs"/>
              </a:rPr>
              <a:t>Vantaggi di </a:t>
            </a:r>
            <a:r>
              <a:rPr lang="de-DE" dirty="0" err="1">
                <a:solidFill>
                  <a:schemeClr val="tx1"/>
                </a:solidFill>
                <a:ea typeface="+mn-ea"/>
                <a:cs typeface="+mn-cs"/>
              </a:rPr>
              <a:t>una</a:t>
            </a:r>
            <a:r>
              <a:rPr lang="de-DE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dirty="0" err="1">
                <a:solidFill>
                  <a:schemeClr val="tx1"/>
                </a:solidFill>
                <a:ea typeface="+mn-ea"/>
                <a:cs typeface="+mn-cs"/>
              </a:rPr>
              <a:t>Fondazione</a:t>
            </a:r>
            <a:endParaRPr lang="de-DE" dirty="0">
              <a:solidFill>
                <a:schemeClr val="tx1"/>
              </a:solidFill>
              <a:ea typeface="+mn-ea"/>
              <a:cs typeface="+mn-cs"/>
            </a:endParaRPr>
          </a:p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de-DE" dirty="0">
                <a:solidFill>
                  <a:schemeClr val="tx1"/>
                </a:solidFill>
                <a:ea typeface="+mn-ea"/>
                <a:cs typeface="+mn-cs"/>
              </a:rPr>
              <a:t>Esempi/Discussione</a:t>
            </a:r>
          </a:p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de-DE" dirty="0">
              <a:solidFill>
                <a:srgbClr val="002755"/>
              </a:solidFill>
              <a:ea typeface="+mn-ea"/>
              <a:cs typeface="+mn-cs"/>
            </a:endParaRPr>
          </a:p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de-DE" dirty="0">
              <a:solidFill>
                <a:srgbClr val="002755"/>
              </a:solidFill>
              <a:ea typeface="+mn-ea"/>
              <a:cs typeface="+mn-cs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755"/>
              </a:solidFill>
              <a:ea typeface="+mn-ea"/>
              <a:cs typeface="+mn-cs"/>
            </a:endParaRPr>
          </a:p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de-DE" sz="2800" b="1" dirty="0">
              <a:ea typeface="+mn-ea"/>
              <a:cs typeface="+mn-cs"/>
            </a:endParaRPr>
          </a:p>
        </p:txBody>
      </p:sp>
      <p:sp>
        <p:nvSpPr>
          <p:cNvPr id="4" name="Untertitel 2"/>
          <p:cNvSpPr txBox="1">
            <a:spLocks/>
          </p:cNvSpPr>
          <p:nvPr/>
        </p:nvSpPr>
        <p:spPr bwMode="auto">
          <a:xfrm>
            <a:off x="222091" y="6405245"/>
            <a:ext cx="80597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endParaRPr lang="de-DE" sz="1600" dirty="0">
              <a:ea typeface="+mn-ea"/>
              <a:cs typeface="+mn-cs"/>
            </a:endParaRPr>
          </a:p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de-DE" sz="1600" b="1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ctrTitle"/>
          </p:nvPr>
        </p:nvSpPr>
        <p:spPr>
          <a:xfrm>
            <a:off x="685800" y="1395413"/>
            <a:ext cx="7772400" cy="593407"/>
          </a:xfrm>
        </p:spPr>
        <p:txBody>
          <a:bodyPr anchor="t"/>
          <a:lstStyle/>
          <a:p>
            <a:pPr algn="l" eaLnBrk="1" hangingPunct="1"/>
            <a:r>
              <a:rPr lang="de-DE" altLang="de-DE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Introduzione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96913" y="2099945"/>
            <a:ext cx="7761287" cy="3651316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de-DE" dirty="0">
                <a:solidFill>
                  <a:schemeClr val="tx1"/>
                </a:solidFill>
                <a:ea typeface="+mn-ea"/>
                <a:cs typeface="+mn-cs"/>
              </a:rPr>
              <a:t>Obiettivo della presentazione</a:t>
            </a:r>
          </a:p>
          <a:p>
            <a:pPr marL="914400" lvl="1" indent="-4572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Presentazione</a:t>
            </a:r>
            <a:r>
              <a:rPr lang="de-DE" sz="1800" dirty="0">
                <a:solidFill>
                  <a:schemeClr val="tx1"/>
                </a:solidFill>
                <a:ea typeface="+mn-ea"/>
                <a:cs typeface="+mn-cs"/>
              </a:rPr>
              <a:t> Continor</a:t>
            </a:r>
          </a:p>
          <a:p>
            <a:pPr marL="914400" lvl="1" indent="-4572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Nozioni</a:t>
            </a:r>
            <a:r>
              <a:rPr lang="de-DE" sz="1800" dirty="0">
                <a:solidFill>
                  <a:schemeClr val="tx1"/>
                </a:solidFill>
                <a:ea typeface="+mn-ea"/>
                <a:cs typeface="+mn-cs"/>
              </a:rPr>
              <a:t> di </a:t>
            </a: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base</a:t>
            </a:r>
            <a:r>
              <a:rPr lang="de-DE" sz="18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sulle</a:t>
            </a:r>
            <a:r>
              <a:rPr lang="de-DE" sz="18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fondazioni</a:t>
            </a:r>
            <a:r>
              <a:rPr lang="de-DE" sz="1800" dirty="0">
                <a:solidFill>
                  <a:schemeClr val="tx1"/>
                </a:solidFill>
                <a:ea typeface="+mn-ea"/>
                <a:cs typeface="+mn-cs"/>
              </a:rPr>
              <a:t> del Liechtenstein</a:t>
            </a:r>
          </a:p>
          <a:p>
            <a:pPr marL="914400" lvl="1" indent="-4572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Riconoscere</a:t>
            </a:r>
            <a:r>
              <a:rPr lang="de-DE" sz="18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quando</a:t>
            </a:r>
            <a:r>
              <a:rPr lang="de-DE" sz="18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utilizzare</a:t>
            </a:r>
            <a:r>
              <a:rPr lang="de-DE" sz="18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una</a:t>
            </a:r>
            <a:r>
              <a:rPr lang="de-DE" sz="18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fondazione</a:t>
            </a:r>
            <a:endParaRPr lang="de-DE" sz="1800" dirty="0">
              <a:solidFill>
                <a:schemeClr val="tx1"/>
              </a:solidFill>
              <a:ea typeface="+mn-ea"/>
              <a:cs typeface="+mn-cs"/>
            </a:endParaRPr>
          </a:p>
          <a:p>
            <a:pPr marL="914400" lvl="1" indent="-4572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Esempi</a:t>
            </a:r>
            <a:r>
              <a:rPr lang="de-DE" sz="18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pratici</a:t>
            </a:r>
            <a:r>
              <a:rPr lang="de-DE" sz="1800" dirty="0">
                <a:solidFill>
                  <a:schemeClr val="tx1"/>
                </a:solidFill>
                <a:ea typeface="+mn-ea"/>
                <a:cs typeface="+mn-cs"/>
              </a:rPr>
              <a:t> / </a:t>
            </a:r>
            <a:r>
              <a:rPr lang="de-DE" sz="1800" dirty="0" err="1">
                <a:solidFill>
                  <a:schemeClr val="tx1"/>
                </a:solidFill>
                <a:ea typeface="+mn-ea"/>
                <a:cs typeface="+mn-cs"/>
              </a:rPr>
              <a:t>discussione</a:t>
            </a:r>
            <a:endParaRPr lang="de-DE" dirty="0">
              <a:solidFill>
                <a:schemeClr val="tx1"/>
              </a:solidFill>
              <a:ea typeface="+mn-ea"/>
              <a:cs typeface="+mn-cs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de-DE" dirty="0">
              <a:solidFill>
                <a:schemeClr val="tx1"/>
              </a:solidFill>
              <a:ea typeface="+mn-ea"/>
              <a:cs typeface="+mn-cs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de-DE" dirty="0">
              <a:solidFill>
                <a:srgbClr val="002755"/>
              </a:solidFill>
              <a:ea typeface="+mn-ea"/>
              <a:cs typeface="+mn-cs"/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de-DE" dirty="0">
              <a:ea typeface="+mn-ea"/>
              <a:cs typeface="+mn-cs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de-DE" dirty="0">
              <a:ea typeface="+mn-ea"/>
              <a:cs typeface="+mn-cs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de-DE" sz="2800" b="1" dirty="0">
              <a:ea typeface="+mn-ea"/>
              <a:cs typeface="+mn-cs"/>
            </a:endParaRPr>
          </a:p>
        </p:txBody>
      </p:sp>
      <p:sp>
        <p:nvSpPr>
          <p:cNvPr id="4" name="Untertitel 2"/>
          <p:cNvSpPr txBox="1">
            <a:spLocks/>
          </p:cNvSpPr>
          <p:nvPr/>
        </p:nvSpPr>
        <p:spPr bwMode="auto">
          <a:xfrm>
            <a:off x="222091" y="6405245"/>
            <a:ext cx="80597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de-DE" sz="1600" b="1" dirty="0"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5105400" y="2306473"/>
            <a:ext cx="3665220" cy="3515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LI" dirty="0"/>
          </a:p>
        </p:txBody>
      </p:sp>
    </p:spTree>
    <p:extLst>
      <p:ext uri="{BB962C8B-B14F-4D97-AF65-F5344CB8AC3E}">
        <p14:creationId xmlns:p14="http://schemas.microsoft.com/office/powerpoint/2010/main" val="1254174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17638"/>
            <a:ext cx="8595360" cy="4708525"/>
          </a:xfrm>
        </p:spPr>
        <p:txBody>
          <a:bodyPr/>
          <a:lstStyle/>
          <a:p>
            <a:pPr marL="0" indent="0">
              <a:buNone/>
            </a:pPr>
            <a:r>
              <a:rPr lang="de-CH" sz="2800" b="1" dirty="0" err="1"/>
              <a:t>Priorità</a:t>
            </a:r>
            <a:r>
              <a:rPr lang="de-CH" sz="2800" b="1" dirty="0"/>
              <a:t>: </a:t>
            </a:r>
            <a:r>
              <a:rPr lang="de-CH" sz="2800" b="1" dirty="0" err="1"/>
              <a:t>conformità</a:t>
            </a:r>
            <a:r>
              <a:rPr lang="de-CH" sz="2800" b="1" dirty="0"/>
              <a:t> fiscale</a:t>
            </a:r>
          </a:p>
        </p:txBody>
      </p:sp>
      <p:sp>
        <p:nvSpPr>
          <p:cNvPr id="5" name="Rechteck 4"/>
          <p:cNvSpPr/>
          <p:nvPr/>
        </p:nvSpPr>
        <p:spPr>
          <a:xfrm>
            <a:off x="563880" y="2160478"/>
            <a:ext cx="8122920" cy="4105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Cooperazione in materia fiscale, in </a:t>
            </a:r>
            <a:r>
              <a:rPr lang="de-LI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particolare</a:t>
            </a: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SAI e FATCA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Riconoscimento e attuazione degli standard internazionali ed europei di cooperazione fiscale: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</a:t>
            </a:r>
            <a:r>
              <a:rPr lang="de-LI" sz="16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Early </a:t>
            </a:r>
            <a:r>
              <a:rPr lang="de-LI" sz="16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adopter</a:t>
            </a: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 SAI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Valutazione del Global Forum „</a:t>
            </a:r>
            <a:r>
              <a:rPr lang="de-LI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largely</a:t>
            </a: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LI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compliant</a:t>
            </a: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 (</a:t>
            </a:r>
            <a:r>
              <a:rPr lang="de-LI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secondo</a:t>
            </a: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LI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round</a:t>
            </a: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novembre 2019)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Attuazione OCSE BEPS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Convenzioni contro la doppia imposizione con 21 Stati (giugno 2022), tra cui Svizzera, Austria, Germania, Regno Unito, Lussemburgo, Paesi Bassi, Repubblica Ceca, Ungheria, Emirati Arabi Uniti, Hong Kong, Singapore (Italia </a:t>
            </a:r>
            <a:r>
              <a:rPr lang="de-LI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firmata</a:t>
            </a: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non </a:t>
            </a:r>
            <a:r>
              <a:rPr lang="de-LI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ratificata</a:t>
            </a: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  <a:endParaRPr lang="de-LI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Untertitel 2"/>
          <p:cNvSpPr txBox="1">
            <a:spLocks/>
          </p:cNvSpPr>
          <p:nvPr/>
        </p:nvSpPr>
        <p:spPr bwMode="auto">
          <a:xfrm>
            <a:off x="222091" y="6405245"/>
            <a:ext cx="80597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de-DE" sz="1600" b="1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589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>
              <a:buNone/>
            </a:pPr>
            <a:r>
              <a:rPr lang="de-CH" sz="3200" b="1" dirty="0"/>
              <a:t>  </a:t>
            </a:r>
            <a:r>
              <a:rPr lang="de-CH" sz="3200" b="1" dirty="0" err="1"/>
              <a:t>Vantaggi</a:t>
            </a:r>
            <a:r>
              <a:rPr lang="de-CH" sz="3200" b="1" dirty="0"/>
              <a:t> </a:t>
            </a:r>
            <a:r>
              <a:rPr lang="de-CH" sz="3200" b="1" dirty="0" err="1"/>
              <a:t>sistemici</a:t>
            </a:r>
            <a:endParaRPr lang="de-CH" sz="3200" b="1" dirty="0"/>
          </a:p>
        </p:txBody>
      </p:sp>
      <p:sp>
        <p:nvSpPr>
          <p:cNvPr id="5" name="Rechteck 4"/>
          <p:cNvSpPr/>
          <p:nvPr/>
        </p:nvSpPr>
        <p:spPr>
          <a:xfrm>
            <a:off x="563880" y="2110720"/>
            <a:ext cx="3963977" cy="3366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Ordinamento </a:t>
            </a:r>
            <a:r>
              <a:rPr lang="de-LI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giuridico ed </a:t>
            </a: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economico stabile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Stabilità politica e sociale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Politica economica liberale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Diritto societario liberale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LI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Tassazione</a:t>
            </a: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moderata delle imprese</a:t>
            </a: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Libero accesso al mercato in Svizzera e UE</a:t>
            </a:r>
          </a:p>
        </p:txBody>
      </p:sp>
      <p:sp>
        <p:nvSpPr>
          <p:cNvPr id="6" name="Untertitel 2"/>
          <p:cNvSpPr txBox="1">
            <a:spLocks/>
          </p:cNvSpPr>
          <p:nvPr/>
        </p:nvSpPr>
        <p:spPr bwMode="auto">
          <a:xfrm>
            <a:off x="222091" y="6405245"/>
            <a:ext cx="80597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de-DE" sz="1600" b="1" dirty="0"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434840" y="2113618"/>
            <a:ext cx="4251960" cy="1519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Rating paese AAA da parte di Moody's e Standard &amp; </a:t>
            </a:r>
            <a:r>
              <a:rPr lang="de-LI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Poor's</a:t>
            </a:r>
            <a:endParaRPr lang="de-LI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Symbol" panose="05050102010706020507" pitchFamily="18" charset="2"/>
              <a:buChar char="-"/>
            </a:pPr>
            <a:r>
              <a:rPr lang="de-LI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Flessibilità e percorsi decisionali brevi</a:t>
            </a:r>
          </a:p>
        </p:txBody>
      </p:sp>
    </p:spTree>
    <p:extLst>
      <p:ext uri="{BB962C8B-B14F-4D97-AF65-F5344CB8AC3E}">
        <p14:creationId xmlns:p14="http://schemas.microsoft.com/office/powerpoint/2010/main" val="2208726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ctrTitle"/>
          </p:nvPr>
        </p:nvSpPr>
        <p:spPr>
          <a:xfrm>
            <a:off x="685800" y="1395413"/>
            <a:ext cx="7772400" cy="593407"/>
          </a:xfrm>
        </p:spPr>
        <p:txBody>
          <a:bodyPr anchor="t"/>
          <a:lstStyle/>
          <a:p>
            <a:pPr algn="l" eaLnBrk="1" hangingPunct="1"/>
            <a:r>
              <a:rPr lang="de-DE" altLang="de-DE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Nozioni</a:t>
            </a:r>
            <a:r>
              <a:rPr lang="de-DE" altLang="de-DE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 base /1</a:t>
            </a:r>
          </a:p>
        </p:txBody>
      </p:sp>
      <p:sp>
        <p:nvSpPr>
          <p:cNvPr id="4" name="Untertitel 2"/>
          <p:cNvSpPr txBox="1">
            <a:spLocks/>
          </p:cNvSpPr>
          <p:nvPr/>
        </p:nvSpPr>
        <p:spPr bwMode="auto">
          <a:xfrm>
            <a:off x="222091" y="6405245"/>
            <a:ext cx="80597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de-DE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charset="0"/>
              <a:ea typeface="Verdana" charset="0"/>
              <a:cs typeface="+mn-cs"/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 bwMode="auto">
          <a:xfrm>
            <a:off x="685800" y="2172259"/>
            <a:ext cx="8059737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Natura </a:t>
            </a:r>
            <a:r>
              <a:rPr kumimoji="0" lang="de-DE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giuridica</a:t>
            </a:r>
            <a:r>
              <a:rPr kumimoji="0" lang="de-DE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della Fondazione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Patrimonio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vincolat</a:t>
            </a:r>
            <a:r>
              <a:rPr lang="de-DE" sz="1600" dirty="0">
                <a:solidFill>
                  <a:schemeClr val="tx1"/>
                </a:solidFill>
              </a:rPr>
              <a:t>o/</a:t>
            </a:r>
            <a:r>
              <a:rPr lang="de-DE" sz="1600" dirty="0" err="1">
                <a:solidFill>
                  <a:schemeClr val="tx1"/>
                </a:solidFill>
              </a:rPr>
              <a:t>indipendente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dedicato</a:t>
            </a:r>
            <a:r>
              <a:rPr lang="de-DE" sz="1600" dirty="0">
                <a:solidFill>
                  <a:schemeClr val="tx1"/>
                </a:solidFill>
              </a:rPr>
              <a:t> alla </a:t>
            </a:r>
            <a:r>
              <a:rPr lang="de-DE" sz="1600" dirty="0" err="1">
                <a:solidFill>
                  <a:schemeClr val="tx1"/>
                </a:solidFill>
              </a:rPr>
              <a:t>realizzazione</a:t>
            </a:r>
            <a:r>
              <a:rPr lang="de-DE" sz="1600" dirty="0">
                <a:solidFill>
                  <a:schemeClr val="tx1"/>
                </a:solidFill>
              </a:rPr>
              <a:t> di </a:t>
            </a:r>
            <a:r>
              <a:rPr lang="de-DE" sz="1600" dirty="0" err="1">
                <a:solidFill>
                  <a:schemeClr val="tx1"/>
                </a:solidFill>
              </a:rPr>
              <a:t>determinati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scopi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charset="0"/>
              <a:ea typeface="Verdana" charset="0"/>
            </a:endParaRP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Non è di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proprietà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di </a:t>
            </a:r>
            <a:r>
              <a:rPr lang="de-DE" sz="1600" dirty="0" err="1">
                <a:solidFill>
                  <a:schemeClr val="tx1"/>
                </a:solidFill>
              </a:rPr>
              <a:t>alcun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o; vi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sono</a:t>
            </a:r>
            <a:r>
              <a:rPr lang="de-DE" sz="1600" dirty="0">
                <a:solidFill>
                  <a:schemeClr val="tx1"/>
                </a:solidFill>
              </a:rPr>
              <a:t> „solo“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beneficiari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.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Può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detenere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ogni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tipologia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di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beni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patrimoniali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charset="0"/>
              <a:ea typeface="Verdana" charset="0"/>
            </a:endParaRP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Differenza tra Fondazione e Trust/Anstalt/AG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002755"/>
              </a:solidFill>
              <a:effectLst/>
              <a:uLnTx/>
              <a:uFillTx/>
              <a:latin typeface="Verdana" charset="0"/>
              <a:ea typeface="Verdana" charset="0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charset="0"/>
              <a:ea typeface="Verdana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9337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ctrTitle"/>
          </p:nvPr>
        </p:nvSpPr>
        <p:spPr>
          <a:xfrm>
            <a:off x="685800" y="1395413"/>
            <a:ext cx="7772400" cy="593407"/>
          </a:xfrm>
        </p:spPr>
        <p:txBody>
          <a:bodyPr anchor="t"/>
          <a:lstStyle/>
          <a:p>
            <a:pPr algn="l" eaLnBrk="1" hangingPunct="1"/>
            <a:r>
              <a:rPr lang="de-DE" altLang="de-DE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Nozioni</a:t>
            </a:r>
            <a:r>
              <a:rPr lang="de-DE" altLang="de-DE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 base /2</a:t>
            </a:r>
          </a:p>
        </p:txBody>
      </p:sp>
      <p:sp>
        <p:nvSpPr>
          <p:cNvPr id="4" name="Untertitel 2"/>
          <p:cNvSpPr txBox="1">
            <a:spLocks/>
          </p:cNvSpPr>
          <p:nvPr/>
        </p:nvSpPr>
        <p:spPr bwMode="auto">
          <a:xfrm>
            <a:off x="222091" y="6405245"/>
            <a:ext cx="80597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de-DE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charset="0"/>
              <a:ea typeface="Verdana" charset="0"/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 bwMode="auto">
          <a:xfrm>
            <a:off x="685800" y="2172259"/>
            <a:ext cx="8059737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 err="1">
                <a:solidFill>
                  <a:schemeClr val="tx1"/>
                </a:solidFill>
              </a:rPr>
              <a:t>Possibili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varianti</a:t>
            </a:r>
            <a:endParaRPr kumimoji="0" lang="de-D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charset="0"/>
              <a:ea typeface="Verdana" charset="0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Inter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vivos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/mortis causa – </a:t>
            </a:r>
            <a:r>
              <a:rPr kumimoji="0" lang="de-DE" sz="1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will </a:t>
            </a:r>
            <a:r>
              <a:rPr kumimoji="0" lang="de-DE" sz="16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substitute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charset="0"/>
              <a:ea typeface="Verdana" charset="0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Semplice vs. complesso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600" dirty="0" err="1">
                <a:solidFill>
                  <a:schemeClr val="tx1"/>
                </a:solidFill>
              </a:rPr>
              <a:t>Governance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Fondazione</a:t>
            </a:r>
            <a:r>
              <a:rPr lang="de-DE" sz="1600" dirty="0">
                <a:solidFill>
                  <a:schemeClr val="tx1"/>
                </a:solidFill>
              </a:rPr>
              <a:t>: </a:t>
            </a:r>
            <a:r>
              <a:rPr lang="de-DE" sz="1600" dirty="0" err="1">
                <a:solidFill>
                  <a:schemeClr val="tx1"/>
                </a:solidFill>
              </a:rPr>
              <a:t>Consiglio</a:t>
            </a:r>
            <a:r>
              <a:rPr lang="de-DE" sz="1600" dirty="0">
                <a:solidFill>
                  <a:schemeClr val="tx1"/>
                </a:solidFill>
              </a:rPr>
              <a:t> di </a:t>
            </a:r>
            <a:r>
              <a:rPr lang="de-DE" sz="1600" dirty="0" err="1">
                <a:solidFill>
                  <a:schemeClr val="tx1"/>
                </a:solidFill>
              </a:rPr>
              <a:t>Fondazione</a:t>
            </a:r>
            <a:r>
              <a:rPr lang="de-DE" sz="1600" dirty="0">
                <a:solidFill>
                  <a:schemeClr val="tx1"/>
                </a:solidFill>
              </a:rPr>
              <a:t>,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Protector</a:t>
            </a:r>
            <a:r>
              <a:rPr lang="de-DE" sz="1600" dirty="0">
                <a:solidFill>
                  <a:schemeClr val="tx1"/>
                </a:solidFill>
              </a:rPr>
              <a:t>, </a:t>
            </a:r>
            <a:r>
              <a:rPr lang="de-DE" sz="1600" i="1" dirty="0" err="1">
                <a:solidFill>
                  <a:schemeClr val="tx1"/>
                </a:solidFill>
              </a:rPr>
              <a:t>investment</a:t>
            </a:r>
            <a:r>
              <a:rPr lang="de-DE" sz="1600" i="1" dirty="0">
                <a:solidFill>
                  <a:schemeClr val="tx1"/>
                </a:solidFill>
              </a:rPr>
              <a:t> Committee, </a:t>
            </a:r>
            <a:r>
              <a:rPr lang="de-DE" sz="1600" i="1" dirty="0" err="1">
                <a:solidFill>
                  <a:schemeClr val="tx1"/>
                </a:solidFill>
              </a:rPr>
              <a:t>ecc</a:t>
            </a:r>
            <a:r>
              <a:rPr lang="de-DE" sz="1600" i="1" dirty="0">
                <a:solidFill>
                  <a:schemeClr val="tx1"/>
                </a:solidFill>
              </a:rPr>
              <a:t>.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charset="0"/>
              <a:ea typeface="Verdana" charset="0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Beneficiari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individuati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(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diritto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esigibile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) vs.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beneficiari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charset="0"/>
                <a:ea typeface="Verdana" charset="0"/>
              </a:rPr>
              <a:t>discrezionali</a:t>
            </a:r>
            <a:r>
              <a:rPr lang="de-DE" sz="1600" dirty="0">
                <a:solidFill>
                  <a:schemeClr val="tx1"/>
                </a:solidFill>
              </a:rPr>
              <a:t> (</a:t>
            </a:r>
            <a:r>
              <a:rPr lang="de-DE" sz="1600" dirty="0" err="1">
                <a:solidFill>
                  <a:schemeClr val="tx1"/>
                </a:solidFill>
              </a:rPr>
              <a:t>particolarità</a:t>
            </a:r>
            <a:r>
              <a:rPr lang="de-DE" sz="1600" dirty="0">
                <a:solidFill>
                  <a:schemeClr val="tx1"/>
                </a:solidFill>
              </a:rPr>
              <a:t> SAI)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charset="0"/>
              <a:ea typeface="Verdana" charset="0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 charset="0"/>
              <a:ea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295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ctrTitle"/>
          </p:nvPr>
        </p:nvSpPr>
        <p:spPr>
          <a:xfrm>
            <a:off x="685800" y="1395413"/>
            <a:ext cx="7772400" cy="593407"/>
          </a:xfrm>
        </p:spPr>
        <p:txBody>
          <a:bodyPr anchor="t"/>
          <a:lstStyle/>
          <a:p>
            <a:pPr algn="l" eaLnBrk="1" hangingPunct="1"/>
            <a:r>
              <a:rPr lang="de-DE" altLang="de-DE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Nozioni</a:t>
            </a:r>
            <a:r>
              <a:rPr lang="de-DE" altLang="de-DE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 base /3</a:t>
            </a:r>
          </a:p>
        </p:txBody>
      </p:sp>
      <p:sp>
        <p:nvSpPr>
          <p:cNvPr id="4" name="Untertitel 2"/>
          <p:cNvSpPr txBox="1">
            <a:spLocks/>
          </p:cNvSpPr>
          <p:nvPr/>
        </p:nvSpPr>
        <p:spPr bwMode="auto">
          <a:xfrm>
            <a:off x="222091" y="6405245"/>
            <a:ext cx="80597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de-DE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 bwMode="auto">
          <a:xfrm>
            <a:off x="685800" y="2172259"/>
            <a:ext cx="8059737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de-DE" dirty="0" err="1">
                <a:solidFill>
                  <a:schemeClr val="tx1"/>
                </a:solidFill>
              </a:rPr>
              <a:t>Profili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fiscali</a:t>
            </a:r>
            <a:r>
              <a:rPr lang="de-DE" dirty="0">
                <a:solidFill>
                  <a:schemeClr val="tx1"/>
                </a:solidFill>
              </a:rPr>
              <a:t> FL, Italia et al.</a:t>
            </a:r>
          </a:p>
          <a:p>
            <a:pPr marL="971550" lvl="1" indent="-51435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2000" dirty="0" err="1">
                <a:solidFill>
                  <a:schemeClr val="tx1"/>
                </a:solidFill>
              </a:rPr>
              <a:t>Conferimento</a:t>
            </a:r>
            <a:r>
              <a:rPr lang="de-DE" sz="2000" dirty="0">
                <a:solidFill>
                  <a:schemeClr val="tx1"/>
                </a:solidFill>
              </a:rPr>
              <a:t> (</a:t>
            </a:r>
            <a:r>
              <a:rPr lang="de-DE" sz="2000" dirty="0" err="1">
                <a:solidFill>
                  <a:schemeClr val="tx1"/>
                </a:solidFill>
              </a:rPr>
              <a:t>eventualmente</a:t>
            </a:r>
            <a:r>
              <a:rPr lang="de-DE" sz="2000" dirty="0">
                <a:solidFill>
                  <a:schemeClr val="tx1"/>
                </a:solidFill>
              </a:rPr>
              <a:t> </a:t>
            </a:r>
            <a:r>
              <a:rPr lang="de-DE" sz="2000" dirty="0" err="1">
                <a:solidFill>
                  <a:schemeClr val="tx1"/>
                </a:solidFill>
              </a:rPr>
              <a:t>rilevanza</a:t>
            </a:r>
            <a:r>
              <a:rPr lang="de-DE" sz="2000" dirty="0">
                <a:solidFill>
                  <a:schemeClr val="tx1"/>
                </a:solidFill>
              </a:rPr>
              <a:t> </a:t>
            </a:r>
            <a:r>
              <a:rPr lang="de-DE" sz="2000" dirty="0" err="1">
                <a:solidFill>
                  <a:schemeClr val="tx1"/>
                </a:solidFill>
              </a:rPr>
              <a:t>fiscale</a:t>
            </a:r>
            <a:r>
              <a:rPr lang="de-DE" sz="2000" dirty="0">
                <a:solidFill>
                  <a:schemeClr val="tx1"/>
                </a:solidFill>
              </a:rPr>
              <a:t>)</a:t>
            </a:r>
          </a:p>
          <a:p>
            <a:pPr marL="971550" lvl="1" indent="-51435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2000" dirty="0" err="1">
                <a:solidFill>
                  <a:schemeClr val="tx1"/>
                </a:solidFill>
              </a:rPr>
              <a:t>Imposizione</a:t>
            </a:r>
            <a:r>
              <a:rPr lang="de-DE" sz="2000" dirty="0">
                <a:solidFill>
                  <a:schemeClr val="tx1"/>
                </a:solidFill>
              </a:rPr>
              <a:t> </a:t>
            </a:r>
            <a:r>
              <a:rPr lang="de-DE" sz="2000" dirty="0" err="1">
                <a:solidFill>
                  <a:schemeClr val="tx1"/>
                </a:solidFill>
              </a:rPr>
              <a:t>corrente</a:t>
            </a:r>
            <a:r>
              <a:rPr lang="de-DE" sz="2000" dirty="0">
                <a:solidFill>
                  <a:schemeClr val="tx1"/>
                </a:solidFill>
              </a:rPr>
              <a:t> (PVS vs. </a:t>
            </a:r>
            <a:r>
              <a:rPr lang="de-DE" sz="2000" dirty="0" err="1">
                <a:solidFill>
                  <a:schemeClr val="tx1"/>
                </a:solidFill>
              </a:rPr>
              <a:t>imposte</a:t>
            </a:r>
            <a:r>
              <a:rPr lang="de-DE" sz="2000" dirty="0">
                <a:solidFill>
                  <a:schemeClr val="tx1"/>
                </a:solidFill>
              </a:rPr>
              <a:t> </a:t>
            </a:r>
            <a:r>
              <a:rPr lang="de-DE" sz="2000" dirty="0" err="1">
                <a:solidFill>
                  <a:schemeClr val="tx1"/>
                </a:solidFill>
              </a:rPr>
              <a:t>ordinarie</a:t>
            </a:r>
            <a:r>
              <a:rPr lang="de-DE" sz="2000" dirty="0">
                <a:solidFill>
                  <a:schemeClr val="tx1"/>
                </a:solidFill>
              </a:rPr>
              <a:t>)</a:t>
            </a:r>
          </a:p>
          <a:p>
            <a:pPr marL="971550" lvl="1" indent="-51435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2000" dirty="0" err="1">
                <a:solidFill>
                  <a:schemeClr val="tx1"/>
                </a:solidFill>
              </a:rPr>
              <a:t>Distribuzione</a:t>
            </a:r>
            <a:endParaRPr lang="de-DE" sz="20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de-DE" sz="20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de-D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332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ctrTitle"/>
          </p:nvPr>
        </p:nvSpPr>
        <p:spPr>
          <a:xfrm>
            <a:off x="685800" y="1395413"/>
            <a:ext cx="7772400" cy="593407"/>
          </a:xfrm>
        </p:spPr>
        <p:txBody>
          <a:bodyPr anchor="t"/>
          <a:lstStyle/>
          <a:p>
            <a:pPr algn="l" eaLnBrk="1" hangingPunct="1"/>
            <a:r>
              <a:rPr lang="de-DE" altLang="de-DE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Nozioni</a:t>
            </a:r>
            <a:r>
              <a:rPr lang="de-DE" altLang="de-DE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 base /4</a:t>
            </a:r>
          </a:p>
        </p:txBody>
      </p:sp>
      <p:sp>
        <p:nvSpPr>
          <p:cNvPr id="4" name="Untertitel 2"/>
          <p:cNvSpPr txBox="1">
            <a:spLocks/>
          </p:cNvSpPr>
          <p:nvPr/>
        </p:nvSpPr>
        <p:spPr bwMode="auto">
          <a:xfrm>
            <a:off x="222091" y="6405245"/>
            <a:ext cx="80597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de-DE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3641A43-56F6-493D-A03E-2501A830D43B}"/>
              </a:ext>
            </a:extLst>
          </p:cNvPr>
          <p:cNvSpPr/>
          <p:nvPr/>
        </p:nvSpPr>
        <p:spPr>
          <a:xfrm>
            <a:off x="685801" y="2134293"/>
            <a:ext cx="6790385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1" fontAlgn="auto" hangingPunct="1">
              <a:spcAft>
                <a:spcPts val="0"/>
              </a:spcAft>
              <a:defRPr/>
            </a:pPr>
            <a:r>
              <a:rPr lang="de-DE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Controllo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eaLnBrk="1" fontAlgn="auto" hangingPunct="1">
              <a:spcAft>
                <a:spcPts val="0"/>
              </a:spcAft>
              <a:defRPr/>
            </a:pPr>
            <a:br>
              <a:rPr lang="de-DE" sz="16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Il fondatore può riservarsi il diritto di controllare l'amministrazione della fondazione o di affidarla a terzi da lui designati.</a:t>
            </a:r>
          </a:p>
          <a:p>
            <a:pPr lvl="0" algn="just" eaLnBrk="1" fontAlgn="auto" hangingPunct="1">
              <a:spcAft>
                <a:spcPts val="0"/>
              </a:spcAft>
              <a:defRPr/>
            </a:pPr>
            <a:endParaRPr lang="de-DE" sz="16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de-DE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Liquidazione</a:t>
            </a:r>
            <a:r>
              <a:rPr lang="de-DE" sz="20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de-DE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cessazione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eaLnBrk="1" fontAlgn="auto" hangingPunct="1">
              <a:spcAft>
                <a:spcPts val="0"/>
              </a:spcAft>
              <a:defRPr/>
            </a:pPr>
            <a:br>
              <a:rPr lang="de-DE" sz="16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Le condizioni per la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liquidazione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e la cessazione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sono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determinate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dalla legge. </a:t>
            </a:r>
          </a:p>
          <a:p>
            <a:pPr lvl="0" algn="just" eaLnBrk="1" fontAlgn="auto" hangingPunct="1">
              <a:spcAft>
                <a:spcPts val="0"/>
              </a:spcAft>
              <a:defRPr/>
            </a:pPr>
            <a:endParaRPr lang="de-DE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 eaLnBrk="1" fontAlgn="auto" hangingPunct="1">
              <a:spcAft>
                <a:spcPts val="0"/>
              </a:spcAft>
              <a:defRPr/>
            </a:pP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I motivi più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rilevanti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che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comportano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la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cessazione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della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fondazione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sono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la revoca della fondazione da parte del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fondatore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, il raggiungimento dello scopo della fondazione o se lo scopo della fondazione non è più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raggiungibile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/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realizzabile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. Ciò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avviene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ad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esempio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se la fondazione è priva di patrimonio a seguito della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distribuzione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del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patrimonio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della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fondazione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ai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propri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beneficiari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lvl="0" algn="just" eaLnBrk="1" fontAlgn="auto" hangingPunct="1">
              <a:spcAft>
                <a:spcPts val="0"/>
              </a:spcAft>
              <a:defRPr/>
            </a:pP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br>
              <a:rPr lang="de-DE" sz="1400" dirty="0"/>
            </a:br>
            <a:endParaRPr lang="de-DE" sz="1100" b="1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628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TM04033921[[fn=Damast]]</Template>
  <TotalTime>0</TotalTime>
  <Words>590</Words>
  <Application>Microsoft Office PowerPoint</Application>
  <PresentationFormat>Bildschirmpräsentation (4:3)</PresentationFormat>
  <Paragraphs>96</Paragraphs>
  <Slides>11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Arial</vt:lpstr>
      <vt:lpstr>Arial Narrow</vt:lpstr>
      <vt:lpstr>Calibri</vt:lpstr>
      <vt:lpstr>Symbol</vt:lpstr>
      <vt:lpstr>Verdana</vt:lpstr>
      <vt:lpstr>Office-Design</vt:lpstr>
      <vt:lpstr>1_Office-Design</vt:lpstr>
      <vt:lpstr>PowerPoint-Präsentation</vt:lpstr>
      <vt:lpstr>Agenda</vt:lpstr>
      <vt:lpstr>Introduzione</vt:lpstr>
      <vt:lpstr>PowerPoint-Präsentation</vt:lpstr>
      <vt:lpstr>PowerPoint-Präsentation</vt:lpstr>
      <vt:lpstr>Nozioni di base /1</vt:lpstr>
      <vt:lpstr>Nozioni di base /2</vt:lpstr>
      <vt:lpstr>Nozioni di base /3</vt:lpstr>
      <vt:lpstr>Nozioni di base /4</vt:lpstr>
      <vt:lpstr>Vantaggi della Fondazione</vt:lpstr>
      <vt:lpstr>Contatti</vt:lpstr>
    </vt:vector>
  </TitlesOfParts>
  <Company>DDTYH-7YMF8-8Q39X-V822V-JDGW7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Kathrin Konzett</dc:creator>
  <cp:keywords>, docId:DD01079796103ABE4E0D048F5CE39364</cp:keywords>
  <cp:lastModifiedBy>Andreas Frenes</cp:lastModifiedBy>
  <cp:revision>141</cp:revision>
  <cp:lastPrinted>2023-06-21T14:43:41Z</cp:lastPrinted>
  <dcterms:created xsi:type="dcterms:W3CDTF">2010-12-02T10:15:29Z</dcterms:created>
  <dcterms:modified xsi:type="dcterms:W3CDTF">2023-10-13T09:02:34Z</dcterms:modified>
</cp:coreProperties>
</file>