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28"/>
  </p:notesMasterIdLst>
  <p:handoutMasterIdLst>
    <p:handoutMasterId r:id="rId29"/>
  </p:handoutMasterIdLst>
  <p:sldIdLst>
    <p:sldId id="548" r:id="rId5"/>
    <p:sldId id="1907" r:id="rId6"/>
    <p:sldId id="528" r:id="rId7"/>
    <p:sldId id="568" r:id="rId8"/>
    <p:sldId id="1530" r:id="rId9"/>
    <p:sldId id="1540" r:id="rId10"/>
    <p:sldId id="1943" r:id="rId11"/>
    <p:sldId id="1820" r:id="rId12"/>
    <p:sldId id="1902" r:id="rId13"/>
    <p:sldId id="1937" r:id="rId14"/>
    <p:sldId id="257" r:id="rId15"/>
    <p:sldId id="1894" r:id="rId16"/>
    <p:sldId id="1947" r:id="rId17"/>
    <p:sldId id="1939" r:id="rId18"/>
    <p:sldId id="1846" r:id="rId19"/>
    <p:sldId id="1792" r:id="rId20"/>
    <p:sldId id="1886" r:id="rId21"/>
    <p:sldId id="1945" r:id="rId22"/>
    <p:sldId id="1936" r:id="rId23"/>
    <p:sldId id="1932" r:id="rId24"/>
    <p:sldId id="1935" r:id="rId25"/>
    <p:sldId id="1910" r:id="rId26"/>
    <p:sldId id="1944" r:id="rId27"/>
  </p:sldIdLst>
  <p:sldSz cx="9144000" cy="6858000" type="screen4x3"/>
  <p:notesSz cx="6797675" cy="9926638"/>
  <p:custDataLst>
    <p:tags r:id="rId30"/>
  </p:custDataLst>
  <p:defaultTextStyle>
    <a:defPPr>
      <a:defRPr lang="fr-FR"/>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528">
          <p15:clr>
            <a:srgbClr val="A4A3A4"/>
          </p15:clr>
        </p15:guide>
        <p15:guide id="2" pos="266">
          <p15:clr>
            <a:srgbClr val="A4A3A4"/>
          </p15:clr>
        </p15:guide>
        <p15:guide id="3"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0023"/>
    <a:srgbClr val="0A8C74"/>
    <a:srgbClr val="4B9E8A"/>
    <a:srgbClr val="118C77"/>
    <a:srgbClr val="FFFF00"/>
    <a:srgbClr val="FF0000"/>
    <a:srgbClr val="99FF3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81" autoAdjust="0"/>
    <p:restoredTop sz="97377" autoAdjust="0"/>
  </p:normalViewPr>
  <p:slideViewPr>
    <p:cSldViewPr>
      <p:cViewPr varScale="1">
        <p:scale>
          <a:sx n="110" d="100"/>
          <a:sy n="110" d="100"/>
        </p:scale>
        <p:origin x="1164" y="108"/>
      </p:cViewPr>
      <p:guideLst>
        <p:guide orient="horz" pos="528"/>
        <p:guide pos="26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980FE-989B-40B4-8F34-98AF4C944999}"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it-IT"/>
        </a:p>
      </dgm:t>
    </dgm:pt>
    <dgm:pt modelId="{9B797120-E770-4C43-A8C9-6C821D364739}">
      <dgm:prSet phldrT="[Testo]" custT="1"/>
      <dgm:spPr/>
      <dgm:t>
        <a:bodyPr/>
        <a:lstStyle/>
        <a:p>
          <a:r>
            <a:rPr lang="it-IT" sz="1600" b="1" dirty="0">
              <a:solidFill>
                <a:schemeClr val="tx1"/>
              </a:solidFill>
              <a:latin typeface="Century Gothic" panose="020B0502020202020204" pitchFamily="34" charset="0"/>
            </a:rPr>
            <a:t>Cessione a titolo oneroso</a:t>
          </a:r>
        </a:p>
      </dgm:t>
    </dgm:pt>
    <dgm:pt modelId="{FD400C76-1DD0-4CA6-903A-93AF433ED520}" type="parTrans" cxnId="{A10C82E7-E4C6-4F90-8D9F-B64449D25756}">
      <dgm:prSet/>
      <dgm:spPr/>
      <dgm:t>
        <a:bodyPr/>
        <a:lstStyle/>
        <a:p>
          <a:endParaRPr lang="it-IT"/>
        </a:p>
      </dgm:t>
    </dgm:pt>
    <dgm:pt modelId="{2BFD4C14-5840-4B74-A040-89A15488D026}" type="sibTrans" cxnId="{A10C82E7-E4C6-4F90-8D9F-B64449D25756}">
      <dgm:prSet/>
      <dgm:spPr/>
      <dgm:t>
        <a:bodyPr/>
        <a:lstStyle/>
        <a:p>
          <a:endParaRPr lang="it-IT"/>
        </a:p>
      </dgm:t>
    </dgm:pt>
    <dgm:pt modelId="{CA83FF16-9400-4FFA-9BCA-96756B19B466}">
      <dgm:prSet phldrT="[Testo]" custT="1"/>
      <dgm:spPr/>
      <dgm:t>
        <a:bodyPr/>
        <a:lstStyle/>
        <a:p>
          <a:pPr>
            <a:buNone/>
          </a:pPr>
          <a:r>
            <a:rPr lang="it-IT" sz="1800" dirty="0">
              <a:latin typeface="Century Gothic" panose="020B0502020202020204" pitchFamily="34" charset="0"/>
            </a:rPr>
            <a:t>Conversione in euro</a:t>
          </a:r>
        </a:p>
      </dgm:t>
    </dgm:pt>
    <dgm:pt modelId="{68D4B293-1601-4C79-81DB-3B7970A16BFA}" type="parTrans" cxnId="{34CA65F7-ED57-425C-A419-755441E48FB2}">
      <dgm:prSet/>
      <dgm:spPr/>
      <dgm:t>
        <a:bodyPr/>
        <a:lstStyle/>
        <a:p>
          <a:endParaRPr lang="it-IT"/>
        </a:p>
      </dgm:t>
    </dgm:pt>
    <dgm:pt modelId="{4DB7783D-981B-4E2E-8922-51D8C34B7D57}" type="sibTrans" cxnId="{34CA65F7-ED57-425C-A419-755441E48FB2}">
      <dgm:prSet/>
      <dgm:spPr/>
      <dgm:t>
        <a:bodyPr/>
        <a:lstStyle/>
        <a:p>
          <a:endParaRPr lang="it-IT"/>
        </a:p>
      </dgm:t>
    </dgm:pt>
    <dgm:pt modelId="{52EE2116-74F2-432D-86E6-BF1870BA6F5F}">
      <dgm:prSet phldrT="[Testo]" custT="1"/>
      <dgm:spPr/>
      <dgm:t>
        <a:bodyPr/>
        <a:lstStyle/>
        <a:p>
          <a:pPr>
            <a:buNone/>
          </a:pPr>
          <a:r>
            <a:rPr lang="it-IT" sz="1800" dirty="0">
              <a:latin typeface="Century Gothic" panose="020B0502020202020204" pitchFamily="34" charset="0"/>
            </a:rPr>
            <a:t>Corrispettivo percepito (in c/c)</a:t>
          </a:r>
        </a:p>
      </dgm:t>
    </dgm:pt>
    <dgm:pt modelId="{00F44B30-9DF9-4016-AEEA-F284CDF765D0}" type="parTrans" cxnId="{7006CFF3-696B-4A29-86C7-B463FC251D84}">
      <dgm:prSet/>
      <dgm:spPr/>
      <dgm:t>
        <a:bodyPr/>
        <a:lstStyle/>
        <a:p>
          <a:endParaRPr lang="it-IT"/>
        </a:p>
      </dgm:t>
    </dgm:pt>
    <dgm:pt modelId="{262F62A9-C660-48C7-A7CA-DA388CA2C10A}" type="sibTrans" cxnId="{7006CFF3-696B-4A29-86C7-B463FC251D84}">
      <dgm:prSet/>
      <dgm:spPr/>
      <dgm:t>
        <a:bodyPr/>
        <a:lstStyle/>
        <a:p>
          <a:endParaRPr lang="it-IT"/>
        </a:p>
      </dgm:t>
    </dgm:pt>
    <dgm:pt modelId="{63952EDD-68E1-42F7-A4C5-E0A22A6EC5D3}">
      <dgm:prSet phldrT="[Testo]" custT="1"/>
      <dgm:spPr/>
      <dgm:t>
        <a:bodyPr/>
        <a:lstStyle/>
        <a:p>
          <a:r>
            <a:rPr lang="it-IT" sz="2000" b="1" dirty="0">
              <a:solidFill>
                <a:schemeClr val="tx1"/>
              </a:solidFill>
              <a:latin typeface="Century Gothic" panose="020B0502020202020204" pitchFamily="34" charset="0"/>
            </a:rPr>
            <a:t>Rimborso</a:t>
          </a:r>
          <a:endParaRPr lang="it-IT" sz="600" b="1" dirty="0">
            <a:solidFill>
              <a:schemeClr val="tx1"/>
            </a:solidFill>
            <a:latin typeface="Century Gothic" panose="020B0502020202020204" pitchFamily="34" charset="0"/>
          </a:endParaRPr>
        </a:p>
      </dgm:t>
    </dgm:pt>
    <dgm:pt modelId="{5C015341-409F-4A3E-A7B9-A2FAB6FFA655}" type="parTrans" cxnId="{5BDEE9A1-4E6D-4643-8EDC-CA8B7E950301}">
      <dgm:prSet/>
      <dgm:spPr/>
      <dgm:t>
        <a:bodyPr/>
        <a:lstStyle/>
        <a:p>
          <a:endParaRPr lang="it-IT"/>
        </a:p>
      </dgm:t>
    </dgm:pt>
    <dgm:pt modelId="{9DAA0510-A4F1-4F2E-B2EA-DD5A46C1DD4C}" type="sibTrans" cxnId="{5BDEE9A1-4E6D-4643-8EDC-CA8B7E950301}">
      <dgm:prSet/>
      <dgm:spPr/>
      <dgm:t>
        <a:bodyPr/>
        <a:lstStyle/>
        <a:p>
          <a:endParaRPr lang="it-IT"/>
        </a:p>
      </dgm:t>
    </dgm:pt>
    <dgm:pt modelId="{C28E24E2-621D-4C94-820D-C1AB204AAAF4}">
      <dgm:prSet phldrT="[Testo]" custT="1"/>
      <dgm:spPr/>
      <dgm:t>
        <a:bodyPr/>
        <a:lstStyle/>
        <a:p>
          <a:pPr>
            <a:buNone/>
          </a:pPr>
          <a:r>
            <a:rPr lang="it-IT" sz="1800" dirty="0">
              <a:latin typeface="Century Gothic" panose="020B0502020202020204" pitchFamily="34" charset="0"/>
            </a:rPr>
            <a:t>Criptoattività rimborsabile</a:t>
          </a:r>
        </a:p>
      </dgm:t>
    </dgm:pt>
    <dgm:pt modelId="{A8B7A770-5E94-44E8-8772-4DF7C6D5972F}" type="parTrans" cxnId="{6A46CFBF-D871-4BBB-903F-7B26AC077975}">
      <dgm:prSet/>
      <dgm:spPr/>
      <dgm:t>
        <a:bodyPr/>
        <a:lstStyle/>
        <a:p>
          <a:endParaRPr lang="it-IT"/>
        </a:p>
      </dgm:t>
    </dgm:pt>
    <dgm:pt modelId="{23A5EB67-7362-43A6-AD79-260CC1E07154}" type="sibTrans" cxnId="{6A46CFBF-D871-4BBB-903F-7B26AC077975}">
      <dgm:prSet/>
      <dgm:spPr/>
      <dgm:t>
        <a:bodyPr/>
        <a:lstStyle/>
        <a:p>
          <a:endParaRPr lang="it-IT"/>
        </a:p>
      </dgm:t>
    </dgm:pt>
    <dgm:pt modelId="{7F7FE5FF-B65A-45FB-A54C-ADB59424DD05}">
      <dgm:prSet phldrT="[Testo]" custT="1"/>
      <dgm:spPr/>
      <dgm:t>
        <a:bodyPr/>
        <a:lstStyle/>
        <a:p>
          <a:pPr>
            <a:buNone/>
          </a:pPr>
          <a:r>
            <a:rPr lang="it-IT" sz="1800" dirty="0">
              <a:latin typeface="Century Gothic" panose="020B0502020202020204" pitchFamily="34" charset="0"/>
            </a:rPr>
            <a:t>Fallimenti FTX, TRT</a:t>
          </a:r>
          <a:endParaRPr lang="it-IT" sz="1800" dirty="0"/>
        </a:p>
      </dgm:t>
    </dgm:pt>
    <dgm:pt modelId="{C719FC24-C095-4E3A-A089-16705DCEFD23}" type="parTrans" cxnId="{B0217031-E78A-4AC7-B42D-FD6C3FA61735}">
      <dgm:prSet/>
      <dgm:spPr/>
      <dgm:t>
        <a:bodyPr/>
        <a:lstStyle/>
        <a:p>
          <a:endParaRPr lang="it-IT"/>
        </a:p>
      </dgm:t>
    </dgm:pt>
    <dgm:pt modelId="{4DEAC53A-D9F7-4AF8-8E66-ECAC25A701EA}" type="sibTrans" cxnId="{B0217031-E78A-4AC7-B42D-FD6C3FA61735}">
      <dgm:prSet/>
      <dgm:spPr/>
      <dgm:t>
        <a:bodyPr/>
        <a:lstStyle/>
        <a:p>
          <a:endParaRPr lang="it-IT"/>
        </a:p>
      </dgm:t>
    </dgm:pt>
    <dgm:pt modelId="{27B82B75-AEC6-40D4-B1FE-0A4D90ADE20F}">
      <dgm:prSet phldrT="[Testo]" custT="1"/>
      <dgm:spPr/>
      <dgm:t>
        <a:bodyPr/>
        <a:lstStyle/>
        <a:p>
          <a:r>
            <a:rPr lang="it-IT" sz="2000" b="1" dirty="0">
              <a:solidFill>
                <a:schemeClr val="tx1"/>
              </a:solidFill>
              <a:latin typeface="Century Gothic" panose="020B0502020202020204" pitchFamily="34" charset="0"/>
            </a:rPr>
            <a:t>Permuta</a:t>
          </a:r>
          <a:endParaRPr lang="it-IT" sz="1900" b="1" dirty="0">
            <a:solidFill>
              <a:schemeClr val="tx1"/>
            </a:solidFill>
            <a:latin typeface="Century Gothic" panose="020B0502020202020204" pitchFamily="34" charset="0"/>
          </a:endParaRPr>
        </a:p>
      </dgm:t>
    </dgm:pt>
    <dgm:pt modelId="{5D87CD17-0D55-446D-96AF-C2469F69EF14}" type="parTrans" cxnId="{20F4BDCF-3177-4F8F-ABC1-2CF56B736A5C}">
      <dgm:prSet/>
      <dgm:spPr/>
      <dgm:t>
        <a:bodyPr/>
        <a:lstStyle/>
        <a:p>
          <a:endParaRPr lang="it-IT"/>
        </a:p>
      </dgm:t>
    </dgm:pt>
    <dgm:pt modelId="{3F4EA499-E91F-4D23-82CA-2E7BE6860B41}" type="sibTrans" cxnId="{20F4BDCF-3177-4F8F-ABC1-2CF56B736A5C}">
      <dgm:prSet/>
      <dgm:spPr/>
      <dgm:t>
        <a:bodyPr/>
        <a:lstStyle/>
        <a:p>
          <a:endParaRPr lang="it-IT"/>
        </a:p>
      </dgm:t>
    </dgm:pt>
    <dgm:pt modelId="{EA22940C-E9E9-44CF-87EE-81957FD03B6A}">
      <dgm:prSet phldrT="[Testo]" custT="1"/>
      <dgm:spPr/>
      <dgm:t>
        <a:bodyPr/>
        <a:lstStyle/>
        <a:p>
          <a:pPr>
            <a:buNone/>
          </a:pPr>
          <a:r>
            <a:rPr lang="it-IT" sz="1600" dirty="0">
              <a:latin typeface="Century Gothic" panose="020B0502020202020204" pitchFamily="34" charset="0"/>
            </a:rPr>
            <a:t>Beni o servizi</a:t>
          </a:r>
        </a:p>
      </dgm:t>
    </dgm:pt>
    <dgm:pt modelId="{6B234519-8447-43AD-B7D0-2F9DCA011E3A}" type="parTrans" cxnId="{AA1C1B9D-46E5-4C7C-ABFE-C7E0C38C5B32}">
      <dgm:prSet/>
      <dgm:spPr/>
      <dgm:t>
        <a:bodyPr/>
        <a:lstStyle/>
        <a:p>
          <a:endParaRPr lang="it-IT"/>
        </a:p>
      </dgm:t>
    </dgm:pt>
    <dgm:pt modelId="{FD9F9E1C-9385-4DF6-9493-9E4D9DA5506B}" type="sibTrans" cxnId="{AA1C1B9D-46E5-4C7C-ABFE-C7E0C38C5B32}">
      <dgm:prSet/>
      <dgm:spPr/>
      <dgm:t>
        <a:bodyPr/>
        <a:lstStyle/>
        <a:p>
          <a:endParaRPr lang="it-IT"/>
        </a:p>
      </dgm:t>
    </dgm:pt>
    <dgm:pt modelId="{87BED569-12F5-48A5-B549-D92A6EC441C7}">
      <dgm:prSet phldrT="[Testo]" custT="1"/>
      <dgm:spPr/>
      <dgm:t>
        <a:bodyPr/>
        <a:lstStyle/>
        <a:p>
          <a:pPr>
            <a:buNone/>
          </a:pPr>
          <a:r>
            <a:rPr lang="it-IT" sz="1600" dirty="0">
              <a:latin typeface="Century Gothic" panose="020B0502020202020204" pitchFamily="34" charset="0"/>
            </a:rPr>
            <a:t>Caratteristiche e funzioni diverse</a:t>
          </a:r>
        </a:p>
      </dgm:t>
    </dgm:pt>
    <dgm:pt modelId="{49E141B6-2BB8-4905-B73F-A83E38556CF0}" type="parTrans" cxnId="{050C0113-B7A3-4522-BDF5-CC7367C74462}">
      <dgm:prSet/>
      <dgm:spPr/>
      <dgm:t>
        <a:bodyPr/>
        <a:lstStyle/>
        <a:p>
          <a:endParaRPr lang="it-IT"/>
        </a:p>
      </dgm:t>
    </dgm:pt>
    <dgm:pt modelId="{9AEAD1BD-2600-4909-8B6C-549A7B3E7F1B}" type="sibTrans" cxnId="{050C0113-B7A3-4522-BDF5-CC7367C74462}">
      <dgm:prSet/>
      <dgm:spPr/>
      <dgm:t>
        <a:bodyPr/>
        <a:lstStyle/>
        <a:p>
          <a:endParaRPr lang="it-IT"/>
        </a:p>
      </dgm:t>
    </dgm:pt>
    <dgm:pt modelId="{E5FEBA0E-9606-4E64-BB82-42EFD7BE12D8}" type="pres">
      <dgm:prSet presAssocID="{827980FE-989B-40B4-8F34-98AF4C944999}" presName="Name0" presStyleCnt="0">
        <dgm:presLayoutVars>
          <dgm:dir/>
          <dgm:animLvl val="lvl"/>
          <dgm:resizeHandles val="exact"/>
        </dgm:presLayoutVars>
      </dgm:prSet>
      <dgm:spPr/>
    </dgm:pt>
    <dgm:pt modelId="{4FEC3A89-B59B-40D4-B198-9365FAFEDD4B}" type="pres">
      <dgm:prSet presAssocID="{9B797120-E770-4C43-A8C9-6C821D364739}" presName="composite" presStyleCnt="0"/>
      <dgm:spPr/>
    </dgm:pt>
    <dgm:pt modelId="{2F6AB52B-BC16-4A7B-A946-614224D4F40C}" type="pres">
      <dgm:prSet presAssocID="{9B797120-E770-4C43-A8C9-6C821D364739}" presName="parTx" presStyleLbl="alignNode1" presStyleIdx="0" presStyleCnt="3">
        <dgm:presLayoutVars>
          <dgm:chMax val="0"/>
          <dgm:chPref val="0"/>
          <dgm:bulletEnabled val="1"/>
        </dgm:presLayoutVars>
      </dgm:prSet>
      <dgm:spPr/>
    </dgm:pt>
    <dgm:pt modelId="{23A147DD-91E5-46E2-A258-4D33E4FECCCF}" type="pres">
      <dgm:prSet presAssocID="{9B797120-E770-4C43-A8C9-6C821D364739}" presName="desTx" presStyleLbl="alignAccFollowNode1" presStyleIdx="0" presStyleCnt="3">
        <dgm:presLayoutVars>
          <dgm:bulletEnabled val="1"/>
        </dgm:presLayoutVars>
      </dgm:prSet>
      <dgm:spPr/>
    </dgm:pt>
    <dgm:pt modelId="{DE162629-EED8-48F7-9BC7-38B3528EB213}" type="pres">
      <dgm:prSet presAssocID="{2BFD4C14-5840-4B74-A040-89A15488D026}" presName="space" presStyleCnt="0"/>
      <dgm:spPr/>
    </dgm:pt>
    <dgm:pt modelId="{40B89A45-B6DE-43BE-BE6C-37D63BA36C75}" type="pres">
      <dgm:prSet presAssocID="{63952EDD-68E1-42F7-A4C5-E0A22A6EC5D3}" presName="composite" presStyleCnt="0"/>
      <dgm:spPr/>
    </dgm:pt>
    <dgm:pt modelId="{2DC67FD0-C636-4EF5-A701-D9F3AEC87483}" type="pres">
      <dgm:prSet presAssocID="{63952EDD-68E1-42F7-A4C5-E0A22A6EC5D3}" presName="parTx" presStyleLbl="alignNode1" presStyleIdx="1" presStyleCnt="3">
        <dgm:presLayoutVars>
          <dgm:chMax val="0"/>
          <dgm:chPref val="0"/>
          <dgm:bulletEnabled val="1"/>
        </dgm:presLayoutVars>
      </dgm:prSet>
      <dgm:spPr/>
    </dgm:pt>
    <dgm:pt modelId="{72B6A721-6A32-4182-9B01-4AA47CF6C212}" type="pres">
      <dgm:prSet presAssocID="{63952EDD-68E1-42F7-A4C5-E0A22A6EC5D3}" presName="desTx" presStyleLbl="alignAccFollowNode1" presStyleIdx="1" presStyleCnt="3" custScaleY="100000">
        <dgm:presLayoutVars>
          <dgm:bulletEnabled val="1"/>
        </dgm:presLayoutVars>
      </dgm:prSet>
      <dgm:spPr/>
    </dgm:pt>
    <dgm:pt modelId="{33999A7A-F03C-45FB-AD05-AF399FD223D2}" type="pres">
      <dgm:prSet presAssocID="{9DAA0510-A4F1-4F2E-B2EA-DD5A46C1DD4C}" presName="space" presStyleCnt="0"/>
      <dgm:spPr/>
    </dgm:pt>
    <dgm:pt modelId="{B133D589-93E7-4C75-8F93-A68B1A570246}" type="pres">
      <dgm:prSet presAssocID="{27B82B75-AEC6-40D4-B1FE-0A4D90ADE20F}" presName="composite" presStyleCnt="0"/>
      <dgm:spPr/>
    </dgm:pt>
    <dgm:pt modelId="{D842BB7B-7554-4F11-B5E9-A854291CF71B}" type="pres">
      <dgm:prSet presAssocID="{27B82B75-AEC6-40D4-B1FE-0A4D90ADE20F}" presName="parTx" presStyleLbl="alignNode1" presStyleIdx="2" presStyleCnt="3">
        <dgm:presLayoutVars>
          <dgm:chMax val="0"/>
          <dgm:chPref val="0"/>
          <dgm:bulletEnabled val="1"/>
        </dgm:presLayoutVars>
      </dgm:prSet>
      <dgm:spPr/>
    </dgm:pt>
    <dgm:pt modelId="{177C25B7-BA9A-4C4F-810F-D8F26EDA9B0D}" type="pres">
      <dgm:prSet presAssocID="{27B82B75-AEC6-40D4-B1FE-0A4D90ADE20F}" presName="desTx" presStyleLbl="alignAccFollowNode1" presStyleIdx="2" presStyleCnt="3">
        <dgm:presLayoutVars>
          <dgm:bulletEnabled val="1"/>
        </dgm:presLayoutVars>
      </dgm:prSet>
      <dgm:spPr/>
    </dgm:pt>
  </dgm:ptLst>
  <dgm:cxnLst>
    <dgm:cxn modelId="{E062CC06-EF4E-48EE-A7DF-4E4897859B49}" type="presOf" srcId="{9B797120-E770-4C43-A8C9-6C821D364739}" destId="{2F6AB52B-BC16-4A7B-A946-614224D4F40C}" srcOrd="0" destOrd="0" presId="urn:microsoft.com/office/officeart/2005/8/layout/hList1"/>
    <dgm:cxn modelId="{AD653C12-1752-4B2F-AF09-B6F021F02F6E}" type="presOf" srcId="{CA83FF16-9400-4FFA-9BCA-96756B19B466}" destId="{23A147DD-91E5-46E2-A258-4D33E4FECCCF}" srcOrd="0" destOrd="0" presId="urn:microsoft.com/office/officeart/2005/8/layout/hList1"/>
    <dgm:cxn modelId="{050C0113-B7A3-4522-BDF5-CC7367C74462}" srcId="{27B82B75-AEC6-40D4-B1FE-0A4D90ADE20F}" destId="{87BED569-12F5-48A5-B549-D92A6EC441C7}" srcOrd="1" destOrd="0" parTransId="{49E141B6-2BB8-4905-B73F-A83E38556CF0}" sibTransId="{9AEAD1BD-2600-4909-8B6C-549A7B3E7F1B}"/>
    <dgm:cxn modelId="{B0217031-E78A-4AC7-B42D-FD6C3FA61735}" srcId="{63952EDD-68E1-42F7-A4C5-E0A22A6EC5D3}" destId="{7F7FE5FF-B65A-45FB-A54C-ADB59424DD05}" srcOrd="1" destOrd="0" parTransId="{C719FC24-C095-4E3A-A089-16705DCEFD23}" sibTransId="{4DEAC53A-D9F7-4AF8-8E66-ECAC25A701EA}"/>
    <dgm:cxn modelId="{AAE22E6B-61FB-400C-8744-9CC9FA4DD35C}" type="presOf" srcId="{C28E24E2-621D-4C94-820D-C1AB204AAAF4}" destId="{72B6A721-6A32-4182-9B01-4AA47CF6C212}" srcOrd="0" destOrd="0" presId="urn:microsoft.com/office/officeart/2005/8/layout/hList1"/>
    <dgm:cxn modelId="{0544F64C-49B1-4776-B188-F46CA56D1CE1}" type="presOf" srcId="{7F7FE5FF-B65A-45FB-A54C-ADB59424DD05}" destId="{72B6A721-6A32-4182-9B01-4AA47CF6C212}" srcOrd="0" destOrd="1" presId="urn:microsoft.com/office/officeart/2005/8/layout/hList1"/>
    <dgm:cxn modelId="{00DC9F54-9649-476E-B91F-EA1D386AAAD4}" type="presOf" srcId="{EA22940C-E9E9-44CF-87EE-81957FD03B6A}" destId="{177C25B7-BA9A-4C4F-810F-D8F26EDA9B0D}" srcOrd="0" destOrd="0" presId="urn:microsoft.com/office/officeart/2005/8/layout/hList1"/>
    <dgm:cxn modelId="{CF095B8B-A167-4E4C-97FE-45416F287170}" type="presOf" srcId="{27B82B75-AEC6-40D4-B1FE-0A4D90ADE20F}" destId="{D842BB7B-7554-4F11-B5E9-A854291CF71B}" srcOrd="0" destOrd="0" presId="urn:microsoft.com/office/officeart/2005/8/layout/hList1"/>
    <dgm:cxn modelId="{AA1C1B9D-46E5-4C7C-ABFE-C7E0C38C5B32}" srcId="{27B82B75-AEC6-40D4-B1FE-0A4D90ADE20F}" destId="{EA22940C-E9E9-44CF-87EE-81957FD03B6A}" srcOrd="0" destOrd="0" parTransId="{6B234519-8447-43AD-B7D0-2F9DCA011E3A}" sibTransId="{FD9F9E1C-9385-4DF6-9493-9E4D9DA5506B}"/>
    <dgm:cxn modelId="{5BDEE9A1-4E6D-4643-8EDC-CA8B7E950301}" srcId="{827980FE-989B-40B4-8F34-98AF4C944999}" destId="{63952EDD-68E1-42F7-A4C5-E0A22A6EC5D3}" srcOrd="1" destOrd="0" parTransId="{5C015341-409F-4A3E-A7B9-A2FAB6FFA655}" sibTransId="{9DAA0510-A4F1-4F2E-B2EA-DD5A46C1DD4C}"/>
    <dgm:cxn modelId="{A740D7BD-C521-4ED1-927B-E50D228C7A4F}" type="presOf" srcId="{87BED569-12F5-48A5-B549-D92A6EC441C7}" destId="{177C25B7-BA9A-4C4F-810F-D8F26EDA9B0D}" srcOrd="0" destOrd="1" presId="urn:microsoft.com/office/officeart/2005/8/layout/hList1"/>
    <dgm:cxn modelId="{6A46CFBF-D871-4BBB-903F-7B26AC077975}" srcId="{63952EDD-68E1-42F7-A4C5-E0A22A6EC5D3}" destId="{C28E24E2-621D-4C94-820D-C1AB204AAAF4}" srcOrd="0" destOrd="0" parTransId="{A8B7A770-5E94-44E8-8772-4DF7C6D5972F}" sibTransId="{23A5EB67-7362-43A6-AD79-260CC1E07154}"/>
    <dgm:cxn modelId="{20F4BDCF-3177-4F8F-ABC1-2CF56B736A5C}" srcId="{827980FE-989B-40B4-8F34-98AF4C944999}" destId="{27B82B75-AEC6-40D4-B1FE-0A4D90ADE20F}" srcOrd="2" destOrd="0" parTransId="{5D87CD17-0D55-446D-96AF-C2469F69EF14}" sibTransId="{3F4EA499-E91F-4D23-82CA-2E7BE6860B41}"/>
    <dgm:cxn modelId="{2A5382E6-DB7C-490B-9642-8E7302A18AF4}" type="presOf" srcId="{63952EDD-68E1-42F7-A4C5-E0A22A6EC5D3}" destId="{2DC67FD0-C636-4EF5-A701-D9F3AEC87483}" srcOrd="0" destOrd="0" presId="urn:microsoft.com/office/officeart/2005/8/layout/hList1"/>
    <dgm:cxn modelId="{A10C82E7-E4C6-4F90-8D9F-B64449D25756}" srcId="{827980FE-989B-40B4-8F34-98AF4C944999}" destId="{9B797120-E770-4C43-A8C9-6C821D364739}" srcOrd="0" destOrd="0" parTransId="{FD400C76-1DD0-4CA6-903A-93AF433ED520}" sibTransId="{2BFD4C14-5840-4B74-A040-89A15488D026}"/>
    <dgm:cxn modelId="{7713B5E8-3E91-43D9-802C-F2A5B7C1FDAF}" type="presOf" srcId="{52EE2116-74F2-432D-86E6-BF1870BA6F5F}" destId="{23A147DD-91E5-46E2-A258-4D33E4FECCCF}" srcOrd="0" destOrd="1" presId="urn:microsoft.com/office/officeart/2005/8/layout/hList1"/>
    <dgm:cxn modelId="{36D571EF-99F6-4932-A9E5-00F67C111ABB}" type="presOf" srcId="{827980FE-989B-40B4-8F34-98AF4C944999}" destId="{E5FEBA0E-9606-4E64-BB82-42EFD7BE12D8}" srcOrd="0" destOrd="0" presId="urn:microsoft.com/office/officeart/2005/8/layout/hList1"/>
    <dgm:cxn modelId="{7006CFF3-696B-4A29-86C7-B463FC251D84}" srcId="{9B797120-E770-4C43-A8C9-6C821D364739}" destId="{52EE2116-74F2-432D-86E6-BF1870BA6F5F}" srcOrd="1" destOrd="0" parTransId="{00F44B30-9DF9-4016-AEEA-F284CDF765D0}" sibTransId="{262F62A9-C660-48C7-A7CA-DA388CA2C10A}"/>
    <dgm:cxn modelId="{34CA65F7-ED57-425C-A419-755441E48FB2}" srcId="{9B797120-E770-4C43-A8C9-6C821D364739}" destId="{CA83FF16-9400-4FFA-9BCA-96756B19B466}" srcOrd="0" destOrd="0" parTransId="{68D4B293-1601-4C79-81DB-3B7970A16BFA}" sibTransId="{4DB7783D-981B-4E2E-8922-51D8C34B7D57}"/>
    <dgm:cxn modelId="{DCB3271A-795E-4F6C-946D-57CA934F6658}" type="presParOf" srcId="{E5FEBA0E-9606-4E64-BB82-42EFD7BE12D8}" destId="{4FEC3A89-B59B-40D4-B198-9365FAFEDD4B}" srcOrd="0" destOrd="0" presId="urn:microsoft.com/office/officeart/2005/8/layout/hList1"/>
    <dgm:cxn modelId="{7F8E22DB-9130-41A2-A48A-9DD9FA046F8F}" type="presParOf" srcId="{4FEC3A89-B59B-40D4-B198-9365FAFEDD4B}" destId="{2F6AB52B-BC16-4A7B-A946-614224D4F40C}" srcOrd="0" destOrd="0" presId="urn:microsoft.com/office/officeart/2005/8/layout/hList1"/>
    <dgm:cxn modelId="{E22C9EE0-317A-4D51-8833-BE7C9D88FCD2}" type="presParOf" srcId="{4FEC3A89-B59B-40D4-B198-9365FAFEDD4B}" destId="{23A147DD-91E5-46E2-A258-4D33E4FECCCF}" srcOrd="1" destOrd="0" presId="urn:microsoft.com/office/officeart/2005/8/layout/hList1"/>
    <dgm:cxn modelId="{2F9F22E2-04D3-48A4-A362-8DFC060CBA12}" type="presParOf" srcId="{E5FEBA0E-9606-4E64-BB82-42EFD7BE12D8}" destId="{DE162629-EED8-48F7-9BC7-38B3528EB213}" srcOrd="1" destOrd="0" presId="urn:microsoft.com/office/officeart/2005/8/layout/hList1"/>
    <dgm:cxn modelId="{BDA0879A-004D-4AB9-8327-FEFD85381BB3}" type="presParOf" srcId="{E5FEBA0E-9606-4E64-BB82-42EFD7BE12D8}" destId="{40B89A45-B6DE-43BE-BE6C-37D63BA36C75}" srcOrd="2" destOrd="0" presId="urn:microsoft.com/office/officeart/2005/8/layout/hList1"/>
    <dgm:cxn modelId="{2AA2EEA9-FB29-4C68-8563-508E08ABE67B}" type="presParOf" srcId="{40B89A45-B6DE-43BE-BE6C-37D63BA36C75}" destId="{2DC67FD0-C636-4EF5-A701-D9F3AEC87483}" srcOrd="0" destOrd="0" presId="urn:microsoft.com/office/officeart/2005/8/layout/hList1"/>
    <dgm:cxn modelId="{BD533962-F085-4599-B8B0-96438A57F3A8}" type="presParOf" srcId="{40B89A45-B6DE-43BE-BE6C-37D63BA36C75}" destId="{72B6A721-6A32-4182-9B01-4AA47CF6C212}" srcOrd="1" destOrd="0" presId="urn:microsoft.com/office/officeart/2005/8/layout/hList1"/>
    <dgm:cxn modelId="{651AE1E3-9090-47EA-BB50-8333D572A0FD}" type="presParOf" srcId="{E5FEBA0E-9606-4E64-BB82-42EFD7BE12D8}" destId="{33999A7A-F03C-45FB-AD05-AF399FD223D2}" srcOrd="3" destOrd="0" presId="urn:microsoft.com/office/officeart/2005/8/layout/hList1"/>
    <dgm:cxn modelId="{1CC0FFCF-E8E7-402E-A592-41050D6E4449}" type="presParOf" srcId="{E5FEBA0E-9606-4E64-BB82-42EFD7BE12D8}" destId="{B133D589-93E7-4C75-8F93-A68B1A570246}" srcOrd="4" destOrd="0" presId="urn:microsoft.com/office/officeart/2005/8/layout/hList1"/>
    <dgm:cxn modelId="{C40B2F38-0379-44B8-95A5-1908DDF3ED0C}" type="presParOf" srcId="{B133D589-93E7-4C75-8F93-A68B1A570246}" destId="{D842BB7B-7554-4F11-B5E9-A854291CF71B}" srcOrd="0" destOrd="0" presId="urn:microsoft.com/office/officeart/2005/8/layout/hList1"/>
    <dgm:cxn modelId="{B8BBF92E-0CD5-4E2D-87FC-9CE70CB01FA0}" type="presParOf" srcId="{B133D589-93E7-4C75-8F93-A68B1A570246}" destId="{177C25B7-BA9A-4C4F-810F-D8F26EDA9B0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980FE-989B-40B4-8F34-98AF4C944999}"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it-IT"/>
        </a:p>
      </dgm:t>
    </dgm:pt>
    <dgm:pt modelId="{9B797120-E770-4C43-A8C9-6C821D364739}">
      <dgm:prSet phldrT="[Testo]" custT="1"/>
      <dgm:spPr/>
      <dgm:t>
        <a:bodyPr/>
        <a:lstStyle/>
        <a:p>
          <a:r>
            <a:rPr lang="it-IT" sz="2000" b="1" kern="1200" dirty="0">
              <a:solidFill>
                <a:srgbClr val="000000"/>
              </a:solidFill>
              <a:latin typeface="Century Gothic" panose="020B0502020202020204" pitchFamily="34" charset="0"/>
              <a:ea typeface="+mn-ea"/>
              <a:cs typeface="+mn-cs"/>
            </a:rPr>
            <a:t>DICHIARAZIONE</a:t>
          </a:r>
        </a:p>
      </dgm:t>
    </dgm:pt>
    <dgm:pt modelId="{FD400C76-1DD0-4CA6-903A-93AF433ED520}" type="parTrans" cxnId="{A10C82E7-E4C6-4F90-8D9F-B64449D25756}">
      <dgm:prSet/>
      <dgm:spPr/>
      <dgm:t>
        <a:bodyPr/>
        <a:lstStyle/>
        <a:p>
          <a:endParaRPr lang="it-IT"/>
        </a:p>
      </dgm:t>
    </dgm:pt>
    <dgm:pt modelId="{2BFD4C14-5840-4B74-A040-89A15488D026}" type="sibTrans" cxnId="{A10C82E7-E4C6-4F90-8D9F-B64449D25756}">
      <dgm:prSet/>
      <dgm:spPr/>
      <dgm:t>
        <a:bodyPr/>
        <a:lstStyle/>
        <a:p>
          <a:endParaRPr lang="it-IT"/>
        </a:p>
      </dgm:t>
    </dgm:pt>
    <dgm:pt modelId="{CA83FF16-9400-4FFA-9BCA-96756B19B466}">
      <dgm:prSet phldrT="[Testo]" custT="1"/>
      <dgm:spPr/>
      <dgm:t>
        <a:bodyPr/>
        <a:lstStyle/>
        <a:p>
          <a:pPr>
            <a:buNone/>
          </a:pPr>
          <a:r>
            <a:rPr lang="it-IT" sz="1800" dirty="0">
              <a:latin typeface="Century Gothic" panose="020B0502020202020204" pitchFamily="34" charset="0"/>
            </a:rPr>
            <a:t>UNICO</a:t>
          </a:r>
        </a:p>
      </dgm:t>
    </dgm:pt>
    <dgm:pt modelId="{68D4B293-1601-4C79-81DB-3B7970A16BFA}" type="parTrans" cxnId="{34CA65F7-ED57-425C-A419-755441E48FB2}">
      <dgm:prSet/>
      <dgm:spPr/>
      <dgm:t>
        <a:bodyPr/>
        <a:lstStyle/>
        <a:p>
          <a:endParaRPr lang="it-IT"/>
        </a:p>
      </dgm:t>
    </dgm:pt>
    <dgm:pt modelId="{4DB7783D-981B-4E2E-8922-51D8C34B7D57}" type="sibTrans" cxnId="{34CA65F7-ED57-425C-A419-755441E48FB2}">
      <dgm:prSet/>
      <dgm:spPr/>
      <dgm:t>
        <a:bodyPr/>
        <a:lstStyle/>
        <a:p>
          <a:endParaRPr lang="it-IT"/>
        </a:p>
      </dgm:t>
    </dgm:pt>
    <dgm:pt modelId="{52EE2116-74F2-432D-86E6-BF1870BA6F5F}">
      <dgm:prSet phldrT="[Testo]" custT="1"/>
      <dgm:spPr/>
      <dgm:t>
        <a:bodyPr/>
        <a:lstStyle/>
        <a:p>
          <a:pPr>
            <a:buNone/>
          </a:pPr>
          <a:r>
            <a:rPr lang="it-IT" sz="1800" dirty="0">
              <a:latin typeface="Century Gothic" panose="020B0502020202020204" pitchFamily="34" charset="0"/>
            </a:rPr>
            <a:t>QUADRO RT</a:t>
          </a:r>
        </a:p>
      </dgm:t>
    </dgm:pt>
    <dgm:pt modelId="{00F44B30-9DF9-4016-AEEA-F284CDF765D0}" type="parTrans" cxnId="{7006CFF3-696B-4A29-86C7-B463FC251D84}">
      <dgm:prSet/>
      <dgm:spPr/>
      <dgm:t>
        <a:bodyPr/>
        <a:lstStyle/>
        <a:p>
          <a:endParaRPr lang="it-IT"/>
        </a:p>
      </dgm:t>
    </dgm:pt>
    <dgm:pt modelId="{262F62A9-C660-48C7-A7CA-DA388CA2C10A}" type="sibTrans" cxnId="{7006CFF3-696B-4A29-86C7-B463FC251D84}">
      <dgm:prSet/>
      <dgm:spPr/>
      <dgm:t>
        <a:bodyPr/>
        <a:lstStyle/>
        <a:p>
          <a:endParaRPr lang="it-IT"/>
        </a:p>
      </dgm:t>
    </dgm:pt>
    <dgm:pt modelId="{63952EDD-68E1-42F7-A4C5-E0A22A6EC5D3}">
      <dgm:prSet phldrT="[Testo]" custT="1"/>
      <dgm:spPr/>
      <dgm:t>
        <a:bodyPr/>
        <a:lstStyle/>
        <a:p>
          <a:r>
            <a:rPr lang="it-IT" sz="2000" b="1" dirty="0">
              <a:solidFill>
                <a:schemeClr val="tx1"/>
              </a:solidFill>
              <a:latin typeface="Century Gothic" panose="020B0502020202020204" pitchFamily="34" charset="0"/>
            </a:rPr>
            <a:t>AMMINISTRATO</a:t>
          </a:r>
          <a:endParaRPr lang="it-IT" sz="600" b="1" dirty="0">
            <a:solidFill>
              <a:schemeClr val="tx1"/>
            </a:solidFill>
            <a:latin typeface="Century Gothic" panose="020B0502020202020204" pitchFamily="34" charset="0"/>
          </a:endParaRPr>
        </a:p>
      </dgm:t>
    </dgm:pt>
    <dgm:pt modelId="{5C015341-409F-4A3E-A7B9-A2FAB6FFA655}" type="parTrans" cxnId="{5BDEE9A1-4E6D-4643-8EDC-CA8B7E950301}">
      <dgm:prSet/>
      <dgm:spPr/>
      <dgm:t>
        <a:bodyPr/>
        <a:lstStyle/>
        <a:p>
          <a:endParaRPr lang="it-IT"/>
        </a:p>
      </dgm:t>
    </dgm:pt>
    <dgm:pt modelId="{9DAA0510-A4F1-4F2E-B2EA-DD5A46C1DD4C}" type="sibTrans" cxnId="{5BDEE9A1-4E6D-4643-8EDC-CA8B7E950301}">
      <dgm:prSet/>
      <dgm:spPr/>
      <dgm:t>
        <a:bodyPr/>
        <a:lstStyle/>
        <a:p>
          <a:endParaRPr lang="it-IT"/>
        </a:p>
      </dgm:t>
    </dgm:pt>
    <dgm:pt modelId="{C28E24E2-621D-4C94-820D-C1AB204AAAF4}">
      <dgm:prSet phldrT="[Testo]" custT="1"/>
      <dgm:spPr/>
      <dgm:t>
        <a:bodyPr/>
        <a:lstStyle/>
        <a:p>
          <a:pPr>
            <a:buNone/>
          </a:pPr>
          <a:r>
            <a:rPr lang="it-IT" sz="1800" dirty="0">
              <a:latin typeface="Century Gothic" panose="020B0502020202020204" pitchFamily="34" charset="0"/>
            </a:rPr>
            <a:t>Intermediari</a:t>
          </a:r>
        </a:p>
      </dgm:t>
    </dgm:pt>
    <dgm:pt modelId="{A8B7A770-5E94-44E8-8772-4DF7C6D5972F}" type="parTrans" cxnId="{6A46CFBF-D871-4BBB-903F-7B26AC077975}">
      <dgm:prSet/>
      <dgm:spPr/>
      <dgm:t>
        <a:bodyPr/>
        <a:lstStyle/>
        <a:p>
          <a:endParaRPr lang="it-IT"/>
        </a:p>
      </dgm:t>
    </dgm:pt>
    <dgm:pt modelId="{23A5EB67-7362-43A6-AD79-260CC1E07154}" type="sibTrans" cxnId="{6A46CFBF-D871-4BBB-903F-7B26AC077975}">
      <dgm:prSet/>
      <dgm:spPr/>
      <dgm:t>
        <a:bodyPr/>
        <a:lstStyle/>
        <a:p>
          <a:endParaRPr lang="it-IT"/>
        </a:p>
      </dgm:t>
    </dgm:pt>
    <dgm:pt modelId="{27B82B75-AEC6-40D4-B1FE-0A4D90ADE20F}">
      <dgm:prSet phldrT="[Testo]" custT="1"/>
      <dgm:spPr/>
      <dgm:t>
        <a:bodyPr/>
        <a:lstStyle/>
        <a:p>
          <a:r>
            <a:rPr lang="it-IT" sz="2000" b="1" dirty="0">
              <a:solidFill>
                <a:schemeClr val="tx1"/>
              </a:solidFill>
              <a:latin typeface="Century Gothic" panose="020B0502020202020204" pitchFamily="34" charset="0"/>
            </a:rPr>
            <a:t>GESTITO</a:t>
          </a:r>
          <a:endParaRPr lang="it-IT" sz="1900" b="1" dirty="0">
            <a:solidFill>
              <a:schemeClr val="tx1"/>
            </a:solidFill>
            <a:latin typeface="Century Gothic" panose="020B0502020202020204" pitchFamily="34" charset="0"/>
          </a:endParaRPr>
        </a:p>
      </dgm:t>
    </dgm:pt>
    <dgm:pt modelId="{5D87CD17-0D55-446D-96AF-C2469F69EF14}" type="parTrans" cxnId="{20F4BDCF-3177-4F8F-ABC1-2CF56B736A5C}">
      <dgm:prSet/>
      <dgm:spPr/>
      <dgm:t>
        <a:bodyPr/>
        <a:lstStyle/>
        <a:p>
          <a:endParaRPr lang="it-IT"/>
        </a:p>
      </dgm:t>
    </dgm:pt>
    <dgm:pt modelId="{3F4EA499-E91F-4D23-82CA-2E7BE6860B41}" type="sibTrans" cxnId="{20F4BDCF-3177-4F8F-ABC1-2CF56B736A5C}">
      <dgm:prSet/>
      <dgm:spPr/>
      <dgm:t>
        <a:bodyPr/>
        <a:lstStyle/>
        <a:p>
          <a:endParaRPr lang="it-IT"/>
        </a:p>
      </dgm:t>
    </dgm:pt>
    <dgm:pt modelId="{EA22940C-E9E9-44CF-87EE-81957FD03B6A}">
      <dgm:prSet phldrT="[Testo]" custT="1"/>
      <dgm:spPr/>
      <dgm:t>
        <a:bodyPr/>
        <a:lstStyle/>
        <a:p>
          <a:pPr>
            <a:buNone/>
          </a:pPr>
          <a:r>
            <a:rPr lang="it-IT" sz="1800" dirty="0">
              <a:latin typeface="Century Gothic" panose="020B0502020202020204" pitchFamily="34" charset="0"/>
            </a:rPr>
            <a:t>Intermediari</a:t>
          </a:r>
          <a:endParaRPr lang="it-IT" sz="1600" dirty="0">
            <a:latin typeface="Century Gothic" panose="020B0502020202020204" pitchFamily="34" charset="0"/>
          </a:endParaRPr>
        </a:p>
      </dgm:t>
    </dgm:pt>
    <dgm:pt modelId="{6B234519-8447-43AD-B7D0-2F9DCA011E3A}" type="parTrans" cxnId="{AA1C1B9D-46E5-4C7C-ABFE-C7E0C38C5B32}">
      <dgm:prSet/>
      <dgm:spPr/>
      <dgm:t>
        <a:bodyPr/>
        <a:lstStyle/>
        <a:p>
          <a:endParaRPr lang="it-IT"/>
        </a:p>
      </dgm:t>
    </dgm:pt>
    <dgm:pt modelId="{FD9F9E1C-9385-4DF6-9493-9E4D9DA5506B}" type="sibTrans" cxnId="{AA1C1B9D-46E5-4C7C-ABFE-C7E0C38C5B32}">
      <dgm:prSet/>
      <dgm:spPr/>
      <dgm:t>
        <a:bodyPr/>
        <a:lstStyle/>
        <a:p>
          <a:endParaRPr lang="it-IT"/>
        </a:p>
      </dgm:t>
    </dgm:pt>
    <dgm:pt modelId="{C2A8E23C-8CE5-4C1D-9BD3-5AE0853AB2E9}">
      <dgm:prSet phldrT="[Testo]" custT="1"/>
      <dgm:spPr/>
      <dgm:t>
        <a:bodyPr/>
        <a:lstStyle/>
        <a:p>
          <a:pPr>
            <a:buNone/>
          </a:pPr>
          <a:r>
            <a:rPr lang="it-IT" sz="1800" dirty="0">
              <a:latin typeface="Century Gothic" panose="020B0502020202020204" pitchFamily="34" charset="0"/>
            </a:rPr>
            <a:t>Iscritti OAM</a:t>
          </a:r>
        </a:p>
      </dgm:t>
    </dgm:pt>
    <dgm:pt modelId="{63EAE617-813E-46EE-8B36-6A24BC3ADC12}" type="parTrans" cxnId="{19EE1864-8BA7-47E9-950F-BF6FEB0DF20A}">
      <dgm:prSet/>
      <dgm:spPr/>
      <dgm:t>
        <a:bodyPr/>
        <a:lstStyle/>
        <a:p>
          <a:endParaRPr lang="it-IT"/>
        </a:p>
      </dgm:t>
    </dgm:pt>
    <dgm:pt modelId="{6606AF9D-4082-4FF0-B32D-95786058266C}" type="sibTrans" cxnId="{19EE1864-8BA7-47E9-950F-BF6FEB0DF20A}">
      <dgm:prSet/>
      <dgm:spPr/>
      <dgm:t>
        <a:bodyPr/>
        <a:lstStyle/>
        <a:p>
          <a:endParaRPr lang="it-IT"/>
        </a:p>
      </dgm:t>
    </dgm:pt>
    <dgm:pt modelId="{64DB997D-018B-434C-BD36-C24A3FEAE030}">
      <dgm:prSet phldrT="[Testo]" custT="1"/>
      <dgm:spPr/>
      <dgm:t>
        <a:bodyPr/>
        <a:lstStyle/>
        <a:p>
          <a:pPr>
            <a:buNone/>
          </a:pPr>
          <a:r>
            <a:rPr lang="it-IT" sz="1800" dirty="0">
              <a:latin typeface="Century Gothic" panose="020B0502020202020204" pitchFamily="34" charset="0"/>
            </a:rPr>
            <a:t>Fiduciarie</a:t>
          </a:r>
        </a:p>
      </dgm:t>
    </dgm:pt>
    <dgm:pt modelId="{609C473D-4A4B-45DE-868D-FD84576EDBC1}" type="parTrans" cxnId="{E1E55717-569A-40E4-A151-DC9AACF92EFE}">
      <dgm:prSet/>
      <dgm:spPr/>
      <dgm:t>
        <a:bodyPr/>
        <a:lstStyle/>
        <a:p>
          <a:endParaRPr lang="it-IT"/>
        </a:p>
      </dgm:t>
    </dgm:pt>
    <dgm:pt modelId="{175D241B-2D7F-4832-A7C6-18ED121E58A2}" type="sibTrans" cxnId="{E1E55717-569A-40E4-A151-DC9AACF92EFE}">
      <dgm:prSet/>
      <dgm:spPr/>
      <dgm:t>
        <a:bodyPr/>
        <a:lstStyle/>
        <a:p>
          <a:endParaRPr lang="it-IT"/>
        </a:p>
      </dgm:t>
    </dgm:pt>
    <dgm:pt modelId="{A404DF67-8D60-469D-B8B9-B200E8AD3E51}">
      <dgm:prSet phldrT="[Testo]" custT="1"/>
      <dgm:spPr/>
      <dgm:t>
        <a:bodyPr/>
        <a:lstStyle/>
        <a:p>
          <a:pPr>
            <a:buNone/>
          </a:pPr>
          <a:r>
            <a:rPr lang="it-IT" sz="1400" b="1" i="1" dirty="0">
              <a:latin typeface="Century Gothic" panose="020B0502020202020204" pitchFamily="34" charset="0"/>
            </a:rPr>
            <a:t>No autocertificazione</a:t>
          </a:r>
        </a:p>
      </dgm:t>
    </dgm:pt>
    <dgm:pt modelId="{9E3F27E6-240B-4384-BFD9-29ABE4913610}" type="parTrans" cxnId="{CC27E199-07E1-44C6-8887-0A986FF8C39B}">
      <dgm:prSet/>
      <dgm:spPr/>
    </dgm:pt>
    <dgm:pt modelId="{75284C46-7ED1-452D-9754-8DA2E380BEAD}" type="sibTrans" cxnId="{CC27E199-07E1-44C6-8887-0A986FF8C39B}">
      <dgm:prSet/>
      <dgm:spPr/>
    </dgm:pt>
    <dgm:pt modelId="{8299C3C2-FDC2-4A91-A00E-0A7CD2AB4772}">
      <dgm:prSet phldrT="[Testo]" custT="1"/>
      <dgm:spPr/>
      <dgm:t>
        <a:bodyPr/>
        <a:lstStyle/>
        <a:p>
          <a:pPr>
            <a:buNone/>
          </a:pPr>
          <a:endParaRPr lang="it-IT" sz="1800" dirty="0">
            <a:latin typeface="Century Gothic" panose="020B0502020202020204" pitchFamily="34" charset="0"/>
          </a:endParaRPr>
        </a:p>
      </dgm:t>
    </dgm:pt>
    <dgm:pt modelId="{DE6C1D1F-97E4-467A-9E75-CB9321A65477}" type="parTrans" cxnId="{06B835CF-8EF7-47D5-ABC6-AA33D7BAE49F}">
      <dgm:prSet/>
      <dgm:spPr/>
    </dgm:pt>
    <dgm:pt modelId="{EEE789EE-DDF1-497D-9375-1E96B90535CE}" type="sibTrans" cxnId="{06B835CF-8EF7-47D5-ABC6-AA33D7BAE49F}">
      <dgm:prSet/>
      <dgm:spPr/>
    </dgm:pt>
    <dgm:pt modelId="{E5FEBA0E-9606-4E64-BB82-42EFD7BE12D8}" type="pres">
      <dgm:prSet presAssocID="{827980FE-989B-40B4-8F34-98AF4C944999}" presName="Name0" presStyleCnt="0">
        <dgm:presLayoutVars>
          <dgm:dir/>
          <dgm:animLvl val="lvl"/>
          <dgm:resizeHandles val="exact"/>
        </dgm:presLayoutVars>
      </dgm:prSet>
      <dgm:spPr/>
    </dgm:pt>
    <dgm:pt modelId="{4FEC3A89-B59B-40D4-B198-9365FAFEDD4B}" type="pres">
      <dgm:prSet presAssocID="{9B797120-E770-4C43-A8C9-6C821D364739}" presName="composite" presStyleCnt="0"/>
      <dgm:spPr/>
    </dgm:pt>
    <dgm:pt modelId="{2F6AB52B-BC16-4A7B-A946-614224D4F40C}" type="pres">
      <dgm:prSet presAssocID="{9B797120-E770-4C43-A8C9-6C821D364739}" presName="parTx" presStyleLbl="alignNode1" presStyleIdx="0" presStyleCnt="3">
        <dgm:presLayoutVars>
          <dgm:chMax val="0"/>
          <dgm:chPref val="0"/>
          <dgm:bulletEnabled val="1"/>
        </dgm:presLayoutVars>
      </dgm:prSet>
      <dgm:spPr/>
    </dgm:pt>
    <dgm:pt modelId="{23A147DD-91E5-46E2-A258-4D33E4FECCCF}" type="pres">
      <dgm:prSet presAssocID="{9B797120-E770-4C43-A8C9-6C821D364739}" presName="desTx" presStyleLbl="alignAccFollowNode1" presStyleIdx="0" presStyleCnt="3">
        <dgm:presLayoutVars>
          <dgm:bulletEnabled val="1"/>
        </dgm:presLayoutVars>
      </dgm:prSet>
      <dgm:spPr/>
    </dgm:pt>
    <dgm:pt modelId="{DE162629-EED8-48F7-9BC7-38B3528EB213}" type="pres">
      <dgm:prSet presAssocID="{2BFD4C14-5840-4B74-A040-89A15488D026}" presName="space" presStyleCnt="0"/>
      <dgm:spPr/>
    </dgm:pt>
    <dgm:pt modelId="{40B89A45-B6DE-43BE-BE6C-37D63BA36C75}" type="pres">
      <dgm:prSet presAssocID="{63952EDD-68E1-42F7-A4C5-E0A22A6EC5D3}" presName="composite" presStyleCnt="0"/>
      <dgm:spPr/>
    </dgm:pt>
    <dgm:pt modelId="{2DC67FD0-C636-4EF5-A701-D9F3AEC87483}" type="pres">
      <dgm:prSet presAssocID="{63952EDD-68E1-42F7-A4C5-E0A22A6EC5D3}" presName="parTx" presStyleLbl="alignNode1" presStyleIdx="1" presStyleCnt="3">
        <dgm:presLayoutVars>
          <dgm:chMax val="0"/>
          <dgm:chPref val="0"/>
          <dgm:bulletEnabled val="1"/>
        </dgm:presLayoutVars>
      </dgm:prSet>
      <dgm:spPr/>
    </dgm:pt>
    <dgm:pt modelId="{72B6A721-6A32-4182-9B01-4AA47CF6C212}" type="pres">
      <dgm:prSet presAssocID="{63952EDD-68E1-42F7-A4C5-E0A22A6EC5D3}" presName="desTx" presStyleLbl="alignAccFollowNode1" presStyleIdx="1" presStyleCnt="3" custScaleY="100000">
        <dgm:presLayoutVars>
          <dgm:bulletEnabled val="1"/>
        </dgm:presLayoutVars>
      </dgm:prSet>
      <dgm:spPr/>
    </dgm:pt>
    <dgm:pt modelId="{33999A7A-F03C-45FB-AD05-AF399FD223D2}" type="pres">
      <dgm:prSet presAssocID="{9DAA0510-A4F1-4F2E-B2EA-DD5A46C1DD4C}" presName="space" presStyleCnt="0"/>
      <dgm:spPr/>
    </dgm:pt>
    <dgm:pt modelId="{B133D589-93E7-4C75-8F93-A68B1A570246}" type="pres">
      <dgm:prSet presAssocID="{27B82B75-AEC6-40D4-B1FE-0A4D90ADE20F}" presName="composite" presStyleCnt="0"/>
      <dgm:spPr/>
    </dgm:pt>
    <dgm:pt modelId="{D842BB7B-7554-4F11-B5E9-A854291CF71B}" type="pres">
      <dgm:prSet presAssocID="{27B82B75-AEC6-40D4-B1FE-0A4D90ADE20F}" presName="parTx" presStyleLbl="alignNode1" presStyleIdx="2" presStyleCnt="3">
        <dgm:presLayoutVars>
          <dgm:chMax val="0"/>
          <dgm:chPref val="0"/>
          <dgm:bulletEnabled val="1"/>
        </dgm:presLayoutVars>
      </dgm:prSet>
      <dgm:spPr/>
    </dgm:pt>
    <dgm:pt modelId="{177C25B7-BA9A-4C4F-810F-D8F26EDA9B0D}" type="pres">
      <dgm:prSet presAssocID="{27B82B75-AEC6-40D4-B1FE-0A4D90ADE20F}" presName="desTx" presStyleLbl="alignAccFollowNode1" presStyleIdx="2" presStyleCnt="3">
        <dgm:presLayoutVars>
          <dgm:bulletEnabled val="1"/>
        </dgm:presLayoutVars>
      </dgm:prSet>
      <dgm:spPr/>
    </dgm:pt>
  </dgm:ptLst>
  <dgm:cxnLst>
    <dgm:cxn modelId="{E062CC06-EF4E-48EE-A7DF-4E4897859B49}" type="presOf" srcId="{9B797120-E770-4C43-A8C9-6C821D364739}" destId="{2F6AB52B-BC16-4A7B-A946-614224D4F40C}" srcOrd="0" destOrd="0" presId="urn:microsoft.com/office/officeart/2005/8/layout/hList1"/>
    <dgm:cxn modelId="{EE364408-707C-4605-9451-044E80B057CF}" type="presOf" srcId="{8299C3C2-FDC2-4A91-A00E-0A7CD2AB4772}" destId="{72B6A721-6A32-4182-9B01-4AA47CF6C212}" srcOrd="0" destOrd="3" presId="urn:microsoft.com/office/officeart/2005/8/layout/hList1"/>
    <dgm:cxn modelId="{AD653C12-1752-4B2F-AF09-B6F021F02F6E}" type="presOf" srcId="{CA83FF16-9400-4FFA-9BCA-96756B19B466}" destId="{23A147DD-91E5-46E2-A258-4D33E4FECCCF}" srcOrd="0" destOrd="0" presId="urn:microsoft.com/office/officeart/2005/8/layout/hList1"/>
    <dgm:cxn modelId="{E1E55717-569A-40E4-A151-DC9AACF92EFE}" srcId="{63952EDD-68E1-42F7-A4C5-E0A22A6EC5D3}" destId="{64DB997D-018B-434C-BD36-C24A3FEAE030}" srcOrd="2" destOrd="0" parTransId="{609C473D-4A4B-45DE-868D-FD84576EDBC1}" sibTransId="{175D241B-2D7F-4832-A7C6-18ED121E58A2}"/>
    <dgm:cxn modelId="{19EE1864-8BA7-47E9-950F-BF6FEB0DF20A}" srcId="{63952EDD-68E1-42F7-A4C5-E0A22A6EC5D3}" destId="{C2A8E23C-8CE5-4C1D-9BD3-5AE0853AB2E9}" srcOrd="1" destOrd="0" parTransId="{63EAE617-813E-46EE-8B36-6A24BC3ADC12}" sibTransId="{6606AF9D-4082-4FF0-B32D-95786058266C}"/>
    <dgm:cxn modelId="{AAE22E6B-61FB-400C-8744-9CC9FA4DD35C}" type="presOf" srcId="{C28E24E2-621D-4C94-820D-C1AB204AAAF4}" destId="{72B6A721-6A32-4182-9B01-4AA47CF6C212}" srcOrd="0" destOrd="0" presId="urn:microsoft.com/office/officeart/2005/8/layout/hList1"/>
    <dgm:cxn modelId="{00DC9F54-9649-476E-B91F-EA1D386AAAD4}" type="presOf" srcId="{EA22940C-E9E9-44CF-87EE-81957FD03B6A}" destId="{177C25B7-BA9A-4C4F-810F-D8F26EDA9B0D}" srcOrd="0" destOrd="0" presId="urn:microsoft.com/office/officeart/2005/8/layout/hList1"/>
    <dgm:cxn modelId="{12E3DC8A-887C-4E24-837B-FFF746595E69}" type="presOf" srcId="{A404DF67-8D60-469D-B8B9-B200E8AD3E51}" destId="{72B6A721-6A32-4182-9B01-4AA47CF6C212}" srcOrd="0" destOrd="4" presId="urn:microsoft.com/office/officeart/2005/8/layout/hList1"/>
    <dgm:cxn modelId="{CF095B8B-A167-4E4C-97FE-45416F287170}" type="presOf" srcId="{27B82B75-AEC6-40D4-B1FE-0A4D90ADE20F}" destId="{D842BB7B-7554-4F11-B5E9-A854291CF71B}" srcOrd="0" destOrd="0" presId="urn:microsoft.com/office/officeart/2005/8/layout/hList1"/>
    <dgm:cxn modelId="{CC27E199-07E1-44C6-8887-0A986FF8C39B}" srcId="{63952EDD-68E1-42F7-A4C5-E0A22A6EC5D3}" destId="{A404DF67-8D60-469D-B8B9-B200E8AD3E51}" srcOrd="4" destOrd="0" parTransId="{9E3F27E6-240B-4384-BFD9-29ABE4913610}" sibTransId="{75284C46-7ED1-452D-9754-8DA2E380BEAD}"/>
    <dgm:cxn modelId="{C38EEC9B-5324-4C2B-9210-0B1B555DD832}" type="presOf" srcId="{C2A8E23C-8CE5-4C1D-9BD3-5AE0853AB2E9}" destId="{72B6A721-6A32-4182-9B01-4AA47CF6C212}" srcOrd="0" destOrd="1" presId="urn:microsoft.com/office/officeart/2005/8/layout/hList1"/>
    <dgm:cxn modelId="{AA1C1B9D-46E5-4C7C-ABFE-C7E0C38C5B32}" srcId="{27B82B75-AEC6-40D4-B1FE-0A4D90ADE20F}" destId="{EA22940C-E9E9-44CF-87EE-81957FD03B6A}" srcOrd="0" destOrd="0" parTransId="{6B234519-8447-43AD-B7D0-2F9DCA011E3A}" sibTransId="{FD9F9E1C-9385-4DF6-9493-9E4D9DA5506B}"/>
    <dgm:cxn modelId="{5BDEE9A1-4E6D-4643-8EDC-CA8B7E950301}" srcId="{827980FE-989B-40B4-8F34-98AF4C944999}" destId="{63952EDD-68E1-42F7-A4C5-E0A22A6EC5D3}" srcOrd="1" destOrd="0" parTransId="{5C015341-409F-4A3E-A7B9-A2FAB6FFA655}" sibTransId="{9DAA0510-A4F1-4F2E-B2EA-DD5A46C1DD4C}"/>
    <dgm:cxn modelId="{6A46CFBF-D871-4BBB-903F-7B26AC077975}" srcId="{63952EDD-68E1-42F7-A4C5-E0A22A6EC5D3}" destId="{C28E24E2-621D-4C94-820D-C1AB204AAAF4}" srcOrd="0" destOrd="0" parTransId="{A8B7A770-5E94-44E8-8772-4DF7C6D5972F}" sibTransId="{23A5EB67-7362-43A6-AD79-260CC1E07154}"/>
    <dgm:cxn modelId="{06B835CF-8EF7-47D5-ABC6-AA33D7BAE49F}" srcId="{63952EDD-68E1-42F7-A4C5-E0A22A6EC5D3}" destId="{8299C3C2-FDC2-4A91-A00E-0A7CD2AB4772}" srcOrd="3" destOrd="0" parTransId="{DE6C1D1F-97E4-467A-9E75-CB9321A65477}" sibTransId="{EEE789EE-DDF1-497D-9375-1E96B90535CE}"/>
    <dgm:cxn modelId="{20F4BDCF-3177-4F8F-ABC1-2CF56B736A5C}" srcId="{827980FE-989B-40B4-8F34-98AF4C944999}" destId="{27B82B75-AEC6-40D4-B1FE-0A4D90ADE20F}" srcOrd="2" destOrd="0" parTransId="{5D87CD17-0D55-446D-96AF-C2469F69EF14}" sibTransId="{3F4EA499-E91F-4D23-82CA-2E7BE6860B41}"/>
    <dgm:cxn modelId="{2A5382E6-DB7C-490B-9642-8E7302A18AF4}" type="presOf" srcId="{63952EDD-68E1-42F7-A4C5-E0A22A6EC5D3}" destId="{2DC67FD0-C636-4EF5-A701-D9F3AEC87483}" srcOrd="0" destOrd="0" presId="urn:microsoft.com/office/officeart/2005/8/layout/hList1"/>
    <dgm:cxn modelId="{A10C82E7-E4C6-4F90-8D9F-B64449D25756}" srcId="{827980FE-989B-40B4-8F34-98AF4C944999}" destId="{9B797120-E770-4C43-A8C9-6C821D364739}" srcOrd="0" destOrd="0" parTransId="{FD400C76-1DD0-4CA6-903A-93AF433ED520}" sibTransId="{2BFD4C14-5840-4B74-A040-89A15488D026}"/>
    <dgm:cxn modelId="{7713B5E8-3E91-43D9-802C-F2A5B7C1FDAF}" type="presOf" srcId="{52EE2116-74F2-432D-86E6-BF1870BA6F5F}" destId="{23A147DD-91E5-46E2-A258-4D33E4FECCCF}" srcOrd="0" destOrd="1" presId="urn:microsoft.com/office/officeart/2005/8/layout/hList1"/>
    <dgm:cxn modelId="{36D571EF-99F6-4932-A9E5-00F67C111ABB}" type="presOf" srcId="{827980FE-989B-40B4-8F34-98AF4C944999}" destId="{E5FEBA0E-9606-4E64-BB82-42EFD7BE12D8}" srcOrd="0" destOrd="0" presId="urn:microsoft.com/office/officeart/2005/8/layout/hList1"/>
    <dgm:cxn modelId="{7006CFF3-696B-4A29-86C7-B463FC251D84}" srcId="{9B797120-E770-4C43-A8C9-6C821D364739}" destId="{52EE2116-74F2-432D-86E6-BF1870BA6F5F}" srcOrd="1" destOrd="0" parTransId="{00F44B30-9DF9-4016-AEEA-F284CDF765D0}" sibTransId="{262F62A9-C660-48C7-A7CA-DA388CA2C10A}"/>
    <dgm:cxn modelId="{DD5095F6-7CD5-4437-ACA1-8AD98951B2A4}" type="presOf" srcId="{64DB997D-018B-434C-BD36-C24A3FEAE030}" destId="{72B6A721-6A32-4182-9B01-4AA47CF6C212}" srcOrd="0" destOrd="2" presId="urn:microsoft.com/office/officeart/2005/8/layout/hList1"/>
    <dgm:cxn modelId="{34CA65F7-ED57-425C-A419-755441E48FB2}" srcId="{9B797120-E770-4C43-A8C9-6C821D364739}" destId="{CA83FF16-9400-4FFA-9BCA-96756B19B466}" srcOrd="0" destOrd="0" parTransId="{68D4B293-1601-4C79-81DB-3B7970A16BFA}" sibTransId="{4DB7783D-981B-4E2E-8922-51D8C34B7D57}"/>
    <dgm:cxn modelId="{DCB3271A-795E-4F6C-946D-57CA934F6658}" type="presParOf" srcId="{E5FEBA0E-9606-4E64-BB82-42EFD7BE12D8}" destId="{4FEC3A89-B59B-40D4-B198-9365FAFEDD4B}" srcOrd="0" destOrd="0" presId="urn:microsoft.com/office/officeart/2005/8/layout/hList1"/>
    <dgm:cxn modelId="{7F8E22DB-9130-41A2-A48A-9DD9FA046F8F}" type="presParOf" srcId="{4FEC3A89-B59B-40D4-B198-9365FAFEDD4B}" destId="{2F6AB52B-BC16-4A7B-A946-614224D4F40C}" srcOrd="0" destOrd="0" presId="urn:microsoft.com/office/officeart/2005/8/layout/hList1"/>
    <dgm:cxn modelId="{E22C9EE0-317A-4D51-8833-BE7C9D88FCD2}" type="presParOf" srcId="{4FEC3A89-B59B-40D4-B198-9365FAFEDD4B}" destId="{23A147DD-91E5-46E2-A258-4D33E4FECCCF}" srcOrd="1" destOrd="0" presId="urn:microsoft.com/office/officeart/2005/8/layout/hList1"/>
    <dgm:cxn modelId="{2F9F22E2-04D3-48A4-A362-8DFC060CBA12}" type="presParOf" srcId="{E5FEBA0E-9606-4E64-BB82-42EFD7BE12D8}" destId="{DE162629-EED8-48F7-9BC7-38B3528EB213}" srcOrd="1" destOrd="0" presId="urn:microsoft.com/office/officeart/2005/8/layout/hList1"/>
    <dgm:cxn modelId="{BDA0879A-004D-4AB9-8327-FEFD85381BB3}" type="presParOf" srcId="{E5FEBA0E-9606-4E64-BB82-42EFD7BE12D8}" destId="{40B89A45-B6DE-43BE-BE6C-37D63BA36C75}" srcOrd="2" destOrd="0" presId="urn:microsoft.com/office/officeart/2005/8/layout/hList1"/>
    <dgm:cxn modelId="{2AA2EEA9-FB29-4C68-8563-508E08ABE67B}" type="presParOf" srcId="{40B89A45-B6DE-43BE-BE6C-37D63BA36C75}" destId="{2DC67FD0-C636-4EF5-A701-D9F3AEC87483}" srcOrd="0" destOrd="0" presId="urn:microsoft.com/office/officeart/2005/8/layout/hList1"/>
    <dgm:cxn modelId="{BD533962-F085-4599-B8B0-96438A57F3A8}" type="presParOf" srcId="{40B89A45-B6DE-43BE-BE6C-37D63BA36C75}" destId="{72B6A721-6A32-4182-9B01-4AA47CF6C212}" srcOrd="1" destOrd="0" presId="urn:microsoft.com/office/officeart/2005/8/layout/hList1"/>
    <dgm:cxn modelId="{651AE1E3-9090-47EA-BB50-8333D572A0FD}" type="presParOf" srcId="{E5FEBA0E-9606-4E64-BB82-42EFD7BE12D8}" destId="{33999A7A-F03C-45FB-AD05-AF399FD223D2}" srcOrd="3" destOrd="0" presId="urn:microsoft.com/office/officeart/2005/8/layout/hList1"/>
    <dgm:cxn modelId="{1CC0FFCF-E8E7-402E-A592-41050D6E4449}" type="presParOf" srcId="{E5FEBA0E-9606-4E64-BB82-42EFD7BE12D8}" destId="{B133D589-93E7-4C75-8F93-A68B1A570246}" srcOrd="4" destOrd="0" presId="urn:microsoft.com/office/officeart/2005/8/layout/hList1"/>
    <dgm:cxn modelId="{C40B2F38-0379-44B8-95A5-1908DDF3ED0C}" type="presParOf" srcId="{B133D589-93E7-4C75-8F93-A68B1A570246}" destId="{D842BB7B-7554-4F11-B5E9-A854291CF71B}" srcOrd="0" destOrd="0" presId="urn:microsoft.com/office/officeart/2005/8/layout/hList1"/>
    <dgm:cxn modelId="{B8BBF92E-0CD5-4E2D-87FC-9CE70CB01FA0}" type="presParOf" srcId="{B133D589-93E7-4C75-8F93-A68B1A570246}" destId="{177C25B7-BA9A-4C4F-810F-D8F26EDA9B0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238B0-6C63-4CE4-8684-2203C64D7422}" type="doc">
      <dgm:prSet loTypeId="urn:microsoft.com/office/officeart/2005/8/layout/matrix2" loCatId="matrix" qsTypeId="urn:microsoft.com/office/officeart/2005/8/quickstyle/simple1" qsCatId="simple" csTypeId="urn:microsoft.com/office/officeart/2005/8/colors/accent5_1" csCatId="accent5" phldr="1"/>
      <dgm:spPr/>
      <dgm:t>
        <a:bodyPr/>
        <a:lstStyle/>
        <a:p>
          <a:endParaRPr lang="it-IT"/>
        </a:p>
      </dgm:t>
    </dgm:pt>
    <dgm:pt modelId="{326DEC14-D41F-4735-A50B-B17583CF118C}">
      <dgm:prSet phldrT="[Testo]"/>
      <dgm:spPr/>
      <dgm:t>
        <a:bodyPr/>
        <a:lstStyle/>
        <a:p>
          <a:r>
            <a:rPr lang="it-IT" dirty="0">
              <a:latin typeface="Century Gothic" panose="020B0502020202020204" pitchFamily="34" charset="0"/>
            </a:rPr>
            <a:t>Produttori di criptovalute</a:t>
          </a:r>
        </a:p>
      </dgm:t>
    </dgm:pt>
    <dgm:pt modelId="{D1C2534B-E8FC-42F9-908F-E8CFACE54313}" type="parTrans" cxnId="{3C7AFCE0-3017-4E12-BD12-196FBF4C05E8}">
      <dgm:prSet/>
      <dgm:spPr/>
      <dgm:t>
        <a:bodyPr/>
        <a:lstStyle/>
        <a:p>
          <a:endParaRPr lang="it-IT"/>
        </a:p>
      </dgm:t>
    </dgm:pt>
    <dgm:pt modelId="{D5FD770A-1773-45A0-BA9F-3BE55657A1AC}" type="sibTrans" cxnId="{3C7AFCE0-3017-4E12-BD12-196FBF4C05E8}">
      <dgm:prSet/>
      <dgm:spPr/>
      <dgm:t>
        <a:bodyPr/>
        <a:lstStyle/>
        <a:p>
          <a:endParaRPr lang="it-IT"/>
        </a:p>
      </dgm:t>
    </dgm:pt>
    <dgm:pt modelId="{CDE97AB4-8CFB-47AA-AA00-B9FA75DC4F70}">
      <dgm:prSet phldrT="[Testo]"/>
      <dgm:spPr/>
      <dgm:t>
        <a:bodyPr/>
        <a:lstStyle/>
        <a:p>
          <a:r>
            <a:rPr lang="it-IT">
              <a:latin typeface="Century Gothic" panose="020B0502020202020204" pitchFamily="34" charset="0"/>
            </a:rPr>
            <a:t>Commercianti di Criptovalute</a:t>
          </a:r>
        </a:p>
      </dgm:t>
    </dgm:pt>
    <dgm:pt modelId="{A0803244-1029-4A3D-9289-38CDAAF0DAB6}" type="parTrans" cxnId="{D82F8806-4CE1-46B3-AE7A-240E9B3D7BD6}">
      <dgm:prSet/>
      <dgm:spPr/>
      <dgm:t>
        <a:bodyPr/>
        <a:lstStyle/>
        <a:p>
          <a:endParaRPr lang="it-IT"/>
        </a:p>
      </dgm:t>
    </dgm:pt>
    <dgm:pt modelId="{8EDC3485-5CC4-43FA-908E-8674B8D46A2C}" type="sibTrans" cxnId="{D82F8806-4CE1-46B3-AE7A-240E9B3D7BD6}">
      <dgm:prSet/>
      <dgm:spPr/>
      <dgm:t>
        <a:bodyPr/>
        <a:lstStyle/>
        <a:p>
          <a:endParaRPr lang="it-IT"/>
        </a:p>
      </dgm:t>
    </dgm:pt>
    <dgm:pt modelId="{08C5659E-C83F-470B-998B-39B163ED96A7}">
      <dgm:prSet phldrT="[Testo]"/>
      <dgm:spPr/>
      <dgm:t>
        <a:bodyPr/>
        <a:lstStyle/>
        <a:p>
          <a:r>
            <a:rPr lang="it-IT">
              <a:latin typeface="Century Gothic" panose="020B0502020202020204" pitchFamily="34" charset="0"/>
            </a:rPr>
            <a:t>Custodi di criptovalute</a:t>
          </a:r>
        </a:p>
      </dgm:t>
    </dgm:pt>
    <dgm:pt modelId="{227E8A3E-E4B8-43B5-973A-1AE4B987A64D}" type="parTrans" cxnId="{58C6F384-5114-4252-822D-D2ECE8DD65B3}">
      <dgm:prSet/>
      <dgm:spPr/>
      <dgm:t>
        <a:bodyPr/>
        <a:lstStyle/>
        <a:p>
          <a:endParaRPr lang="it-IT"/>
        </a:p>
      </dgm:t>
    </dgm:pt>
    <dgm:pt modelId="{B8625E78-98DD-4753-9CEE-4C311D82D271}" type="sibTrans" cxnId="{58C6F384-5114-4252-822D-D2ECE8DD65B3}">
      <dgm:prSet/>
      <dgm:spPr/>
      <dgm:t>
        <a:bodyPr/>
        <a:lstStyle/>
        <a:p>
          <a:endParaRPr lang="it-IT"/>
        </a:p>
      </dgm:t>
    </dgm:pt>
    <dgm:pt modelId="{E7C3D27D-77CB-4671-AABA-57A51A2070D3}">
      <dgm:prSet phldrT="[Testo]"/>
      <dgm:spPr/>
      <dgm:t>
        <a:bodyPr/>
        <a:lstStyle/>
        <a:p>
          <a:r>
            <a:rPr lang="it-IT">
              <a:latin typeface="Century Gothic" panose="020B0502020202020204" pitchFamily="34" charset="0"/>
            </a:rPr>
            <a:t>Utilizzo diverso dai precedenti</a:t>
          </a:r>
        </a:p>
      </dgm:t>
    </dgm:pt>
    <dgm:pt modelId="{A678D1CF-2A1D-451A-961F-F3DD2837576D}" type="parTrans" cxnId="{868B7631-FB7A-4E30-81DA-5DABEF01747F}">
      <dgm:prSet/>
      <dgm:spPr/>
      <dgm:t>
        <a:bodyPr/>
        <a:lstStyle/>
        <a:p>
          <a:endParaRPr lang="it-IT"/>
        </a:p>
      </dgm:t>
    </dgm:pt>
    <dgm:pt modelId="{A44B2C66-8429-499D-8DA9-99D84964FA34}" type="sibTrans" cxnId="{868B7631-FB7A-4E30-81DA-5DABEF01747F}">
      <dgm:prSet/>
      <dgm:spPr/>
      <dgm:t>
        <a:bodyPr/>
        <a:lstStyle/>
        <a:p>
          <a:endParaRPr lang="it-IT"/>
        </a:p>
      </dgm:t>
    </dgm:pt>
    <dgm:pt modelId="{6C7985C7-9202-471E-9120-093DF80C955D}" type="pres">
      <dgm:prSet presAssocID="{638238B0-6C63-4CE4-8684-2203C64D7422}" presName="matrix" presStyleCnt="0">
        <dgm:presLayoutVars>
          <dgm:chMax val="1"/>
          <dgm:dir/>
          <dgm:resizeHandles val="exact"/>
        </dgm:presLayoutVars>
      </dgm:prSet>
      <dgm:spPr/>
    </dgm:pt>
    <dgm:pt modelId="{ED307ACC-F193-43BA-979D-B62D17DB437D}" type="pres">
      <dgm:prSet presAssocID="{638238B0-6C63-4CE4-8684-2203C64D7422}" presName="axisShape" presStyleLbl="bgShp" presStyleIdx="0" presStyleCnt="1" custScaleX="152293"/>
      <dgm:spPr>
        <a:solidFill>
          <a:srgbClr val="C00000"/>
        </a:solidFill>
      </dgm:spPr>
    </dgm:pt>
    <dgm:pt modelId="{B9449135-8818-4AB5-9098-54A9CF8351DC}" type="pres">
      <dgm:prSet presAssocID="{638238B0-6C63-4CE4-8684-2203C64D7422}" presName="rect1" presStyleLbl="node1" presStyleIdx="0" presStyleCnt="4" custScaleX="167956" custLinFactNeighborX="-55431">
        <dgm:presLayoutVars>
          <dgm:chMax val="0"/>
          <dgm:chPref val="0"/>
          <dgm:bulletEnabled val="1"/>
        </dgm:presLayoutVars>
      </dgm:prSet>
      <dgm:spPr/>
    </dgm:pt>
    <dgm:pt modelId="{01843BC6-390F-4C19-82D0-050172F558A5}" type="pres">
      <dgm:prSet presAssocID="{638238B0-6C63-4CE4-8684-2203C64D7422}" presName="rect2" presStyleLbl="node1" presStyleIdx="1" presStyleCnt="4" custScaleX="189452" custLinFactNeighborX="48901">
        <dgm:presLayoutVars>
          <dgm:chMax val="0"/>
          <dgm:chPref val="0"/>
          <dgm:bulletEnabled val="1"/>
        </dgm:presLayoutVars>
      </dgm:prSet>
      <dgm:spPr/>
    </dgm:pt>
    <dgm:pt modelId="{B43C777E-3220-4EEF-9753-8042775B32F7}" type="pres">
      <dgm:prSet presAssocID="{638238B0-6C63-4CE4-8684-2203C64D7422}" presName="rect3" presStyleLbl="node1" presStyleIdx="2" presStyleCnt="4" custScaleX="166229" custLinFactNeighborX="-52969">
        <dgm:presLayoutVars>
          <dgm:chMax val="0"/>
          <dgm:chPref val="0"/>
          <dgm:bulletEnabled val="1"/>
        </dgm:presLayoutVars>
      </dgm:prSet>
      <dgm:spPr/>
    </dgm:pt>
    <dgm:pt modelId="{B7644159-8630-4B2B-B229-7368064FD1B6}" type="pres">
      <dgm:prSet presAssocID="{638238B0-6C63-4CE4-8684-2203C64D7422}" presName="rect4" presStyleLbl="node1" presStyleIdx="3" presStyleCnt="4" custScaleX="187725" custLinFactNeighborX="52855">
        <dgm:presLayoutVars>
          <dgm:chMax val="0"/>
          <dgm:chPref val="0"/>
          <dgm:bulletEnabled val="1"/>
        </dgm:presLayoutVars>
      </dgm:prSet>
      <dgm:spPr/>
    </dgm:pt>
  </dgm:ptLst>
  <dgm:cxnLst>
    <dgm:cxn modelId="{D82F8806-4CE1-46B3-AE7A-240E9B3D7BD6}" srcId="{638238B0-6C63-4CE4-8684-2203C64D7422}" destId="{CDE97AB4-8CFB-47AA-AA00-B9FA75DC4F70}" srcOrd="1" destOrd="0" parTransId="{A0803244-1029-4A3D-9289-38CDAAF0DAB6}" sibTransId="{8EDC3485-5CC4-43FA-908E-8674B8D46A2C}"/>
    <dgm:cxn modelId="{AE8AB508-EE05-45DC-B71A-A68CAA1CA3D4}" type="presOf" srcId="{08C5659E-C83F-470B-998B-39B163ED96A7}" destId="{B43C777E-3220-4EEF-9753-8042775B32F7}" srcOrd="0" destOrd="0" presId="urn:microsoft.com/office/officeart/2005/8/layout/matrix2"/>
    <dgm:cxn modelId="{868B7631-FB7A-4E30-81DA-5DABEF01747F}" srcId="{638238B0-6C63-4CE4-8684-2203C64D7422}" destId="{E7C3D27D-77CB-4671-AABA-57A51A2070D3}" srcOrd="3" destOrd="0" parTransId="{A678D1CF-2A1D-451A-961F-F3DD2837576D}" sibTransId="{A44B2C66-8429-499D-8DA9-99D84964FA34}"/>
    <dgm:cxn modelId="{AA1CB871-72FE-428A-93DE-BAF9568F15A9}" type="presOf" srcId="{638238B0-6C63-4CE4-8684-2203C64D7422}" destId="{6C7985C7-9202-471E-9120-093DF80C955D}" srcOrd="0" destOrd="0" presId="urn:microsoft.com/office/officeart/2005/8/layout/matrix2"/>
    <dgm:cxn modelId="{58C6F384-5114-4252-822D-D2ECE8DD65B3}" srcId="{638238B0-6C63-4CE4-8684-2203C64D7422}" destId="{08C5659E-C83F-470B-998B-39B163ED96A7}" srcOrd="2" destOrd="0" parTransId="{227E8A3E-E4B8-43B5-973A-1AE4B987A64D}" sibTransId="{B8625E78-98DD-4753-9CEE-4C311D82D271}"/>
    <dgm:cxn modelId="{762A58B1-9FB3-40ED-968A-3DC0C46C59C7}" type="presOf" srcId="{E7C3D27D-77CB-4671-AABA-57A51A2070D3}" destId="{B7644159-8630-4B2B-B229-7368064FD1B6}" srcOrd="0" destOrd="0" presId="urn:microsoft.com/office/officeart/2005/8/layout/matrix2"/>
    <dgm:cxn modelId="{755B0AC8-E337-43AA-A43F-DD0F043A85AD}" type="presOf" srcId="{326DEC14-D41F-4735-A50B-B17583CF118C}" destId="{B9449135-8818-4AB5-9098-54A9CF8351DC}" srcOrd="0" destOrd="0" presId="urn:microsoft.com/office/officeart/2005/8/layout/matrix2"/>
    <dgm:cxn modelId="{3C7AFCE0-3017-4E12-BD12-196FBF4C05E8}" srcId="{638238B0-6C63-4CE4-8684-2203C64D7422}" destId="{326DEC14-D41F-4735-A50B-B17583CF118C}" srcOrd="0" destOrd="0" parTransId="{D1C2534B-E8FC-42F9-908F-E8CFACE54313}" sibTransId="{D5FD770A-1773-45A0-BA9F-3BE55657A1AC}"/>
    <dgm:cxn modelId="{0CFE53E7-7AD7-4168-9AF0-830C7E87516E}" type="presOf" srcId="{CDE97AB4-8CFB-47AA-AA00-B9FA75DC4F70}" destId="{01843BC6-390F-4C19-82D0-050172F558A5}" srcOrd="0" destOrd="0" presId="urn:microsoft.com/office/officeart/2005/8/layout/matrix2"/>
    <dgm:cxn modelId="{40529CC6-E7C3-4DB1-AEE3-009460292353}" type="presParOf" srcId="{6C7985C7-9202-471E-9120-093DF80C955D}" destId="{ED307ACC-F193-43BA-979D-B62D17DB437D}" srcOrd="0" destOrd="0" presId="urn:microsoft.com/office/officeart/2005/8/layout/matrix2"/>
    <dgm:cxn modelId="{78913F22-2C2C-4E0A-80DD-C3897B30F51F}" type="presParOf" srcId="{6C7985C7-9202-471E-9120-093DF80C955D}" destId="{B9449135-8818-4AB5-9098-54A9CF8351DC}" srcOrd="1" destOrd="0" presId="urn:microsoft.com/office/officeart/2005/8/layout/matrix2"/>
    <dgm:cxn modelId="{A1E7C675-89B4-460B-AF00-1E9A6E37D038}" type="presParOf" srcId="{6C7985C7-9202-471E-9120-093DF80C955D}" destId="{01843BC6-390F-4C19-82D0-050172F558A5}" srcOrd="2" destOrd="0" presId="urn:microsoft.com/office/officeart/2005/8/layout/matrix2"/>
    <dgm:cxn modelId="{6CCFEC06-ABDF-4AAA-9561-321F049A7B9E}" type="presParOf" srcId="{6C7985C7-9202-471E-9120-093DF80C955D}" destId="{B43C777E-3220-4EEF-9753-8042775B32F7}" srcOrd="3" destOrd="0" presId="urn:microsoft.com/office/officeart/2005/8/layout/matrix2"/>
    <dgm:cxn modelId="{9BF44645-0753-4355-A9EC-C024D364035F}" type="presParOf" srcId="{6C7985C7-9202-471E-9120-093DF80C955D}" destId="{B7644159-8630-4B2B-B229-7368064FD1B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312478-2129-415C-A055-6AD078EF37C7}"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it-IT"/>
        </a:p>
      </dgm:t>
    </dgm:pt>
    <dgm:pt modelId="{2A172646-D198-427D-BCBE-66DB0DCD2289}">
      <dgm:prSet phldrT="[Testo]" custT="1"/>
      <dgm:spPr/>
      <dgm:t>
        <a:bodyPr/>
        <a:lstStyle/>
        <a:p>
          <a:r>
            <a:rPr lang="it-IT" sz="1600" b="1" dirty="0">
              <a:latin typeface="Century Gothic" panose="020B0502020202020204" pitchFamily="34" charset="0"/>
            </a:rPr>
            <a:t>Ecosistema di Riferimento</a:t>
          </a:r>
        </a:p>
      </dgm:t>
    </dgm:pt>
    <dgm:pt modelId="{DA25D9C0-EB72-4191-A5DF-F81AAE62D342}" type="parTrans" cxnId="{6012B9DB-BCAA-4462-90B4-9F4670C35683}">
      <dgm:prSet/>
      <dgm:spPr/>
      <dgm:t>
        <a:bodyPr/>
        <a:lstStyle/>
        <a:p>
          <a:endParaRPr lang="it-IT"/>
        </a:p>
      </dgm:t>
    </dgm:pt>
    <dgm:pt modelId="{880D3066-3A7D-4B91-AB4A-407013F4B764}" type="sibTrans" cxnId="{6012B9DB-BCAA-4462-90B4-9F4670C35683}">
      <dgm:prSet/>
      <dgm:spPr/>
      <dgm:t>
        <a:bodyPr/>
        <a:lstStyle/>
        <a:p>
          <a:endParaRPr lang="it-IT"/>
        </a:p>
      </dgm:t>
    </dgm:pt>
    <dgm:pt modelId="{EAC88183-4939-473B-BF8B-BE55507CB62D}">
      <dgm:prSet phldrT="[Testo]" custT="1"/>
      <dgm:spPr/>
      <dgm:t>
        <a:bodyPr/>
        <a:lstStyle/>
        <a:p>
          <a:r>
            <a:rPr lang="it-IT" sz="1600" b="1" dirty="0">
              <a:latin typeface="Century Gothic" panose="020B0502020202020204" pitchFamily="34" charset="0"/>
            </a:rPr>
            <a:t>Natura della criptoattività</a:t>
          </a:r>
        </a:p>
      </dgm:t>
    </dgm:pt>
    <dgm:pt modelId="{64DBF639-5420-40A9-87A7-8B5437E02706}" type="parTrans" cxnId="{D2E8E2C9-8DB1-45FB-A12E-6F595EE42099}">
      <dgm:prSet/>
      <dgm:spPr/>
      <dgm:t>
        <a:bodyPr/>
        <a:lstStyle/>
        <a:p>
          <a:endParaRPr lang="it-IT"/>
        </a:p>
      </dgm:t>
    </dgm:pt>
    <dgm:pt modelId="{2F9B5486-53DC-4EBC-8224-88BCCF9D6954}" type="sibTrans" cxnId="{D2E8E2C9-8DB1-45FB-A12E-6F595EE42099}">
      <dgm:prSet/>
      <dgm:spPr/>
      <dgm:t>
        <a:bodyPr/>
        <a:lstStyle/>
        <a:p>
          <a:endParaRPr lang="it-IT"/>
        </a:p>
      </dgm:t>
    </dgm:pt>
    <dgm:pt modelId="{EAFD4295-0748-426E-8AE8-D168331505A2}">
      <dgm:prSet phldrT="[Testo]" custT="1"/>
      <dgm:spPr/>
      <dgm:t>
        <a:bodyPr/>
        <a:lstStyle/>
        <a:p>
          <a:r>
            <a:rPr lang="it-IT" sz="1600" b="1" dirty="0">
              <a:latin typeface="Century Gothic" panose="020B0502020202020204" pitchFamily="34" charset="0"/>
            </a:rPr>
            <a:t>Ruolo dell’Entità</a:t>
          </a:r>
        </a:p>
      </dgm:t>
    </dgm:pt>
    <dgm:pt modelId="{F3D2F860-C21A-498D-BF81-3DCFF98DF7A1}" type="parTrans" cxnId="{1A52485F-5C09-42E0-8DCD-8F60577926BC}">
      <dgm:prSet/>
      <dgm:spPr/>
      <dgm:t>
        <a:bodyPr/>
        <a:lstStyle/>
        <a:p>
          <a:endParaRPr lang="it-IT"/>
        </a:p>
      </dgm:t>
    </dgm:pt>
    <dgm:pt modelId="{135709F3-5AF2-4F45-B7E6-FC5617399D81}" type="sibTrans" cxnId="{1A52485F-5C09-42E0-8DCD-8F60577926BC}">
      <dgm:prSet/>
      <dgm:spPr/>
      <dgm:t>
        <a:bodyPr/>
        <a:lstStyle/>
        <a:p>
          <a:endParaRPr lang="it-IT"/>
        </a:p>
      </dgm:t>
    </dgm:pt>
    <dgm:pt modelId="{2BCAA697-E701-4D3E-B41E-98F4A68A3396}">
      <dgm:prSet phldrT="[Testo]" custT="1"/>
      <dgm:spPr/>
      <dgm:t>
        <a:bodyPr/>
        <a:lstStyle/>
        <a:p>
          <a:r>
            <a:rPr lang="it-IT" sz="1600" b="1" dirty="0">
              <a:latin typeface="Century Gothic" panose="020B0502020202020204" pitchFamily="34" charset="0"/>
            </a:rPr>
            <a:t>Attività svolta</a:t>
          </a:r>
        </a:p>
      </dgm:t>
    </dgm:pt>
    <dgm:pt modelId="{FDCAD690-A061-4353-BBD2-6728821EFD04}" type="parTrans" cxnId="{F42F7554-5DF4-48C6-881B-A43372D95484}">
      <dgm:prSet/>
      <dgm:spPr/>
      <dgm:t>
        <a:bodyPr/>
        <a:lstStyle/>
        <a:p>
          <a:endParaRPr lang="it-IT"/>
        </a:p>
      </dgm:t>
    </dgm:pt>
    <dgm:pt modelId="{0FE73FE3-2159-4E51-86F2-CE675F46CD00}" type="sibTrans" cxnId="{F42F7554-5DF4-48C6-881B-A43372D95484}">
      <dgm:prSet/>
      <dgm:spPr/>
      <dgm:t>
        <a:bodyPr/>
        <a:lstStyle/>
        <a:p>
          <a:endParaRPr lang="it-IT"/>
        </a:p>
      </dgm:t>
    </dgm:pt>
    <dgm:pt modelId="{7EE04890-6683-4A9B-87E7-7302FE4BBE74}">
      <dgm:prSet phldrT="[Testo]" custT="1"/>
      <dgm:spPr/>
      <dgm:t>
        <a:bodyPr/>
        <a:lstStyle/>
        <a:p>
          <a:r>
            <a:rPr lang="it-IT" sz="1600" b="1" dirty="0">
              <a:latin typeface="Century Gothic" panose="020B0502020202020204" pitchFamily="34" charset="0"/>
            </a:rPr>
            <a:t>Posizione dell’entità</a:t>
          </a:r>
        </a:p>
      </dgm:t>
    </dgm:pt>
    <dgm:pt modelId="{2E49B73D-538A-4BCE-A6FD-A443D7AC5456}" type="parTrans" cxnId="{12E2FE27-A98C-4722-9064-99DB02DD442D}">
      <dgm:prSet/>
      <dgm:spPr/>
      <dgm:t>
        <a:bodyPr/>
        <a:lstStyle/>
        <a:p>
          <a:endParaRPr lang="it-IT"/>
        </a:p>
      </dgm:t>
    </dgm:pt>
    <dgm:pt modelId="{94E1598F-20AB-485B-9E24-F0001A71B092}" type="sibTrans" cxnId="{12E2FE27-A98C-4722-9064-99DB02DD442D}">
      <dgm:prSet/>
      <dgm:spPr/>
      <dgm:t>
        <a:bodyPr/>
        <a:lstStyle/>
        <a:p>
          <a:endParaRPr lang="it-IT"/>
        </a:p>
      </dgm:t>
    </dgm:pt>
    <dgm:pt modelId="{67B3F45C-39CE-4D11-AA34-B3F8EA1899F5}" type="pres">
      <dgm:prSet presAssocID="{6A312478-2129-415C-A055-6AD078EF37C7}" presName="cycle" presStyleCnt="0">
        <dgm:presLayoutVars>
          <dgm:dir/>
          <dgm:resizeHandles val="exact"/>
        </dgm:presLayoutVars>
      </dgm:prSet>
      <dgm:spPr/>
    </dgm:pt>
    <dgm:pt modelId="{DFF0B424-001D-4D44-BCCE-C3F724A977E3}" type="pres">
      <dgm:prSet presAssocID="{2A172646-D198-427D-BCBE-66DB0DCD2289}" presName="node" presStyleLbl="node1" presStyleIdx="0" presStyleCnt="5" custScaleX="130710" custScaleY="125056">
        <dgm:presLayoutVars>
          <dgm:bulletEnabled val="1"/>
        </dgm:presLayoutVars>
      </dgm:prSet>
      <dgm:spPr/>
    </dgm:pt>
    <dgm:pt modelId="{BB055BA3-4CEC-45F1-A77E-789DEF175F92}" type="pres">
      <dgm:prSet presAssocID="{2A172646-D198-427D-BCBE-66DB0DCD2289}" presName="spNode" presStyleCnt="0"/>
      <dgm:spPr/>
    </dgm:pt>
    <dgm:pt modelId="{6DF9A4F8-42E3-4E6C-8BEC-DA7A90121630}" type="pres">
      <dgm:prSet presAssocID="{880D3066-3A7D-4B91-AB4A-407013F4B764}" presName="sibTrans" presStyleLbl="sibTrans1D1" presStyleIdx="0" presStyleCnt="5"/>
      <dgm:spPr/>
    </dgm:pt>
    <dgm:pt modelId="{FBDD2F85-C44F-476D-9CCA-1B26AE2A1B05}" type="pres">
      <dgm:prSet presAssocID="{EAC88183-4939-473B-BF8B-BE55507CB62D}" presName="node" presStyleLbl="node1" presStyleIdx="1" presStyleCnt="5" custScaleX="130710" custScaleY="125056" custRadScaleRad="97203" custRadScaleInc="25314">
        <dgm:presLayoutVars>
          <dgm:bulletEnabled val="1"/>
        </dgm:presLayoutVars>
      </dgm:prSet>
      <dgm:spPr/>
    </dgm:pt>
    <dgm:pt modelId="{7FC50D40-87EF-404D-8B42-0D97A2E4D00F}" type="pres">
      <dgm:prSet presAssocID="{EAC88183-4939-473B-BF8B-BE55507CB62D}" presName="spNode" presStyleCnt="0"/>
      <dgm:spPr/>
    </dgm:pt>
    <dgm:pt modelId="{C747465F-8E9D-48D6-8FBC-63A4063474DA}" type="pres">
      <dgm:prSet presAssocID="{2F9B5486-53DC-4EBC-8224-88BCCF9D6954}" presName="sibTrans" presStyleLbl="sibTrans1D1" presStyleIdx="1" presStyleCnt="5"/>
      <dgm:spPr/>
    </dgm:pt>
    <dgm:pt modelId="{EB272F4A-C387-43F0-A6BC-00AFE088DD67}" type="pres">
      <dgm:prSet presAssocID="{EAFD4295-0748-426E-8AE8-D168331505A2}" presName="node" presStyleLbl="node1" presStyleIdx="2" presStyleCnt="5" custScaleX="130710" custScaleY="125056">
        <dgm:presLayoutVars>
          <dgm:bulletEnabled val="1"/>
        </dgm:presLayoutVars>
      </dgm:prSet>
      <dgm:spPr/>
    </dgm:pt>
    <dgm:pt modelId="{3783BCCE-373C-40EE-82F5-1127F0579C38}" type="pres">
      <dgm:prSet presAssocID="{EAFD4295-0748-426E-8AE8-D168331505A2}" presName="spNode" presStyleCnt="0"/>
      <dgm:spPr/>
    </dgm:pt>
    <dgm:pt modelId="{2C5923B3-F3B2-4C6A-B932-4C00DC260DBE}" type="pres">
      <dgm:prSet presAssocID="{135709F3-5AF2-4F45-B7E6-FC5617399D81}" presName="sibTrans" presStyleLbl="sibTrans1D1" presStyleIdx="2" presStyleCnt="5"/>
      <dgm:spPr/>
    </dgm:pt>
    <dgm:pt modelId="{7EF0A42D-68C2-473A-8DED-724683EE86A0}" type="pres">
      <dgm:prSet presAssocID="{2BCAA697-E701-4D3E-B41E-98F4A68A3396}" presName="node" presStyleLbl="node1" presStyleIdx="3" presStyleCnt="5" custScaleX="130710" custScaleY="125056">
        <dgm:presLayoutVars>
          <dgm:bulletEnabled val="1"/>
        </dgm:presLayoutVars>
      </dgm:prSet>
      <dgm:spPr/>
    </dgm:pt>
    <dgm:pt modelId="{7B9F1979-8C26-40B9-9D30-EBA1EEB2B825}" type="pres">
      <dgm:prSet presAssocID="{2BCAA697-E701-4D3E-B41E-98F4A68A3396}" presName="spNode" presStyleCnt="0"/>
      <dgm:spPr/>
    </dgm:pt>
    <dgm:pt modelId="{66D822DC-686E-4E9A-9BAE-14D349FD43EE}" type="pres">
      <dgm:prSet presAssocID="{0FE73FE3-2159-4E51-86F2-CE675F46CD00}" presName="sibTrans" presStyleLbl="sibTrans1D1" presStyleIdx="3" presStyleCnt="5"/>
      <dgm:spPr/>
    </dgm:pt>
    <dgm:pt modelId="{7399F420-3CE6-4A56-B0CD-38C2C9114453}" type="pres">
      <dgm:prSet presAssocID="{7EE04890-6683-4A9B-87E7-7302FE4BBE74}" presName="node" presStyleLbl="node1" presStyleIdx="4" presStyleCnt="5" custScaleX="130710" custScaleY="125056" custRadScaleRad="97204" custRadScaleInc="-25314">
        <dgm:presLayoutVars>
          <dgm:bulletEnabled val="1"/>
        </dgm:presLayoutVars>
      </dgm:prSet>
      <dgm:spPr/>
    </dgm:pt>
    <dgm:pt modelId="{F10356AD-2ED5-44A0-808C-BD2D153339A3}" type="pres">
      <dgm:prSet presAssocID="{7EE04890-6683-4A9B-87E7-7302FE4BBE74}" presName="spNode" presStyleCnt="0"/>
      <dgm:spPr/>
    </dgm:pt>
    <dgm:pt modelId="{4AE081F9-CC08-4A36-A204-1B171F23DB2D}" type="pres">
      <dgm:prSet presAssocID="{94E1598F-20AB-485B-9E24-F0001A71B092}" presName="sibTrans" presStyleLbl="sibTrans1D1" presStyleIdx="4" presStyleCnt="5"/>
      <dgm:spPr/>
    </dgm:pt>
  </dgm:ptLst>
  <dgm:cxnLst>
    <dgm:cxn modelId="{F9105300-E2C5-4A6D-8C41-DD616F0B465F}" type="presOf" srcId="{7EE04890-6683-4A9B-87E7-7302FE4BBE74}" destId="{7399F420-3CE6-4A56-B0CD-38C2C9114453}" srcOrd="0" destOrd="0" presId="urn:microsoft.com/office/officeart/2005/8/layout/cycle6"/>
    <dgm:cxn modelId="{DC115012-72FF-4542-B937-4AB0A869F8D7}" type="presOf" srcId="{6A312478-2129-415C-A055-6AD078EF37C7}" destId="{67B3F45C-39CE-4D11-AA34-B3F8EA1899F5}" srcOrd="0" destOrd="0" presId="urn:microsoft.com/office/officeart/2005/8/layout/cycle6"/>
    <dgm:cxn modelId="{7ED79B1D-1AE6-4C55-A1CE-BBFF91C66A1F}" type="presOf" srcId="{2BCAA697-E701-4D3E-B41E-98F4A68A3396}" destId="{7EF0A42D-68C2-473A-8DED-724683EE86A0}" srcOrd="0" destOrd="0" presId="urn:microsoft.com/office/officeart/2005/8/layout/cycle6"/>
    <dgm:cxn modelId="{12E2FE27-A98C-4722-9064-99DB02DD442D}" srcId="{6A312478-2129-415C-A055-6AD078EF37C7}" destId="{7EE04890-6683-4A9B-87E7-7302FE4BBE74}" srcOrd="4" destOrd="0" parTransId="{2E49B73D-538A-4BCE-A6FD-A443D7AC5456}" sibTransId="{94E1598F-20AB-485B-9E24-F0001A71B092}"/>
    <dgm:cxn modelId="{FD4F865D-5775-4FCD-8C54-C055F018BA6B}" type="presOf" srcId="{2A172646-D198-427D-BCBE-66DB0DCD2289}" destId="{DFF0B424-001D-4D44-BCCE-C3F724A977E3}" srcOrd="0" destOrd="0" presId="urn:microsoft.com/office/officeart/2005/8/layout/cycle6"/>
    <dgm:cxn modelId="{1A52485F-5C09-42E0-8DCD-8F60577926BC}" srcId="{6A312478-2129-415C-A055-6AD078EF37C7}" destId="{EAFD4295-0748-426E-8AE8-D168331505A2}" srcOrd="2" destOrd="0" parTransId="{F3D2F860-C21A-498D-BF81-3DCFF98DF7A1}" sibTransId="{135709F3-5AF2-4F45-B7E6-FC5617399D81}"/>
    <dgm:cxn modelId="{21AAEE6E-D17B-4A14-8334-230D61784AFA}" type="presOf" srcId="{0FE73FE3-2159-4E51-86F2-CE675F46CD00}" destId="{66D822DC-686E-4E9A-9BAE-14D349FD43EE}" srcOrd="0" destOrd="0" presId="urn:microsoft.com/office/officeart/2005/8/layout/cycle6"/>
    <dgm:cxn modelId="{F42F7554-5DF4-48C6-881B-A43372D95484}" srcId="{6A312478-2129-415C-A055-6AD078EF37C7}" destId="{2BCAA697-E701-4D3E-B41E-98F4A68A3396}" srcOrd="3" destOrd="0" parTransId="{FDCAD690-A061-4353-BBD2-6728821EFD04}" sibTransId="{0FE73FE3-2159-4E51-86F2-CE675F46CD00}"/>
    <dgm:cxn modelId="{F3C3A582-C02F-4ADC-9AAF-1D7114A70D66}" type="presOf" srcId="{135709F3-5AF2-4F45-B7E6-FC5617399D81}" destId="{2C5923B3-F3B2-4C6A-B932-4C00DC260DBE}" srcOrd="0" destOrd="0" presId="urn:microsoft.com/office/officeart/2005/8/layout/cycle6"/>
    <dgm:cxn modelId="{B4614588-38DA-48AD-9236-00AD282571C8}" type="presOf" srcId="{2F9B5486-53DC-4EBC-8224-88BCCF9D6954}" destId="{C747465F-8E9D-48D6-8FBC-63A4063474DA}" srcOrd="0" destOrd="0" presId="urn:microsoft.com/office/officeart/2005/8/layout/cycle6"/>
    <dgm:cxn modelId="{0DFF38A7-1F6D-4D6C-993E-D617673C7A8F}" type="presOf" srcId="{94E1598F-20AB-485B-9E24-F0001A71B092}" destId="{4AE081F9-CC08-4A36-A204-1B171F23DB2D}" srcOrd="0" destOrd="0" presId="urn:microsoft.com/office/officeart/2005/8/layout/cycle6"/>
    <dgm:cxn modelId="{D2E8E2C9-8DB1-45FB-A12E-6F595EE42099}" srcId="{6A312478-2129-415C-A055-6AD078EF37C7}" destId="{EAC88183-4939-473B-BF8B-BE55507CB62D}" srcOrd="1" destOrd="0" parTransId="{64DBF639-5420-40A9-87A7-8B5437E02706}" sibTransId="{2F9B5486-53DC-4EBC-8224-88BCCF9D6954}"/>
    <dgm:cxn modelId="{482B3BCF-FB16-41E0-A074-DEE56549F4C5}" type="presOf" srcId="{880D3066-3A7D-4B91-AB4A-407013F4B764}" destId="{6DF9A4F8-42E3-4E6C-8BEC-DA7A90121630}" srcOrd="0" destOrd="0" presId="urn:microsoft.com/office/officeart/2005/8/layout/cycle6"/>
    <dgm:cxn modelId="{3D5346D6-1571-4CA3-9421-C1E2F59B052E}" type="presOf" srcId="{EAFD4295-0748-426E-8AE8-D168331505A2}" destId="{EB272F4A-C387-43F0-A6BC-00AFE088DD67}" srcOrd="0" destOrd="0" presId="urn:microsoft.com/office/officeart/2005/8/layout/cycle6"/>
    <dgm:cxn modelId="{6012B9DB-BCAA-4462-90B4-9F4670C35683}" srcId="{6A312478-2129-415C-A055-6AD078EF37C7}" destId="{2A172646-D198-427D-BCBE-66DB0DCD2289}" srcOrd="0" destOrd="0" parTransId="{DA25D9C0-EB72-4191-A5DF-F81AAE62D342}" sibTransId="{880D3066-3A7D-4B91-AB4A-407013F4B764}"/>
    <dgm:cxn modelId="{2B61A2EE-D039-4997-952D-3ED18108A4DE}" type="presOf" srcId="{EAC88183-4939-473B-BF8B-BE55507CB62D}" destId="{FBDD2F85-C44F-476D-9CCA-1B26AE2A1B05}" srcOrd="0" destOrd="0" presId="urn:microsoft.com/office/officeart/2005/8/layout/cycle6"/>
    <dgm:cxn modelId="{7AE15CE1-750B-45BA-8F92-9F555A75A8D6}" type="presParOf" srcId="{67B3F45C-39CE-4D11-AA34-B3F8EA1899F5}" destId="{DFF0B424-001D-4D44-BCCE-C3F724A977E3}" srcOrd="0" destOrd="0" presId="urn:microsoft.com/office/officeart/2005/8/layout/cycle6"/>
    <dgm:cxn modelId="{F74E882B-361F-450E-9B72-E2BACFCCC38D}" type="presParOf" srcId="{67B3F45C-39CE-4D11-AA34-B3F8EA1899F5}" destId="{BB055BA3-4CEC-45F1-A77E-789DEF175F92}" srcOrd="1" destOrd="0" presId="urn:microsoft.com/office/officeart/2005/8/layout/cycle6"/>
    <dgm:cxn modelId="{889F5BE8-5563-4EDE-863B-80B6AF8B5811}" type="presParOf" srcId="{67B3F45C-39CE-4D11-AA34-B3F8EA1899F5}" destId="{6DF9A4F8-42E3-4E6C-8BEC-DA7A90121630}" srcOrd="2" destOrd="0" presId="urn:microsoft.com/office/officeart/2005/8/layout/cycle6"/>
    <dgm:cxn modelId="{F8075F7C-C374-43CD-B8D7-504D91022FBC}" type="presParOf" srcId="{67B3F45C-39CE-4D11-AA34-B3F8EA1899F5}" destId="{FBDD2F85-C44F-476D-9CCA-1B26AE2A1B05}" srcOrd="3" destOrd="0" presId="urn:microsoft.com/office/officeart/2005/8/layout/cycle6"/>
    <dgm:cxn modelId="{CB201DAD-0C82-438B-8FCD-828CA89148FF}" type="presParOf" srcId="{67B3F45C-39CE-4D11-AA34-B3F8EA1899F5}" destId="{7FC50D40-87EF-404D-8B42-0D97A2E4D00F}" srcOrd="4" destOrd="0" presId="urn:microsoft.com/office/officeart/2005/8/layout/cycle6"/>
    <dgm:cxn modelId="{AE7364DF-1074-4323-82AA-4FA6CD1BAD4D}" type="presParOf" srcId="{67B3F45C-39CE-4D11-AA34-B3F8EA1899F5}" destId="{C747465F-8E9D-48D6-8FBC-63A4063474DA}" srcOrd="5" destOrd="0" presId="urn:microsoft.com/office/officeart/2005/8/layout/cycle6"/>
    <dgm:cxn modelId="{3B04D78F-558A-40E1-A92E-E5BF17BBA141}" type="presParOf" srcId="{67B3F45C-39CE-4D11-AA34-B3F8EA1899F5}" destId="{EB272F4A-C387-43F0-A6BC-00AFE088DD67}" srcOrd="6" destOrd="0" presId="urn:microsoft.com/office/officeart/2005/8/layout/cycle6"/>
    <dgm:cxn modelId="{50918023-DF7A-467E-B1AC-5EDDDC61E1E8}" type="presParOf" srcId="{67B3F45C-39CE-4D11-AA34-B3F8EA1899F5}" destId="{3783BCCE-373C-40EE-82F5-1127F0579C38}" srcOrd="7" destOrd="0" presId="urn:microsoft.com/office/officeart/2005/8/layout/cycle6"/>
    <dgm:cxn modelId="{F5EDF4ED-2FAE-48B7-8B05-2E42F8A8ECDE}" type="presParOf" srcId="{67B3F45C-39CE-4D11-AA34-B3F8EA1899F5}" destId="{2C5923B3-F3B2-4C6A-B932-4C00DC260DBE}" srcOrd="8" destOrd="0" presId="urn:microsoft.com/office/officeart/2005/8/layout/cycle6"/>
    <dgm:cxn modelId="{09C4F924-EB42-485C-B7A3-634E615963E0}" type="presParOf" srcId="{67B3F45C-39CE-4D11-AA34-B3F8EA1899F5}" destId="{7EF0A42D-68C2-473A-8DED-724683EE86A0}" srcOrd="9" destOrd="0" presId="urn:microsoft.com/office/officeart/2005/8/layout/cycle6"/>
    <dgm:cxn modelId="{04CA6F8A-38E8-4E8C-920F-627A2B0C17F2}" type="presParOf" srcId="{67B3F45C-39CE-4D11-AA34-B3F8EA1899F5}" destId="{7B9F1979-8C26-40B9-9D30-EBA1EEB2B825}" srcOrd="10" destOrd="0" presId="urn:microsoft.com/office/officeart/2005/8/layout/cycle6"/>
    <dgm:cxn modelId="{10D93828-63BD-47DD-B668-24BEE29301DE}" type="presParOf" srcId="{67B3F45C-39CE-4D11-AA34-B3F8EA1899F5}" destId="{66D822DC-686E-4E9A-9BAE-14D349FD43EE}" srcOrd="11" destOrd="0" presId="urn:microsoft.com/office/officeart/2005/8/layout/cycle6"/>
    <dgm:cxn modelId="{C7E07F14-EC80-48F1-9DD3-072C68CDF8FB}" type="presParOf" srcId="{67B3F45C-39CE-4D11-AA34-B3F8EA1899F5}" destId="{7399F420-3CE6-4A56-B0CD-38C2C9114453}" srcOrd="12" destOrd="0" presId="urn:microsoft.com/office/officeart/2005/8/layout/cycle6"/>
    <dgm:cxn modelId="{82AC8AEA-0A66-4205-8793-C7D743BB36B8}" type="presParOf" srcId="{67B3F45C-39CE-4D11-AA34-B3F8EA1899F5}" destId="{F10356AD-2ED5-44A0-808C-BD2D153339A3}" srcOrd="13" destOrd="0" presId="urn:microsoft.com/office/officeart/2005/8/layout/cycle6"/>
    <dgm:cxn modelId="{EFD88154-2121-4740-A56F-6A2D3FDB4A46}" type="presParOf" srcId="{67B3F45C-39CE-4D11-AA34-B3F8EA1899F5}" destId="{4AE081F9-CC08-4A36-A204-1B171F23DB2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AB52B-BC16-4A7B-A946-614224D4F40C}">
      <dsp:nvSpPr>
        <dsp:cNvPr id="0" name=""/>
        <dsp:cNvSpPr/>
      </dsp:nvSpPr>
      <dsp:spPr>
        <a:xfrm>
          <a:off x="8375" y="0"/>
          <a:ext cx="2235360" cy="5904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tx1"/>
              </a:solidFill>
              <a:latin typeface="Century Gothic" panose="020B0502020202020204" pitchFamily="34" charset="0"/>
            </a:rPr>
            <a:t>Cessione a titolo oneroso</a:t>
          </a:r>
        </a:p>
      </dsp:txBody>
      <dsp:txXfrm>
        <a:off x="8375" y="0"/>
        <a:ext cx="2235360" cy="590436"/>
      </dsp:txXfrm>
    </dsp:sp>
    <dsp:sp modelId="{23A147DD-91E5-46E2-A258-4D33E4FECCCF}">
      <dsp:nvSpPr>
        <dsp:cNvPr id="0" name=""/>
        <dsp:cNvSpPr/>
      </dsp:nvSpPr>
      <dsp:spPr>
        <a:xfrm>
          <a:off x="8375" y="590436"/>
          <a:ext cx="2235360" cy="1530842"/>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it-IT" sz="1800" kern="1200" dirty="0">
              <a:latin typeface="Century Gothic" panose="020B0502020202020204" pitchFamily="34" charset="0"/>
            </a:rPr>
            <a:t>Conversione in euro</a:t>
          </a:r>
        </a:p>
        <a:p>
          <a:pPr marL="171450" lvl="1" indent="-171450" algn="l" defTabSz="800100">
            <a:lnSpc>
              <a:spcPct val="90000"/>
            </a:lnSpc>
            <a:spcBef>
              <a:spcPct val="0"/>
            </a:spcBef>
            <a:spcAft>
              <a:spcPct val="15000"/>
            </a:spcAft>
            <a:buNone/>
          </a:pPr>
          <a:r>
            <a:rPr lang="it-IT" sz="1800" kern="1200" dirty="0">
              <a:latin typeface="Century Gothic" panose="020B0502020202020204" pitchFamily="34" charset="0"/>
            </a:rPr>
            <a:t>Corrispettivo percepito (in c/c)</a:t>
          </a:r>
        </a:p>
      </dsp:txBody>
      <dsp:txXfrm>
        <a:off x="8375" y="590436"/>
        <a:ext cx="2235360" cy="1530842"/>
      </dsp:txXfrm>
    </dsp:sp>
    <dsp:sp modelId="{2DC67FD0-C636-4EF5-A701-D9F3AEC87483}">
      <dsp:nvSpPr>
        <dsp:cNvPr id="0" name=""/>
        <dsp:cNvSpPr/>
      </dsp:nvSpPr>
      <dsp:spPr>
        <a:xfrm>
          <a:off x="2556686" y="-16903"/>
          <a:ext cx="2237545" cy="5904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latin typeface="Century Gothic" panose="020B0502020202020204" pitchFamily="34" charset="0"/>
            </a:rPr>
            <a:t>Rimborso</a:t>
          </a:r>
          <a:endParaRPr lang="it-IT" sz="600" b="1" kern="1200" dirty="0">
            <a:solidFill>
              <a:schemeClr val="tx1"/>
            </a:solidFill>
            <a:latin typeface="Century Gothic" panose="020B0502020202020204" pitchFamily="34" charset="0"/>
          </a:endParaRPr>
        </a:p>
      </dsp:txBody>
      <dsp:txXfrm>
        <a:off x="2556686" y="-16903"/>
        <a:ext cx="2237545" cy="590436"/>
      </dsp:txXfrm>
    </dsp:sp>
    <dsp:sp modelId="{72B6A721-6A32-4182-9B01-4AA47CF6C212}">
      <dsp:nvSpPr>
        <dsp:cNvPr id="0" name=""/>
        <dsp:cNvSpPr/>
      </dsp:nvSpPr>
      <dsp:spPr>
        <a:xfrm>
          <a:off x="2556686" y="573532"/>
          <a:ext cx="2237545" cy="156464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it-IT" sz="1800" kern="1200" dirty="0">
              <a:latin typeface="Century Gothic" panose="020B0502020202020204" pitchFamily="34" charset="0"/>
            </a:rPr>
            <a:t>Criptoattività rimborsabile</a:t>
          </a:r>
        </a:p>
        <a:p>
          <a:pPr marL="171450" lvl="1" indent="-171450" algn="l" defTabSz="800100">
            <a:lnSpc>
              <a:spcPct val="90000"/>
            </a:lnSpc>
            <a:spcBef>
              <a:spcPct val="0"/>
            </a:spcBef>
            <a:spcAft>
              <a:spcPct val="15000"/>
            </a:spcAft>
            <a:buNone/>
          </a:pPr>
          <a:r>
            <a:rPr lang="it-IT" sz="1800" kern="1200" dirty="0">
              <a:latin typeface="Century Gothic" panose="020B0502020202020204" pitchFamily="34" charset="0"/>
            </a:rPr>
            <a:t>Fallimenti FTX, TRT</a:t>
          </a:r>
          <a:endParaRPr lang="it-IT" sz="1800" kern="1200" dirty="0"/>
        </a:p>
      </dsp:txBody>
      <dsp:txXfrm>
        <a:off x="2556686" y="573532"/>
        <a:ext cx="2237545" cy="1564649"/>
      </dsp:txXfrm>
    </dsp:sp>
    <dsp:sp modelId="{D842BB7B-7554-4F11-B5E9-A854291CF71B}">
      <dsp:nvSpPr>
        <dsp:cNvPr id="0" name=""/>
        <dsp:cNvSpPr/>
      </dsp:nvSpPr>
      <dsp:spPr>
        <a:xfrm>
          <a:off x="5107182" y="0"/>
          <a:ext cx="2235360" cy="5904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latin typeface="Century Gothic" panose="020B0502020202020204" pitchFamily="34" charset="0"/>
            </a:rPr>
            <a:t>Permuta</a:t>
          </a:r>
          <a:endParaRPr lang="it-IT" sz="1900" b="1" kern="1200" dirty="0">
            <a:solidFill>
              <a:schemeClr val="tx1"/>
            </a:solidFill>
            <a:latin typeface="Century Gothic" panose="020B0502020202020204" pitchFamily="34" charset="0"/>
          </a:endParaRPr>
        </a:p>
      </dsp:txBody>
      <dsp:txXfrm>
        <a:off x="5107182" y="0"/>
        <a:ext cx="2235360" cy="590436"/>
      </dsp:txXfrm>
    </dsp:sp>
    <dsp:sp modelId="{177C25B7-BA9A-4C4F-810F-D8F26EDA9B0D}">
      <dsp:nvSpPr>
        <dsp:cNvPr id="0" name=""/>
        <dsp:cNvSpPr/>
      </dsp:nvSpPr>
      <dsp:spPr>
        <a:xfrm>
          <a:off x="5107182" y="590436"/>
          <a:ext cx="2235360" cy="1530842"/>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None/>
          </a:pPr>
          <a:r>
            <a:rPr lang="it-IT" sz="1600" kern="1200" dirty="0">
              <a:latin typeface="Century Gothic" panose="020B0502020202020204" pitchFamily="34" charset="0"/>
            </a:rPr>
            <a:t>Beni o servizi</a:t>
          </a:r>
        </a:p>
        <a:p>
          <a:pPr marL="171450" lvl="1" indent="-171450" algn="l" defTabSz="711200">
            <a:lnSpc>
              <a:spcPct val="90000"/>
            </a:lnSpc>
            <a:spcBef>
              <a:spcPct val="0"/>
            </a:spcBef>
            <a:spcAft>
              <a:spcPct val="15000"/>
            </a:spcAft>
            <a:buNone/>
          </a:pPr>
          <a:r>
            <a:rPr lang="it-IT" sz="1600" kern="1200" dirty="0">
              <a:latin typeface="Century Gothic" panose="020B0502020202020204" pitchFamily="34" charset="0"/>
            </a:rPr>
            <a:t>Caratteristiche e funzioni diverse</a:t>
          </a:r>
        </a:p>
      </dsp:txBody>
      <dsp:txXfrm>
        <a:off x="5107182" y="590436"/>
        <a:ext cx="2235360" cy="1530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AB52B-BC16-4A7B-A946-614224D4F40C}">
      <dsp:nvSpPr>
        <dsp:cNvPr id="0" name=""/>
        <dsp:cNvSpPr/>
      </dsp:nvSpPr>
      <dsp:spPr>
        <a:xfrm>
          <a:off x="2297" y="4135"/>
          <a:ext cx="2239732" cy="8928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rgbClr val="000000"/>
              </a:solidFill>
              <a:latin typeface="Century Gothic" panose="020B0502020202020204" pitchFamily="34" charset="0"/>
              <a:ea typeface="+mn-ea"/>
              <a:cs typeface="+mn-cs"/>
            </a:rPr>
            <a:t>DICHIARAZIONE</a:t>
          </a:r>
        </a:p>
      </dsp:txBody>
      <dsp:txXfrm>
        <a:off x="2297" y="4135"/>
        <a:ext cx="2239732" cy="892800"/>
      </dsp:txXfrm>
    </dsp:sp>
    <dsp:sp modelId="{23A147DD-91E5-46E2-A258-4D33E4FECCCF}">
      <dsp:nvSpPr>
        <dsp:cNvPr id="0" name=""/>
        <dsp:cNvSpPr/>
      </dsp:nvSpPr>
      <dsp:spPr>
        <a:xfrm>
          <a:off x="2297" y="896935"/>
          <a:ext cx="2239732" cy="1616805"/>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it-IT" sz="1800" kern="1200" dirty="0">
              <a:latin typeface="Century Gothic" panose="020B0502020202020204" pitchFamily="34" charset="0"/>
            </a:rPr>
            <a:t>UNICO</a:t>
          </a:r>
        </a:p>
        <a:p>
          <a:pPr marL="171450" lvl="1" indent="-171450" algn="l" defTabSz="800100">
            <a:lnSpc>
              <a:spcPct val="90000"/>
            </a:lnSpc>
            <a:spcBef>
              <a:spcPct val="0"/>
            </a:spcBef>
            <a:spcAft>
              <a:spcPct val="15000"/>
            </a:spcAft>
            <a:buNone/>
          </a:pPr>
          <a:r>
            <a:rPr lang="it-IT" sz="1800" kern="1200" dirty="0">
              <a:latin typeface="Century Gothic" panose="020B0502020202020204" pitchFamily="34" charset="0"/>
            </a:rPr>
            <a:t>QUADRO RT</a:t>
          </a:r>
        </a:p>
      </dsp:txBody>
      <dsp:txXfrm>
        <a:off x="2297" y="896935"/>
        <a:ext cx="2239732" cy="1616805"/>
      </dsp:txXfrm>
    </dsp:sp>
    <dsp:sp modelId="{2DC67FD0-C636-4EF5-A701-D9F3AEC87483}">
      <dsp:nvSpPr>
        <dsp:cNvPr id="0" name=""/>
        <dsp:cNvSpPr/>
      </dsp:nvSpPr>
      <dsp:spPr>
        <a:xfrm>
          <a:off x="2555592" y="4135"/>
          <a:ext cx="2239732" cy="8928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latin typeface="Century Gothic" panose="020B0502020202020204" pitchFamily="34" charset="0"/>
            </a:rPr>
            <a:t>AMMINISTRATO</a:t>
          </a:r>
          <a:endParaRPr lang="it-IT" sz="600" b="1" kern="1200" dirty="0">
            <a:solidFill>
              <a:schemeClr val="tx1"/>
            </a:solidFill>
            <a:latin typeface="Century Gothic" panose="020B0502020202020204" pitchFamily="34" charset="0"/>
          </a:endParaRPr>
        </a:p>
      </dsp:txBody>
      <dsp:txXfrm>
        <a:off x="2555592" y="4135"/>
        <a:ext cx="2239732" cy="892800"/>
      </dsp:txXfrm>
    </dsp:sp>
    <dsp:sp modelId="{72B6A721-6A32-4182-9B01-4AA47CF6C212}">
      <dsp:nvSpPr>
        <dsp:cNvPr id="0" name=""/>
        <dsp:cNvSpPr/>
      </dsp:nvSpPr>
      <dsp:spPr>
        <a:xfrm>
          <a:off x="2555592" y="896935"/>
          <a:ext cx="2239732" cy="1616805"/>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it-IT" sz="1800" kern="1200" dirty="0">
              <a:latin typeface="Century Gothic" panose="020B0502020202020204" pitchFamily="34" charset="0"/>
            </a:rPr>
            <a:t>Intermediari</a:t>
          </a:r>
        </a:p>
        <a:p>
          <a:pPr marL="171450" lvl="1" indent="-171450" algn="l" defTabSz="800100">
            <a:lnSpc>
              <a:spcPct val="90000"/>
            </a:lnSpc>
            <a:spcBef>
              <a:spcPct val="0"/>
            </a:spcBef>
            <a:spcAft>
              <a:spcPct val="15000"/>
            </a:spcAft>
            <a:buNone/>
          </a:pPr>
          <a:r>
            <a:rPr lang="it-IT" sz="1800" kern="1200" dirty="0">
              <a:latin typeface="Century Gothic" panose="020B0502020202020204" pitchFamily="34" charset="0"/>
            </a:rPr>
            <a:t>Iscritti OAM</a:t>
          </a:r>
        </a:p>
        <a:p>
          <a:pPr marL="171450" lvl="1" indent="-171450" algn="l" defTabSz="800100">
            <a:lnSpc>
              <a:spcPct val="90000"/>
            </a:lnSpc>
            <a:spcBef>
              <a:spcPct val="0"/>
            </a:spcBef>
            <a:spcAft>
              <a:spcPct val="15000"/>
            </a:spcAft>
            <a:buNone/>
          </a:pPr>
          <a:r>
            <a:rPr lang="it-IT" sz="1800" kern="1200" dirty="0">
              <a:latin typeface="Century Gothic" panose="020B0502020202020204" pitchFamily="34" charset="0"/>
            </a:rPr>
            <a:t>Fiduciarie</a:t>
          </a:r>
        </a:p>
        <a:p>
          <a:pPr marL="171450" lvl="1" indent="-171450" algn="l" defTabSz="800100">
            <a:lnSpc>
              <a:spcPct val="90000"/>
            </a:lnSpc>
            <a:spcBef>
              <a:spcPct val="0"/>
            </a:spcBef>
            <a:spcAft>
              <a:spcPct val="15000"/>
            </a:spcAft>
            <a:buNone/>
          </a:pPr>
          <a:endParaRPr lang="it-IT" sz="1800" kern="1200" dirty="0">
            <a:latin typeface="Century Gothic" panose="020B0502020202020204" pitchFamily="34" charset="0"/>
          </a:endParaRPr>
        </a:p>
        <a:p>
          <a:pPr marL="114300" lvl="1" indent="-114300" algn="l" defTabSz="622300">
            <a:lnSpc>
              <a:spcPct val="90000"/>
            </a:lnSpc>
            <a:spcBef>
              <a:spcPct val="0"/>
            </a:spcBef>
            <a:spcAft>
              <a:spcPct val="15000"/>
            </a:spcAft>
            <a:buNone/>
          </a:pPr>
          <a:r>
            <a:rPr lang="it-IT" sz="1400" b="1" i="1" kern="1200" dirty="0">
              <a:latin typeface="Century Gothic" panose="020B0502020202020204" pitchFamily="34" charset="0"/>
            </a:rPr>
            <a:t>No autocertificazione</a:t>
          </a:r>
        </a:p>
      </dsp:txBody>
      <dsp:txXfrm>
        <a:off x="2555592" y="896935"/>
        <a:ext cx="2239732" cy="1616805"/>
      </dsp:txXfrm>
    </dsp:sp>
    <dsp:sp modelId="{D842BB7B-7554-4F11-B5E9-A854291CF71B}">
      <dsp:nvSpPr>
        <dsp:cNvPr id="0" name=""/>
        <dsp:cNvSpPr/>
      </dsp:nvSpPr>
      <dsp:spPr>
        <a:xfrm>
          <a:off x="5108888" y="4135"/>
          <a:ext cx="2239732" cy="8928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latin typeface="Century Gothic" panose="020B0502020202020204" pitchFamily="34" charset="0"/>
            </a:rPr>
            <a:t>GESTITO</a:t>
          </a:r>
          <a:endParaRPr lang="it-IT" sz="1900" b="1" kern="1200" dirty="0">
            <a:solidFill>
              <a:schemeClr val="tx1"/>
            </a:solidFill>
            <a:latin typeface="Century Gothic" panose="020B0502020202020204" pitchFamily="34" charset="0"/>
          </a:endParaRPr>
        </a:p>
      </dsp:txBody>
      <dsp:txXfrm>
        <a:off x="5108888" y="4135"/>
        <a:ext cx="2239732" cy="892800"/>
      </dsp:txXfrm>
    </dsp:sp>
    <dsp:sp modelId="{177C25B7-BA9A-4C4F-810F-D8F26EDA9B0D}">
      <dsp:nvSpPr>
        <dsp:cNvPr id="0" name=""/>
        <dsp:cNvSpPr/>
      </dsp:nvSpPr>
      <dsp:spPr>
        <a:xfrm>
          <a:off x="5108888" y="896935"/>
          <a:ext cx="2239732" cy="1616805"/>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it-IT" sz="1800" kern="1200" dirty="0">
              <a:latin typeface="Century Gothic" panose="020B0502020202020204" pitchFamily="34" charset="0"/>
            </a:rPr>
            <a:t>Intermediari</a:t>
          </a:r>
          <a:endParaRPr lang="it-IT" sz="1600" kern="1200" dirty="0">
            <a:latin typeface="Century Gothic" panose="020B0502020202020204" pitchFamily="34" charset="0"/>
          </a:endParaRPr>
        </a:p>
      </dsp:txBody>
      <dsp:txXfrm>
        <a:off x="5108888" y="896935"/>
        <a:ext cx="2239732" cy="1616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07ACC-F193-43BA-979D-B62D17DB437D}">
      <dsp:nvSpPr>
        <dsp:cNvPr id="0" name=""/>
        <dsp:cNvSpPr/>
      </dsp:nvSpPr>
      <dsp:spPr>
        <a:xfrm>
          <a:off x="257535" y="0"/>
          <a:ext cx="7261793" cy="4768304"/>
        </a:xfrm>
        <a:prstGeom prst="quadArrow">
          <a:avLst>
            <a:gd name="adj1" fmla="val 2000"/>
            <a:gd name="adj2" fmla="val 4000"/>
            <a:gd name="adj3" fmla="val 5000"/>
          </a:avLst>
        </a:prstGeom>
        <a:solidFill>
          <a:srgbClr val="C00000"/>
        </a:solidFill>
        <a:ln>
          <a:noFill/>
        </a:ln>
        <a:effectLst/>
      </dsp:spPr>
      <dsp:style>
        <a:lnRef idx="0">
          <a:scrgbClr r="0" g="0" b="0"/>
        </a:lnRef>
        <a:fillRef idx="1">
          <a:scrgbClr r="0" g="0" b="0"/>
        </a:fillRef>
        <a:effectRef idx="0">
          <a:scrgbClr r="0" g="0" b="0"/>
        </a:effectRef>
        <a:fontRef idx="minor"/>
      </dsp:style>
    </dsp:sp>
    <dsp:sp modelId="{B9449135-8818-4AB5-9098-54A9CF8351DC}">
      <dsp:nvSpPr>
        <dsp:cNvPr id="0" name=""/>
        <dsp:cNvSpPr/>
      </dsp:nvSpPr>
      <dsp:spPr>
        <a:xfrm>
          <a:off x="108902" y="309939"/>
          <a:ext cx="3203461" cy="1907321"/>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dirty="0">
              <a:latin typeface="Century Gothic" panose="020B0502020202020204" pitchFamily="34" charset="0"/>
            </a:rPr>
            <a:t>Produttori di criptovalute</a:t>
          </a:r>
        </a:p>
      </dsp:txBody>
      <dsp:txXfrm>
        <a:off x="202010" y="403047"/>
        <a:ext cx="3017245" cy="1721105"/>
      </dsp:txXfrm>
    </dsp:sp>
    <dsp:sp modelId="{01843BC6-390F-4C19-82D0-050172F558A5}">
      <dsp:nvSpPr>
        <dsp:cNvPr id="0" name=""/>
        <dsp:cNvSpPr/>
      </dsp:nvSpPr>
      <dsp:spPr>
        <a:xfrm>
          <a:off x="4134953" y="309939"/>
          <a:ext cx="3613458" cy="1907321"/>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a:latin typeface="Century Gothic" panose="020B0502020202020204" pitchFamily="34" charset="0"/>
            </a:rPr>
            <a:t>Commercianti di Criptovalute</a:t>
          </a:r>
        </a:p>
      </dsp:txBody>
      <dsp:txXfrm>
        <a:off x="4228061" y="403047"/>
        <a:ext cx="3427242" cy="1721105"/>
      </dsp:txXfrm>
    </dsp:sp>
    <dsp:sp modelId="{B43C777E-3220-4EEF-9753-8042775B32F7}">
      <dsp:nvSpPr>
        <dsp:cNvPr id="0" name=""/>
        <dsp:cNvSpPr/>
      </dsp:nvSpPr>
      <dsp:spPr>
        <a:xfrm>
          <a:off x="172330" y="2551042"/>
          <a:ext cx="3170521" cy="1907321"/>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a:latin typeface="Century Gothic" panose="020B0502020202020204" pitchFamily="34" charset="0"/>
            </a:rPr>
            <a:t>Custodi di criptovalute</a:t>
          </a:r>
        </a:p>
      </dsp:txBody>
      <dsp:txXfrm>
        <a:off x="265438" y="2644150"/>
        <a:ext cx="2984305" cy="1721105"/>
      </dsp:txXfrm>
    </dsp:sp>
    <dsp:sp modelId="{B7644159-8630-4B2B-B229-7368064FD1B6}">
      <dsp:nvSpPr>
        <dsp:cNvPr id="0" name=""/>
        <dsp:cNvSpPr/>
      </dsp:nvSpPr>
      <dsp:spPr>
        <a:xfrm>
          <a:off x="4196344" y="2551042"/>
          <a:ext cx="3580519" cy="1907321"/>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a:latin typeface="Century Gothic" panose="020B0502020202020204" pitchFamily="34" charset="0"/>
            </a:rPr>
            <a:t>Utilizzo diverso dai precedenti</a:t>
          </a:r>
        </a:p>
      </dsp:txBody>
      <dsp:txXfrm>
        <a:off x="4289452" y="2644150"/>
        <a:ext cx="3394303" cy="17211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0B424-001D-4D44-BCCE-C3F724A977E3}">
      <dsp:nvSpPr>
        <dsp:cNvPr id="0" name=""/>
        <dsp:cNvSpPr/>
      </dsp:nvSpPr>
      <dsp:spPr>
        <a:xfrm>
          <a:off x="2175518" y="-77728"/>
          <a:ext cx="1744963" cy="108516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Century Gothic" panose="020B0502020202020204" pitchFamily="34" charset="0"/>
            </a:rPr>
            <a:t>Ecosistema di Riferimento</a:t>
          </a:r>
        </a:p>
      </dsp:txBody>
      <dsp:txXfrm>
        <a:off x="2228491" y="-24755"/>
        <a:ext cx="1639017" cy="979217"/>
      </dsp:txXfrm>
    </dsp:sp>
    <dsp:sp modelId="{6DF9A4F8-42E3-4E6C-8BEC-DA7A90121630}">
      <dsp:nvSpPr>
        <dsp:cNvPr id="0" name=""/>
        <dsp:cNvSpPr/>
      </dsp:nvSpPr>
      <dsp:spPr>
        <a:xfrm>
          <a:off x="1226883" y="409620"/>
          <a:ext cx="3465188" cy="3465188"/>
        </a:xfrm>
        <a:custGeom>
          <a:avLst/>
          <a:gdLst/>
          <a:ahLst/>
          <a:cxnLst/>
          <a:rect l="0" t="0" r="0" b="0"/>
          <a:pathLst>
            <a:path>
              <a:moveTo>
                <a:pt x="2700437" y="295526"/>
              </a:moveTo>
              <a:arcTo wR="1732594" hR="1732594" stAng="18237579" swAng="161661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DD2F85-C44F-476D-9CCA-1B26AE2A1B05}">
      <dsp:nvSpPr>
        <dsp:cNvPr id="0" name=""/>
        <dsp:cNvSpPr/>
      </dsp:nvSpPr>
      <dsp:spPr>
        <a:xfrm>
          <a:off x="3823308" y="1306881"/>
          <a:ext cx="1744963" cy="108516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Century Gothic" panose="020B0502020202020204" pitchFamily="34" charset="0"/>
            </a:rPr>
            <a:t>Natura della criptoattività</a:t>
          </a:r>
        </a:p>
      </dsp:txBody>
      <dsp:txXfrm>
        <a:off x="3876281" y="1359854"/>
        <a:ext cx="1639017" cy="979217"/>
      </dsp:txXfrm>
    </dsp:sp>
    <dsp:sp modelId="{C747465F-8E9D-48D6-8FBC-63A4063474DA}">
      <dsp:nvSpPr>
        <dsp:cNvPr id="0" name=""/>
        <dsp:cNvSpPr/>
      </dsp:nvSpPr>
      <dsp:spPr>
        <a:xfrm>
          <a:off x="1257731" y="574834"/>
          <a:ext cx="3465188" cy="3465188"/>
        </a:xfrm>
        <a:custGeom>
          <a:avLst/>
          <a:gdLst/>
          <a:ahLst/>
          <a:cxnLst/>
          <a:rect l="0" t="0" r="0" b="0"/>
          <a:pathLst>
            <a:path>
              <a:moveTo>
                <a:pt x="3462773" y="1824057"/>
              </a:moveTo>
              <a:arcTo wR="1732594" hR="1732594" stAng="181562" swAng="134195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272F4A-C387-43F0-A6BC-00AFE088DD67}">
      <dsp:nvSpPr>
        <dsp:cNvPr id="0" name=""/>
        <dsp:cNvSpPr/>
      </dsp:nvSpPr>
      <dsp:spPr>
        <a:xfrm>
          <a:off x="3193911" y="3056564"/>
          <a:ext cx="1744963" cy="108516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Century Gothic" panose="020B0502020202020204" pitchFamily="34" charset="0"/>
            </a:rPr>
            <a:t>Ruolo dell’Entità</a:t>
          </a:r>
        </a:p>
      </dsp:txBody>
      <dsp:txXfrm>
        <a:off x="3246884" y="3109537"/>
        <a:ext cx="1639017" cy="979217"/>
      </dsp:txXfrm>
    </dsp:sp>
    <dsp:sp modelId="{2C5923B3-F3B2-4C6A-B932-4C00DC260DBE}">
      <dsp:nvSpPr>
        <dsp:cNvPr id="0" name=""/>
        <dsp:cNvSpPr/>
      </dsp:nvSpPr>
      <dsp:spPr>
        <a:xfrm>
          <a:off x="1315405" y="464853"/>
          <a:ext cx="3465188" cy="3465188"/>
        </a:xfrm>
        <a:custGeom>
          <a:avLst/>
          <a:gdLst/>
          <a:ahLst/>
          <a:cxnLst/>
          <a:rect l="0" t="0" r="0" b="0"/>
          <a:pathLst>
            <a:path>
              <a:moveTo>
                <a:pt x="1875598" y="3459277"/>
              </a:moveTo>
              <a:arcTo wR="1732594" hR="1732594" stAng="5115934" swAng="56813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F0A42D-68C2-473A-8DED-724683EE86A0}">
      <dsp:nvSpPr>
        <dsp:cNvPr id="0" name=""/>
        <dsp:cNvSpPr/>
      </dsp:nvSpPr>
      <dsp:spPr>
        <a:xfrm>
          <a:off x="1157124" y="3056564"/>
          <a:ext cx="1744963" cy="108516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Century Gothic" panose="020B0502020202020204" pitchFamily="34" charset="0"/>
            </a:rPr>
            <a:t>Attività svolta</a:t>
          </a:r>
        </a:p>
      </dsp:txBody>
      <dsp:txXfrm>
        <a:off x="1210097" y="3109537"/>
        <a:ext cx="1639017" cy="979217"/>
      </dsp:txXfrm>
    </dsp:sp>
    <dsp:sp modelId="{66D822DC-686E-4E9A-9BAE-14D349FD43EE}">
      <dsp:nvSpPr>
        <dsp:cNvPr id="0" name=""/>
        <dsp:cNvSpPr/>
      </dsp:nvSpPr>
      <dsp:spPr>
        <a:xfrm>
          <a:off x="1373059" y="574793"/>
          <a:ext cx="3465188" cy="3465188"/>
        </a:xfrm>
        <a:custGeom>
          <a:avLst/>
          <a:gdLst/>
          <a:ahLst/>
          <a:cxnLst/>
          <a:rect l="0" t="0" r="0" b="0"/>
          <a:pathLst>
            <a:path>
              <a:moveTo>
                <a:pt x="167394" y="2475584"/>
              </a:moveTo>
              <a:arcTo wR="1732594" hR="1732594" stAng="9276397" swAng="134196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99F420-3CE6-4A56-B0CD-38C2C9114453}">
      <dsp:nvSpPr>
        <dsp:cNvPr id="0" name=""/>
        <dsp:cNvSpPr/>
      </dsp:nvSpPr>
      <dsp:spPr>
        <a:xfrm>
          <a:off x="527710" y="1306878"/>
          <a:ext cx="1744963" cy="108516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Century Gothic" panose="020B0502020202020204" pitchFamily="34" charset="0"/>
            </a:rPr>
            <a:t>Posizione dell’entità</a:t>
          </a:r>
        </a:p>
      </dsp:txBody>
      <dsp:txXfrm>
        <a:off x="580683" y="1359851"/>
        <a:ext cx="1639017" cy="979217"/>
      </dsp:txXfrm>
    </dsp:sp>
    <dsp:sp modelId="{4AE081F9-CC08-4A36-A204-1B171F23DB2D}">
      <dsp:nvSpPr>
        <dsp:cNvPr id="0" name=""/>
        <dsp:cNvSpPr/>
      </dsp:nvSpPr>
      <dsp:spPr>
        <a:xfrm>
          <a:off x="1403895" y="409642"/>
          <a:ext cx="3465188" cy="3465188"/>
        </a:xfrm>
        <a:custGeom>
          <a:avLst/>
          <a:gdLst/>
          <a:ahLst/>
          <a:cxnLst/>
          <a:rect l="0" t="0" r="0" b="0"/>
          <a:pathLst>
            <a:path>
              <a:moveTo>
                <a:pt x="218667" y="890033"/>
              </a:moveTo>
              <a:arcTo wR="1732594" hR="1732594" stAng="12545862" swAng="161663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EED5966D-7FDF-70C7-C4BE-114993D78BFE}"/>
              </a:ext>
            </a:extLst>
          </p:cNvPr>
          <p:cNvSpPr>
            <a:spLocks noGrp="1" noChangeArrowheads="1"/>
          </p:cNvSpPr>
          <p:nvPr>
            <p:ph type="hdr" sz="quarter"/>
          </p:nvPr>
        </p:nvSpPr>
        <p:spPr bwMode="auto">
          <a:xfrm>
            <a:off x="0" y="0"/>
            <a:ext cx="2921473" cy="527050"/>
          </a:xfrm>
          <a:prstGeom prst="rect">
            <a:avLst/>
          </a:prstGeom>
          <a:noFill/>
          <a:ln>
            <a:noFill/>
          </a:ln>
          <a:effectLst/>
        </p:spPr>
        <p:txBody>
          <a:bodyPr vert="horz" wrap="square" lIns="89437" tIns="44719" rIns="89437" bIns="44719" numCol="1" anchor="t" anchorCtr="0" compatLnSpc="1">
            <a:prstTxWarp prst="textNoShape">
              <a:avLst/>
            </a:prstTxWarp>
          </a:bodyPr>
          <a:lstStyle>
            <a:lvl1pPr algn="l" defTabSz="893763" eaLnBrk="1" hangingPunct="1">
              <a:spcBef>
                <a:spcPct val="50000"/>
              </a:spcBef>
              <a:buFontTx/>
              <a:buNone/>
              <a:defRPr sz="1200">
                <a:solidFill>
                  <a:schemeClr val="accent2"/>
                </a:solidFill>
                <a:latin typeface="Arial" charset="0"/>
                <a:cs typeface="Times New Roman" pitchFamily="1" charset="0"/>
              </a:defRPr>
            </a:lvl1pPr>
          </a:lstStyle>
          <a:p>
            <a:pPr>
              <a:defRPr/>
            </a:pPr>
            <a:endParaRPr lang="it-IT" altLang="it-IT"/>
          </a:p>
        </p:txBody>
      </p:sp>
      <p:sp>
        <p:nvSpPr>
          <p:cNvPr id="156675" name="Rectangle 3">
            <a:extLst>
              <a:ext uri="{FF2B5EF4-FFF2-40B4-BE49-F238E27FC236}">
                <a16:creationId xmlns:a16="http://schemas.microsoft.com/office/drawing/2014/main" id="{2CA66523-30A6-25CE-9DD3-092A7FE12226}"/>
              </a:ext>
            </a:extLst>
          </p:cNvPr>
          <p:cNvSpPr>
            <a:spLocks noGrp="1" noChangeArrowheads="1"/>
          </p:cNvSpPr>
          <p:nvPr>
            <p:ph type="dt" sz="quarter" idx="1"/>
          </p:nvPr>
        </p:nvSpPr>
        <p:spPr bwMode="auto">
          <a:xfrm>
            <a:off x="3818919" y="0"/>
            <a:ext cx="2994669" cy="527050"/>
          </a:xfrm>
          <a:prstGeom prst="rect">
            <a:avLst/>
          </a:prstGeom>
          <a:noFill/>
          <a:ln>
            <a:noFill/>
          </a:ln>
          <a:effectLst/>
        </p:spPr>
        <p:txBody>
          <a:bodyPr vert="horz" wrap="square" lIns="89437" tIns="44719" rIns="89437" bIns="44719" numCol="1" anchor="t" anchorCtr="0" compatLnSpc="1">
            <a:prstTxWarp prst="textNoShape">
              <a:avLst/>
            </a:prstTxWarp>
          </a:bodyPr>
          <a:lstStyle>
            <a:lvl1pPr algn="r" defTabSz="893763" eaLnBrk="1" hangingPunct="1">
              <a:spcBef>
                <a:spcPct val="50000"/>
              </a:spcBef>
              <a:buFontTx/>
              <a:buNone/>
              <a:defRPr sz="1200">
                <a:solidFill>
                  <a:schemeClr val="accent2"/>
                </a:solidFill>
                <a:latin typeface="Arial" charset="0"/>
                <a:cs typeface="Times New Roman" pitchFamily="1" charset="0"/>
              </a:defRPr>
            </a:lvl1pPr>
          </a:lstStyle>
          <a:p>
            <a:pPr>
              <a:defRPr/>
            </a:pPr>
            <a:endParaRPr lang="it-IT" altLang="it-IT"/>
          </a:p>
        </p:txBody>
      </p:sp>
      <p:sp>
        <p:nvSpPr>
          <p:cNvPr id="156676" name="Rectangle 4">
            <a:extLst>
              <a:ext uri="{FF2B5EF4-FFF2-40B4-BE49-F238E27FC236}">
                <a16:creationId xmlns:a16="http://schemas.microsoft.com/office/drawing/2014/main" id="{FB1647BC-3C34-18E7-1383-621B0C6B323C}"/>
              </a:ext>
            </a:extLst>
          </p:cNvPr>
          <p:cNvSpPr>
            <a:spLocks noGrp="1" noChangeArrowheads="1"/>
          </p:cNvSpPr>
          <p:nvPr>
            <p:ph type="ftr" sz="quarter" idx="2"/>
          </p:nvPr>
        </p:nvSpPr>
        <p:spPr bwMode="auto">
          <a:xfrm>
            <a:off x="0" y="9409113"/>
            <a:ext cx="2921473" cy="527050"/>
          </a:xfrm>
          <a:prstGeom prst="rect">
            <a:avLst/>
          </a:prstGeom>
          <a:noFill/>
          <a:ln>
            <a:noFill/>
          </a:ln>
          <a:effectLst/>
        </p:spPr>
        <p:txBody>
          <a:bodyPr vert="horz" wrap="square" lIns="89437" tIns="44719" rIns="89437" bIns="44719" numCol="1" anchor="b" anchorCtr="0" compatLnSpc="1">
            <a:prstTxWarp prst="textNoShape">
              <a:avLst/>
            </a:prstTxWarp>
          </a:bodyPr>
          <a:lstStyle>
            <a:lvl1pPr algn="l" defTabSz="893763" eaLnBrk="1" hangingPunct="1">
              <a:spcBef>
                <a:spcPct val="50000"/>
              </a:spcBef>
              <a:buFontTx/>
              <a:buNone/>
              <a:defRPr sz="1200">
                <a:solidFill>
                  <a:schemeClr val="accent2"/>
                </a:solidFill>
                <a:latin typeface="Arial" charset="0"/>
                <a:cs typeface="Times New Roman" pitchFamily="1" charset="0"/>
              </a:defRPr>
            </a:lvl1pPr>
          </a:lstStyle>
          <a:p>
            <a:pPr>
              <a:defRPr/>
            </a:pPr>
            <a:endParaRPr lang="it-IT" altLang="it-IT"/>
          </a:p>
        </p:txBody>
      </p:sp>
      <p:sp>
        <p:nvSpPr>
          <p:cNvPr id="156677" name="Rectangle 5">
            <a:extLst>
              <a:ext uri="{FF2B5EF4-FFF2-40B4-BE49-F238E27FC236}">
                <a16:creationId xmlns:a16="http://schemas.microsoft.com/office/drawing/2014/main" id="{1C7EBC2A-FBF3-F7AD-1BF6-D5F7E0CF42A4}"/>
              </a:ext>
            </a:extLst>
          </p:cNvPr>
          <p:cNvSpPr>
            <a:spLocks noGrp="1" noChangeArrowheads="1"/>
          </p:cNvSpPr>
          <p:nvPr>
            <p:ph type="sldNum" sz="quarter" idx="3"/>
          </p:nvPr>
        </p:nvSpPr>
        <p:spPr bwMode="auto">
          <a:xfrm>
            <a:off x="3818919" y="9409113"/>
            <a:ext cx="2994669" cy="527050"/>
          </a:xfrm>
          <a:prstGeom prst="rect">
            <a:avLst/>
          </a:prstGeom>
          <a:noFill/>
          <a:ln>
            <a:noFill/>
          </a:ln>
          <a:effectLst/>
        </p:spPr>
        <p:txBody>
          <a:bodyPr vert="horz" wrap="square" lIns="89437" tIns="44719" rIns="89437" bIns="44719" numCol="1" anchor="b" anchorCtr="0" compatLnSpc="1">
            <a:prstTxWarp prst="textNoShape">
              <a:avLst/>
            </a:prstTxWarp>
          </a:bodyPr>
          <a:lstStyle>
            <a:lvl1pPr algn="r" defTabSz="893763" eaLnBrk="1" hangingPunct="1">
              <a:spcBef>
                <a:spcPct val="50000"/>
              </a:spcBef>
              <a:defRPr sz="1200">
                <a:solidFill>
                  <a:schemeClr val="accent2"/>
                </a:solidFill>
              </a:defRPr>
            </a:lvl1pPr>
          </a:lstStyle>
          <a:p>
            <a:pPr>
              <a:defRPr/>
            </a:pPr>
            <a:fld id="{8CA9788C-63DF-4CE3-B7B5-FFC5D9831B9F}"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CDEEFE-732F-79EE-F2C5-9E5ED220FF26}"/>
              </a:ext>
            </a:extLst>
          </p:cNvPr>
          <p:cNvSpPr>
            <a:spLocks noGrp="1" noChangeArrowheads="1"/>
          </p:cNvSpPr>
          <p:nvPr>
            <p:ph type="hdr" sz="quarter"/>
          </p:nvPr>
        </p:nvSpPr>
        <p:spPr bwMode="auto">
          <a:xfrm>
            <a:off x="1" y="0"/>
            <a:ext cx="2945341" cy="495300"/>
          </a:xfrm>
          <a:prstGeom prst="rect">
            <a:avLst/>
          </a:prstGeom>
          <a:noFill/>
          <a:ln>
            <a:noFill/>
          </a:ln>
          <a:effectLst/>
        </p:spPr>
        <p:txBody>
          <a:bodyPr vert="horz" wrap="square" lIns="92398" tIns="46199" rIns="92398" bIns="46199" numCol="1" anchor="t" anchorCtr="0" compatLnSpc="1">
            <a:prstTxWarp prst="textNoShape">
              <a:avLst/>
            </a:prstTxWarp>
          </a:bodyPr>
          <a:lstStyle>
            <a:lvl1pPr algn="l" defTabSz="923925" eaLnBrk="1" hangingPunct="1">
              <a:spcBef>
                <a:spcPct val="0"/>
              </a:spcBef>
              <a:buFontTx/>
              <a:buNone/>
              <a:defRPr sz="1200" b="0">
                <a:latin typeface="Arial" charset="0"/>
                <a:cs typeface="Times New Roman" pitchFamily="1" charset="0"/>
              </a:defRPr>
            </a:lvl1pPr>
          </a:lstStyle>
          <a:p>
            <a:pPr>
              <a:defRPr/>
            </a:pPr>
            <a:endParaRPr lang="fr-FR" altLang="it-IT"/>
          </a:p>
        </p:txBody>
      </p:sp>
      <p:sp>
        <p:nvSpPr>
          <p:cNvPr id="22531" name="Rectangle 3">
            <a:extLst>
              <a:ext uri="{FF2B5EF4-FFF2-40B4-BE49-F238E27FC236}">
                <a16:creationId xmlns:a16="http://schemas.microsoft.com/office/drawing/2014/main" id="{EBCA3010-5BC5-F3AA-90D5-EC8D6A270885}"/>
              </a:ext>
            </a:extLst>
          </p:cNvPr>
          <p:cNvSpPr>
            <a:spLocks noGrp="1" noChangeArrowheads="1"/>
          </p:cNvSpPr>
          <p:nvPr>
            <p:ph type="dt" idx="1"/>
          </p:nvPr>
        </p:nvSpPr>
        <p:spPr bwMode="auto">
          <a:xfrm>
            <a:off x="3850744" y="0"/>
            <a:ext cx="2945341" cy="495300"/>
          </a:xfrm>
          <a:prstGeom prst="rect">
            <a:avLst/>
          </a:prstGeom>
          <a:noFill/>
          <a:ln>
            <a:noFill/>
          </a:ln>
          <a:effectLst/>
        </p:spPr>
        <p:txBody>
          <a:bodyPr vert="horz" wrap="square" lIns="92398" tIns="46199" rIns="92398" bIns="46199" numCol="1" anchor="t" anchorCtr="0" compatLnSpc="1">
            <a:prstTxWarp prst="textNoShape">
              <a:avLst/>
            </a:prstTxWarp>
          </a:bodyPr>
          <a:lstStyle>
            <a:lvl1pPr algn="r" defTabSz="923925" eaLnBrk="1" hangingPunct="1">
              <a:spcBef>
                <a:spcPct val="0"/>
              </a:spcBef>
              <a:buFontTx/>
              <a:buNone/>
              <a:defRPr sz="1200" b="0">
                <a:latin typeface="Arial" charset="0"/>
                <a:cs typeface="Times New Roman" pitchFamily="1" charset="0"/>
              </a:defRPr>
            </a:lvl1pPr>
          </a:lstStyle>
          <a:p>
            <a:pPr>
              <a:defRPr/>
            </a:pPr>
            <a:endParaRPr lang="fr-FR" altLang="it-IT"/>
          </a:p>
        </p:txBody>
      </p:sp>
      <p:sp>
        <p:nvSpPr>
          <p:cNvPr id="13316" name="Rectangle 4">
            <a:extLst>
              <a:ext uri="{FF2B5EF4-FFF2-40B4-BE49-F238E27FC236}">
                <a16:creationId xmlns:a16="http://schemas.microsoft.com/office/drawing/2014/main" id="{26230F29-1D6F-9B0C-DD92-5437E99F972E}"/>
              </a:ext>
            </a:extLst>
          </p:cNvPr>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a:extLst>
              <a:ext uri="{FF2B5EF4-FFF2-40B4-BE49-F238E27FC236}">
                <a16:creationId xmlns:a16="http://schemas.microsoft.com/office/drawing/2014/main" id="{F8CBCC67-277E-3047-2262-476FA6A0655A}"/>
              </a:ext>
            </a:extLst>
          </p:cNvPr>
          <p:cNvSpPr>
            <a:spLocks noGrp="1" noChangeArrowheads="1"/>
          </p:cNvSpPr>
          <p:nvPr>
            <p:ph type="body" sz="quarter" idx="3"/>
          </p:nvPr>
        </p:nvSpPr>
        <p:spPr bwMode="auto">
          <a:xfrm>
            <a:off x="679451" y="4714876"/>
            <a:ext cx="5438776" cy="4467225"/>
          </a:xfrm>
          <a:prstGeom prst="rect">
            <a:avLst/>
          </a:prstGeom>
          <a:noFill/>
          <a:ln>
            <a:noFill/>
          </a:ln>
          <a:effectLst/>
        </p:spPr>
        <p:txBody>
          <a:bodyPr vert="horz" wrap="square" lIns="92398" tIns="46199" rIns="92398" bIns="46199" numCol="1" anchor="t" anchorCtr="0" compatLnSpc="1">
            <a:prstTxWarp prst="textNoShape">
              <a:avLst/>
            </a:prstTxWarp>
          </a:bodyPr>
          <a:lstStyle/>
          <a:p>
            <a:pPr lvl="0"/>
            <a:r>
              <a:rPr lang="fr-FR" altLang="it-IT" noProof="0"/>
              <a:t>Cliquez pour modifier les styles du texte du masque</a:t>
            </a:r>
          </a:p>
          <a:p>
            <a:pPr lvl="1"/>
            <a:r>
              <a:rPr lang="fr-FR" altLang="it-IT" noProof="0"/>
              <a:t>Deuxième niveau</a:t>
            </a:r>
          </a:p>
          <a:p>
            <a:pPr lvl="2"/>
            <a:r>
              <a:rPr lang="fr-FR" altLang="it-IT" noProof="0"/>
              <a:t>Troisième niveau</a:t>
            </a:r>
          </a:p>
          <a:p>
            <a:pPr lvl="3"/>
            <a:r>
              <a:rPr lang="fr-FR" altLang="it-IT" noProof="0"/>
              <a:t>Quatrième niveau</a:t>
            </a:r>
          </a:p>
          <a:p>
            <a:pPr lvl="4"/>
            <a:r>
              <a:rPr lang="fr-FR" altLang="it-IT" noProof="0"/>
              <a:t>Cinquième niveau</a:t>
            </a:r>
          </a:p>
        </p:txBody>
      </p:sp>
      <p:sp>
        <p:nvSpPr>
          <p:cNvPr id="22534" name="Rectangle 6">
            <a:extLst>
              <a:ext uri="{FF2B5EF4-FFF2-40B4-BE49-F238E27FC236}">
                <a16:creationId xmlns:a16="http://schemas.microsoft.com/office/drawing/2014/main" id="{9414534F-DEFF-095B-99B7-953667C2DB04}"/>
              </a:ext>
            </a:extLst>
          </p:cNvPr>
          <p:cNvSpPr>
            <a:spLocks noGrp="1" noChangeArrowheads="1"/>
          </p:cNvSpPr>
          <p:nvPr>
            <p:ph type="ftr" sz="quarter" idx="4"/>
          </p:nvPr>
        </p:nvSpPr>
        <p:spPr bwMode="auto">
          <a:xfrm>
            <a:off x="1" y="9429750"/>
            <a:ext cx="2945341" cy="495300"/>
          </a:xfrm>
          <a:prstGeom prst="rect">
            <a:avLst/>
          </a:prstGeom>
          <a:noFill/>
          <a:ln>
            <a:noFill/>
          </a:ln>
          <a:effectLst/>
        </p:spPr>
        <p:txBody>
          <a:bodyPr vert="horz" wrap="square" lIns="92398" tIns="46199" rIns="92398" bIns="46199" numCol="1" anchor="b" anchorCtr="0" compatLnSpc="1">
            <a:prstTxWarp prst="textNoShape">
              <a:avLst/>
            </a:prstTxWarp>
          </a:bodyPr>
          <a:lstStyle>
            <a:lvl1pPr algn="l" defTabSz="923925" eaLnBrk="1" hangingPunct="1">
              <a:spcBef>
                <a:spcPct val="0"/>
              </a:spcBef>
              <a:buFontTx/>
              <a:buNone/>
              <a:defRPr sz="1200" b="0">
                <a:latin typeface="Arial" charset="0"/>
                <a:cs typeface="Times New Roman" pitchFamily="1" charset="0"/>
              </a:defRPr>
            </a:lvl1pPr>
          </a:lstStyle>
          <a:p>
            <a:pPr>
              <a:defRPr/>
            </a:pPr>
            <a:endParaRPr lang="fr-FR" altLang="it-IT"/>
          </a:p>
        </p:txBody>
      </p:sp>
      <p:sp>
        <p:nvSpPr>
          <p:cNvPr id="22535" name="Rectangle 7">
            <a:extLst>
              <a:ext uri="{FF2B5EF4-FFF2-40B4-BE49-F238E27FC236}">
                <a16:creationId xmlns:a16="http://schemas.microsoft.com/office/drawing/2014/main" id="{757ACF8D-20AB-1110-62C5-ADDC74454615}"/>
              </a:ext>
            </a:extLst>
          </p:cNvPr>
          <p:cNvSpPr>
            <a:spLocks noGrp="1" noChangeArrowheads="1"/>
          </p:cNvSpPr>
          <p:nvPr>
            <p:ph type="sldNum" sz="quarter" idx="5"/>
          </p:nvPr>
        </p:nvSpPr>
        <p:spPr bwMode="auto">
          <a:xfrm>
            <a:off x="3850744" y="9429750"/>
            <a:ext cx="2945341" cy="495300"/>
          </a:xfrm>
          <a:prstGeom prst="rect">
            <a:avLst/>
          </a:prstGeom>
          <a:noFill/>
          <a:ln>
            <a:noFill/>
          </a:ln>
          <a:effectLst/>
        </p:spPr>
        <p:txBody>
          <a:bodyPr vert="horz" wrap="square" lIns="92398" tIns="46199" rIns="92398" bIns="46199" numCol="1" anchor="b" anchorCtr="0" compatLnSpc="1">
            <a:prstTxWarp prst="textNoShape">
              <a:avLst/>
            </a:prstTxWarp>
          </a:bodyPr>
          <a:lstStyle>
            <a:lvl1pPr algn="r" defTabSz="923925" eaLnBrk="1" hangingPunct="1">
              <a:defRPr sz="1200" b="0"/>
            </a:lvl1pPr>
          </a:lstStyle>
          <a:p>
            <a:pPr>
              <a:defRPr/>
            </a:pPr>
            <a:fld id="{8F85034A-51EE-484A-B404-E6AF7F069721}" type="slidenum">
              <a:rPr lang="fr-FR" altLang="it-IT"/>
              <a:pPr>
                <a:defRPr/>
              </a:pPr>
              <a:t>‹N›</a:t>
            </a:fld>
            <a:endParaRPr lang="fr-FR"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74BD44C-89AD-C1E0-741F-AE80B54724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D8DF0F-7BA0-431A-BC8D-3264D01D6A70}" type="slidenum">
              <a:rPr lang="fr-FR" altLang="it-IT" smtClean="0"/>
              <a:pPr>
                <a:spcBef>
                  <a:spcPct val="0"/>
                </a:spcBef>
              </a:pPr>
              <a:t>1</a:t>
            </a:fld>
            <a:endParaRPr lang="fr-FR" altLang="it-IT"/>
          </a:p>
        </p:txBody>
      </p:sp>
      <p:sp>
        <p:nvSpPr>
          <p:cNvPr id="16387" name="Rectangle 2">
            <a:extLst>
              <a:ext uri="{FF2B5EF4-FFF2-40B4-BE49-F238E27FC236}">
                <a16:creationId xmlns:a16="http://schemas.microsoft.com/office/drawing/2014/main" id="{8E70C9A4-C6EC-7995-EE2D-25948A36C3A2}"/>
              </a:ext>
            </a:extLst>
          </p:cNvPr>
          <p:cNvSpPr>
            <a:spLocks noGrp="1" noRot="1" noChangeAspect="1" noChangeArrowheads="1" noTextEdit="1"/>
          </p:cNvSpPr>
          <p:nvPr>
            <p:ph type="sldImg"/>
          </p:nvPr>
        </p:nvSpPr>
        <p:spPr>
          <a:xfrm>
            <a:off x="942975" y="774700"/>
            <a:ext cx="4953000" cy="3714750"/>
          </a:xfrm>
          <a:ln/>
        </p:spPr>
      </p:sp>
      <p:sp>
        <p:nvSpPr>
          <p:cNvPr id="16388" name="Rectangle 3">
            <a:extLst>
              <a:ext uri="{FF2B5EF4-FFF2-40B4-BE49-F238E27FC236}">
                <a16:creationId xmlns:a16="http://schemas.microsoft.com/office/drawing/2014/main" id="{054C3350-1366-D5ED-774B-ADBEAF97CCB2}"/>
              </a:ext>
            </a:extLst>
          </p:cNvPr>
          <p:cNvSpPr>
            <a:spLocks noGrp="1" noChangeArrowheads="1"/>
          </p:cNvSpPr>
          <p:nvPr>
            <p:ph type="body" idx="1"/>
          </p:nvPr>
        </p:nvSpPr>
        <p:spPr>
          <a:xfrm>
            <a:off x="934045" y="4721226"/>
            <a:ext cx="4974141" cy="44878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Line 6">
            <a:extLst>
              <a:ext uri="{FF2B5EF4-FFF2-40B4-BE49-F238E27FC236}">
                <a16:creationId xmlns:a16="http://schemas.microsoft.com/office/drawing/2014/main" id="{254DDF3B-A73A-7156-D70B-F4B2CE93464D}"/>
              </a:ext>
            </a:extLst>
          </p:cNvPr>
          <p:cNvSpPr>
            <a:spLocks noChangeShapeType="1"/>
          </p:cNvSpPr>
          <p:nvPr userDrawn="1"/>
        </p:nvSpPr>
        <p:spPr bwMode="auto">
          <a:xfrm>
            <a:off x="0" y="6237288"/>
            <a:ext cx="9144000" cy="0"/>
          </a:xfrm>
          <a:prstGeom prst="line">
            <a:avLst/>
          </a:prstGeom>
          <a:noFill/>
          <a:ln w="9525">
            <a:solidFill>
              <a:schemeClr val="hlink"/>
            </a:solidFill>
            <a:round/>
            <a:headEnd/>
            <a:tailEnd/>
          </a:ln>
          <a:effectLst/>
        </p:spPr>
        <p:txBody>
          <a:bodyPr/>
          <a:lstStyle/>
          <a:p>
            <a:pPr algn="ctr" eaLnBrk="1" hangingPunct="1">
              <a:spcBef>
                <a:spcPct val="20000"/>
              </a:spcBef>
              <a:buFont typeface="Wingdings" panose="05000000000000000000" pitchFamily="2" charset="2"/>
              <a:buNone/>
              <a:defRPr/>
            </a:pPr>
            <a:endParaRPr lang="it-IT" sz="923"/>
          </a:p>
        </p:txBody>
      </p:sp>
      <p:sp>
        <p:nvSpPr>
          <p:cNvPr id="577538" name="Rectangle 2"/>
          <p:cNvSpPr>
            <a:spLocks noGrp="1" noChangeArrowheads="1"/>
          </p:cNvSpPr>
          <p:nvPr>
            <p:ph type="ctrTitle" hasCustomPrompt="1"/>
          </p:nvPr>
        </p:nvSpPr>
        <p:spPr>
          <a:xfrm>
            <a:off x="685800" y="2130427"/>
            <a:ext cx="7772400" cy="1470025"/>
          </a:xfrm>
        </p:spPr>
        <p:txBody>
          <a:bodyPr/>
          <a:lstStyle>
            <a:lvl1pPr algn="ctr">
              <a:defRPr>
                <a:solidFill>
                  <a:srgbClr val="118C77"/>
                </a:solidFill>
                <a:latin typeface="Century Gothic" panose="020B0502020202020204" pitchFamily="34" charset="0"/>
              </a:defRPr>
            </a:lvl1pPr>
          </a:lstStyle>
          <a:p>
            <a:pPr lvl="0"/>
            <a:r>
              <a:rPr lang="it-IT" altLang="it-IT" noProof="0" dirty="0"/>
              <a:t>Fare clic per </a:t>
            </a:r>
            <a:r>
              <a:rPr lang="it-IT" altLang="it-IT" noProof="0" dirty="0" err="1"/>
              <a:t>odificare</a:t>
            </a:r>
            <a:r>
              <a:rPr lang="it-IT" altLang="it-IT" noProof="0" dirty="0"/>
              <a:t> stile</a:t>
            </a:r>
          </a:p>
        </p:txBody>
      </p:sp>
      <p:sp>
        <p:nvSpPr>
          <p:cNvPr id="577539" name="Rectangle 3"/>
          <p:cNvSpPr>
            <a:spLocks noGrp="1" noChangeArrowheads="1"/>
          </p:cNvSpPr>
          <p:nvPr>
            <p:ph type="subTitle" idx="1"/>
          </p:nvPr>
        </p:nvSpPr>
        <p:spPr>
          <a:xfrm>
            <a:off x="1371600" y="3886200"/>
            <a:ext cx="6400800" cy="1752600"/>
          </a:xfrm>
        </p:spPr>
        <p:txBody>
          <a:bodyPr/>
          <a:lstStyle>
            <a:lvl1pPr algn="ctr">
              <a:defRPr sz="2585">
                <a:latin typeface="Century Gothic" panose="020B0502020202020204" pitchFamily="34" charset="0"/>
              </a:defRPr>
            </a:lvl1pPr>
          </a:lstStyle>
          <a:p>
            <a:pPr lvl="0"/>
            <a:r>
              <a:rPr lang="it-IT" altLang="it-IT" noProof="0" dirty="0"/>
              <a:t>Fare clic per modificare lo stile del sottotitolo dello schema</a:t>
            </a:r>
          </a:p>
        </p:txBody>
      </p:sp>
    </p:spTree>
    <p:extLst>
      <p:ext uri="{BB962C8B-B14F-4D97-AF65-F5344CB8AC3E}">
        <p14:creationId xmlns:p14="http://schemas.microsoft.com/office/powerpoint/2010/main" val="144671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B60023"/>
                </a:solidFill>
                <a:latin typeface="Century Gothic" panose="020B0502020202020204" pitchFamily="34" charset="0"/>
              </a:defRPr>
            </a:lvl1pPr>
          </a:lstStyle>
          <a:p>
            <a:r>
              <a:rPr lang="it-IT" dirty="0"/>
              <a:t>Fare clic per modificare lo stile del titolo</a:t>
            </a:r>
          </a:p>
        </p:txBody>
      </p:sp>
      <p:sp>
        <p:nvSpPr>
          <p:cNvPr id="3" name="Segnaposto contenuto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695475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9D5D55E-74C5-ADD2-8567-3AC4CCC233EC}"/>
              </a:ext>
            </a:extLst>
          </p:cNvPr>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dirty="0"/>
              <a:t>Fare clic per modificare stile</a:t>
            </a:r>
          </a:p>
        </p:txBody>
      </p:sp>
      <p:sp>
        <p:nvSpPr>
          <p:cNvPr id="1027" name="Rectangle 3">
            <a:extLst>
              <a:ext uri="{FF2B5EF4-FFF2-40B4-BE49-F238E27FC236}">
                <a16:creationId xmlns:a16="http://schemas.microsoft.com/office/drawing/2014/main" id="{3DBD707A-CF14-E8F3-58E7-7B08F7D18D5C}"/>
              </a:ext>
            </a:extLst>
          </p:cNvPr>
          <p:cNvSpPr>
            <a:spLocks noGrp="1" noChangeArrowheads="1"/>
          </p:cNvSpPr>
          <p:nvPr>
            <p:ph type="body" idx="1"/>
          </p:nvPr>
        </p:nvSpPr>
        <p:spPr bwMode="auto">
          <a:xfrm>
            <a:off x="457200" y="1219200"/>
            <a:ext cx="8229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dirty="0"/>
              <a:t>Fare clic per modificare gli stili del testo dello schema</a:t>
            </a:r>
          </a:p>
          <a:p>
            <a:pPr lvl="1"/>
            <a:r>
              <a:rPr lang="it-IT" altLang="it-IT" dirty="0"/>
              <a:t>Secondo livello</a:t>
            </a:r>
          </a:p>
          <a:p>
            <a:pPr lvl="2"/>
            <a:r>
              <a:rPr lang="it-IT" altLang="it-IT" dirty="0"/>
              <a:t>Terzo livello</a:t>
            </a:r>
          </a:p>
          <a:p>
            <a:pPr lvl="3"/>
            <a:r>
              <a:rPr lang="it-IT" altLang="it-IT" dirty="0"/>
              <a:t>Quarto livello</a:t>
            </a:r>
          </a:p>
          <a:p>
            <a:pPr lvl="4"/>
            <a:r>
              <a:rPr lang="it-IT" altLang="it-IT" dirty="0"/>
              <a:t>Quinto livello</a:t>
            </a:r>
          </a:p>
        </p:txBody>
      </p:sp>
      <p:sp>
        <p:nvSpPr>
          <p:cNvPr id="1029" name="Line 9">
            <a:extLst>
              <a:ext uri="{FF2B5EF4-FFF2-40B4-BE49-F238E27FC236}">
                <a16:creationId xmlns:a16="http://schemas.microsoft.com/office/drawing/2014/main" id="{F47D5619-5331-53E9-AAF6-71C7B0485611}"/>
              </a:ext>
            </a:extLst>
          </p:cNvPr>
          <p:cNvSpPr>
            <a:spLocks noChangeShapeType="1"/>
          </p:cNvSpPr>
          <p:nvPr userDrawn="1"/>
        </p:nvSpPr>
        <p:spPr bwMode="auto">
          <a:xfrm>
            <a:off x="0" y="6021388"/>
            <a:ext cx="9144000" cy="0"/>
          </a:xfrm>
          <a:prstGeom prst="line">
            <a:avLst/>
          </a:prstGeom>
          <a:noFill/>
          <a:ln w="9525">
            <a:solidFill>
              <a:schemeClr val="hlink"/>
            </a:solidFill>
            <a:round/>
            <a:headEnd/>
            <a:tailEnd/>
          </a:ln>
          <a:effectLst/>
        </p:spPr>
        <p:txBody>
          <a:bodyPr/>
          <a:lstStyle/>
          <a:p>
            <a:pPr algn="ctr" eaLnBrk="1" hangingPunct="1">
              <a:spcBef>
                <a:spcPct val="20000"/>
              </a:spcBef>
              <a:buFont typeface="Wingdings" panose="05000000000000000000" pitchFamily="2" charset="2"/>
              <a:buNone/>
              <a:defRPr/>
            </a:pPr>
            <a:endParaRPr lang="it-IT" sz="923"/>
          </a:p>
        </p:txBody>
      </p:sp>
      <p:sp>
        <p:nvSpPr>
          <p:cNvPr id="1030" name="Text Box 14">
            <a:extLst>
              <a:ext uri="{FF2B5EF4-FFF2-40B4-BE49-F238E27FC236}">
                <a16:creationId xmlns:a16="http://schemas.microsoft.com/office/drawing/2014/main" id="{1C9A332C-DA2E-8022-F9BC-83FD7EDF1499}"/>
              </a:ext>
            </a:extLst>
          </p:cNvPr>
          <p:cNvSpPr txBox="1">
            <a:spLocks noChangeArrowheads="1"/>
          </p:cNvSpPr>
          <p:nvPr userDrawn="1"/>
        </p:nvSpPr>
        <p:spPr bwMode="auto">
          <a:xfrm>
            <a:off x="3868738" y="6477000"/>
            <a:ext cx="773112" cy="234950"/>
          </a:xfrm>
          <a:prstGeom prst="rect">
            <a:avLst/>
          </a:prstGeom>
          <a:noFill/>
          <a:ln>
            <a:noFill/>
          </a:ln>
          <a:effectLst/>
        </p:spPr>
        <p:txBody>
          <a:bodyPr>
            <a:spAutoFit/>
          </a:bodyPr>
          <a:lstStyle>
            <a:lvl1pPr>
              <a:defRPr sz="1000" b="1">
                <a:solidFill>
                  <a:schemeClr val="tx1"/>
                </a:solidFill>
                <a:latin typeface="Arial" panose="020B0604020202020204" pitchFamily="34" charset="0"/>
                <a:cs typeface="Times New Roman" panose="02020603050405020304" pitchFamily="18" charset="0"/>
              </a:defRPr>
            </a:lvl1pPr>
            <a:lvl2pPr marL="742950" indent="-285750">
              <a:defRPr sz="1000" b="1">
                <a:solidFill>
                  <a:schemeClr val="tx1"/>
                </a:solidFill>
                <a:latin typeface="Arial" panose="020B0604020202020204" pitchFamily="34" charset="0"/>
                <a:cs typeface="Times New Roman" panose="02020603050405020304" pitchFamily="18" charset="0"/>
              </a:defRPr>
            </a:lvl2pPr>
            <a:lvl3pPr marL="1143000" indent="-228600">
              <a:defRPr sz="1000" b="1">
                <a:solidFill>
                  <a:schemeClr val="tx1"/>
                </a:solidFill>
                <a:latin typeface="Arial" panose="020B0604020202020204" pitchFamily="34" charset="0"/>
                <a:cs typeface="Times New Roman" panose="02020603050405020304" pitchFamily="18" charset="0"/>
              </a:defRPr>
            </a:lvl3pPr>
            <a:lvl4pPr marL="1600200" indent="-228600">
              <a:defRPr sz="1000" b="1">
                <a:solidFill>
                  <a:schemeClr val="tx1"/>
                </a:solidFill>
                <a:latin typeface="Arial" panose="020B0604020202020204" pitchFamily="34" charset="0"/>
                <a:cs typeface="Times New Roman" panose="02020603050405020304" pitchFamily="18" charset="0"/>
              </a:defRPr>
            </a:lvl4pPr>
            <a:lvl5pPr marL="2057400" indent="-228600">
              <a:defRPr sz="10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Font typeface="Wingdings" panose="05000000000000000000" pitchFamily="2" charset="2"/>
              <a:buNone/>
              <a:defRPr/>
            </a:pPr>
            <a:fld id="{D6EEED7C-6D4C-4D1F-8A02-AC647030F765}" type="slidenum">
              <a:rPr lang="it-IT" altLang="it-IT" sz="900" b="0" smtClean="0">
                <a:latin typeface="Tahoma" panose="020B0604030504040204" pitchFamily="34" charset="0"/>
              </a:rPr>
              <a:pPr algn="ctr" eaLnBrk="1" hangingPunct="1">
                <a:spcBef>
                  <a:spcPct val="50000"/>
                </a:spcBef>
                <a:buFont typeface="Wingdings" panose="05000000000000000000" pitchFamily="2" charset="2"/>
                <a:buNone/>
                <a:defRPr/>
              </a:pPr>
              <a:t>‹N›</a:t>
            </a:fld>
            <a:endParaRPr lang="it-IT" altLang="it-IT" sz="900" b="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Lst>
  <p:hf hdr="0" ftr="0" dt="0"/>
  <p:txStyles>
    <p:titleStyle>
      <a:lvl1pPr algn="l" rtl="0" eaLnBrk="0" fontAlgn="base" hangingPunct="0">
        <a:spcBef>
          <a:spcPct val="0"/>
        </a:spcBef>
        <a:spcAft>
          <a:spcPct val="0"/>
        </a:spcAft>
        <a:defRPr sz="3100">
          <a:solidFill>
            <a:srgbClr val="118C77"/>
          </a:solidFill>
          <a:latin typeface="Century Gothic" panose="020B0502020202020204" pitchFamily="34" charset="0"/>
          <a:ea typeface="+mj-ea"/>
          <a:cs typeface="+mj-cs"/>
        </a:defRPr>
      </a:lvl1pPr>
      <a:lvl2pPr algn="l" rtl="0" eaLnBrk="0" fontAlgn="base" hangingPunct="0">
        <a:spcBef>
          <a:spcPct val="0"/>
        </a:spcBef>
        <a:spcAft>
          <a:spcPct val="0"/>
        </a:spcAft>
        <a:defRPr sz="3100">
          <a:solidFill>
            <a:srgbClr val="118C77"/>
          </a:solidFill>
          <a:latin typeface="Tahoma" pitchFamily="1" charset="0"/>
        </a:defRPr>
      </a:lvl2pPr>
      <a:lvl3pPr algn="l" rtl="0" eaLnBrk="0" fontAlgn="base" hangingPunct="0">
        <a:spcBef>
          <a:spcPct val="0"/>
        </a:spcBef>
        <a:spcAft>
          <a:spcPct val="0"/>
        </a:spcAft>
        <a:defRPr sz="3100">
          <a:solidFill>
            <a:srgbClr val="118C77"/>
          </a:solidFill>
          <a:latin typeface="Tahoma" pitchFamily="1" charset="0"/>
        </a:defRPr>
      </a:lvl3pPr>
      <a:lvl4pPr algn="l" rtl="0" eaLnBrk="0" fontAlgn="base" hangingPunct="0">
        <a:spcBef>
          <a:spcPct val="0"/>
        </a:spcBef>
        <a:spcAft>
          <a:spcPct val="0"/>
        </a:spcAft>
        <a:defRPr sz="3100">
          <a:solidFill>
            <a:srgbClr val="118C77"/>
          </a:solidFill>
          <a:latin typeface="Tahoma" pitchFamily="1" charset="0"/>
        </a:defRPr>
      </a:lvl4pPr>
      <a:lvl5pPr algn="l" rtl="0" eaLnBrk="0" fontAlgn="base" hangingPunct="0">
        <a:spcBef>
          <a:spcPct val="0"/>
        </a:spcBef>
        <a:spcAft>
          <a:spcPct val="0"/>
        </a:spcAft>
        <a:defRPr sz="3100">
          <a:solidFill>
            <a:srgbClr val="118C77"/>
          </a:solidFill>
          <a:latin typeface="Tahoma" pitchFamily="1" charset="0"/>
        </a:defRPr>
      </a:lvl5pPr>
      <a:lvl6pPr marL="422042" algn="l" rtl="0" fontAlgn="base">
        <a:spcBef>
          <a:spcPct val="0"/>
        </a:spcBef>
        <a:spcAft>
          <a:spcPct val="0"/>
        </a:spcAft>
        <a:defRPr sz="3139">
          <a:solidFill>
            <a:schemeClr val="hlink"/>
          </a:solidFill>
          <a:latin typeface="Tahoma" pitchFamily="1" charset="0"/>
        </a:defRPr>
      </a:lvl6pPr>
      <a:lvl7pPr marL="844083" algn="l" rtl="0" fontAlgn="base">
        <a:spcBef>
          <a:spcPct val="0"/>
        </a:spcBef>
        <a:spcAft>
          <a:spcPct val="0"/>
        </a:spcAft>
        <a:defRPr sz="3139">
          <a:solidFill>
            <a:schemeClr val="hlink"/>
          </a:solidFill>
          <a:latin typeface="Tahoma" pitchFamily="1" charset="0"/>
        </a:defRPr>
      </a:lvl7pPr>
      <a:lvl8pPr marL="1266124" algn="l" rtl="0" fontAlgn="base">
        <a:spcBef>
          <a:spcPct val="0"/>
        </a:spcBef>
        <a:spcAft>
          <a:spcPct val="0"/>
        </a:spcAft>
        <a:defRPr sz="3139">
          <a:solidFill>
            <a:schemeClr val="hlink"/>
          </a:solidFill>
          <a:latin typeface="Tahoma" pitchFamily="1" charset="0"/>
        </a:defRPr>
      </a:lvl8pPr>
      <a:lvl9pPr marL="1688165" algn="l" rtl="0" fontAlgn="base">
        <a:spcBef>
          <a:spcPct val="0"/>
        </a:spcBef>
        <a:spcAft>
          <a:spcPct val="0"/>
        </a:spcAft>
        <a:defRPr sz="3139">
          <a:solidFill>
            <a:schemeClr val="hlink"/>
          </a:solidFill>
          <a:latin typeface="Tahoma" pitchFamily="1" charset="0"/>
        </a:defRPr>
      </a:lvl9pPr>
    </p:titleStyle>
    <p:bodyStyle>
      <a:lvl1pPr algn="l" rtl="0" eaLnBrk="0" fontAlgn="base" hangingPunct="0">
        <a:spcBef>
          <a:spcPct val="20000"/>
        </a:spcBef>
        <a:spcAft>
          <a:spcPct val="0"/>
        </a:spcAft>
        <a:defRPr sz="2900">
          <a:solidFill>
            <a:schemeClr val="tx1"/>
          </a:solidFill>
          <a:latin typeface="Century Gothic" panose="020B0502020202020204" pitchFamily="34" charset="0"/>
          <a:ea typeface="+mn-ea"/>
          <a:cs typeface="+mn-cs"/>
        </a:defRPr>
      </a:lvl1pPr>
      <a:lvl2pPr marL="685800" indent="-263525" algn="l" rtl="0" eaLnBrk="0" fontAlgn="base" hangingPunct="0">
        <a:spcBef>
          <a:spcPct val="20000"/>
        </a:spcBef>
        <a:spcAft>
          <a:spcPct val="0"/>
        </a:spcAft>
        <a:buClr>
          <a:schemeClr val="hlink"/>
        </a:buClr>
        <a:buChar char="–"/>
        <a:defRPr sz="2500">
          <a:solidFill>
            <a:schemeClr val="tx1"/>
          </a:solidFill>
          <a:latin typeface="Century Gothic" panose="020B0502020202020204" pitchFamily="34" charset="0"/>
        </a:defRPr>
      </a:lvl2pPr>
      <a:lvl3pPr marL="1054100" indent="-209550" algn="l" rtl="0" eaLnBrk="0" fontAlgn="base" hangingPunct="0">
        <a:spcBef>
          <a:spcPct val="20000"/>
        </a:spcBef>
        <a:spcAft>
          <a:spcPct val="0"/>
        </a:spcAft>
        <a:buClr>
          <a:schemeClr val="hlink"/>
        </a:buClr>
        <a:buChar char="•"/>
        <a:defRPr sz="2200">
          <a:solidFill>
            <a:schemeClr val="tx1"/>
          </a:solidFill>
          <a:latin typeface="Century Gothic" panose="020B0502020202020204" pitchFamily="34" charset="0"/>
        </a:defRPr>
      </a:lvl3pPr>
      <a:lvl4pPr marL="1476375" indent="-209550" algn="l" rtl="0" eaLnBrk="0" fontAlgn="base" hangingPunct="0">
        <a:spcBef>
          <a:spcPct val="20000"/>
        </a:spcBef>
        <a:spcAft>
          <a:spcPct val="0"/>
        </a:spcAft>
        <a:buClr>
          <a:schemeClr val="hlink"/>
        </a:buClr>
        <a:buChar char="–"/>
        <a:defRPr>
          <a:solidFill>
            <a:schemeClr val="tx1"/>
          </a:solidFill>
          <a:latin typeface="Century Gothic" panose="020B0502020202020204" pitchFamily="34" charset="0"/>
        </a:defRPr>
      </a:lvl4pPr>
      <a:lvl5pPr marL="1898650" indent="-209550" algn="l" rtl="0" eaLnBrk="0" fontAlgn="base" hangingPunct="0">
        <a:spcBef>
          <a:spcPct val="20000"/>
        </a:spcBef>
        <a:spcAft>
          <a:spcPct val="0"/>
        </a:spcAft>
        <a:buClr>
          <a:schemeClr val="hlink"/>
        </a:buClr>
        <a:buChar char="»"/>
        <a:defRPr>
          <a:solidFill>
            <a:schemeClr val="tx1"/>
          </a:solidFill>
          <a:latin typeface="Century Gothic" panose="020B0502020202020204" pitchFamily="34" charset="0"/>
        </a:defRPr>
      </a:lvl5pPr>
      <a:lvl6pPr marL="2321228" indent="-211021" algn="l" rtl="0" fontAlgn="base">
        <a:spcBef>
          <a:spcPct val="20000"/>
        </a:spcBef>
        <a:spcAft>
          <a:spcPct val="0"/>
        </a:spcAft>
        <a:buClr>
          <a:schemeClr val="hlink"/>
        </a:buClr>
        <a:buChar char="»"/>
        <a:defRPr sz="1847">
          <a:solidFill>
            <a:schemeClr val="tx1"/>
          </a:solidFill>
          <a:latin typeface="+mn-lt"/>
        </a:defRPr>
      </a:lvl6pPr>
      <a:lvl7pPr marL="2743268" indent="-211021" algn="l" rtl="0" fontAlgn="base">
        <a:spcBef>
          <a:spcPct val="20000"/>
        </a:spcBef>
        <a:spcAft>
          <a:spcPct val="0"/>
        </a:spcAft>
        <a:buClr>
          <a:schemeClr val="hlink"/>
        </a:buClr>
        <a:buChar char="»"/>
        <a:defRPr sz="1847">
          <a:solidFill>
            <a:schemeClr val="tx1"/>
          </a:solidFill>
          <a:latin typeface="+mn-lt"/>
        </a:defRPr>
      </a:lvl7pPr>
      <a:lvl8pPr marL="3165310" indent="-211021" algn="l" rtl="0" fontAlgn="base">
        <a:spcBef>
          <a:spcPct val="20000"/>
        </a:spcBef>
        <a:spcAft>
          <a:spcPct val="0"/>
        </a:spcAft>
        <a:buClr>
          <a:schemeClr val="hlink"/>
        </a:buClr>
        <a:buChar char="»"/>
        <a:defRPr sz="1847">
          <a:solidFill>
            <a:schemeClr val="tx1"/>
          </a:solidFill>
          <a:latin typeface="+mn-lt"/>
        </a:defRPr>
      </a:lvl8pPr>
      <a:lvl9pPr marL="3587351" indent="-211021" algn="l" rtl="0" fontAlgn="base">
        <a:spcBef>
          <a:spcPct val="20000"/>
        </a:spcBef>
        <a:spcAft>
          <a:spcPct val="0"/>
        </a:spcAft>
        <a:buClr>
          <a:schemeClr val="hlink"/>
        </a:buClr>
        <a:buChar char="»"/>
        <a:defRPr sz="1847">
          <a:solidFill>
            <a:schemeClr val="tx1"/>
          </a:solidFill>
          <a:latin typeface="+mn-lt"/>
        </a:defRPr>
      </a:lvl9pPr>
    </p:bodyStyle>
    <p:otherStyle>
      <a:defPPr>
        <a:defRPr lang="it-IT"/>
      </a:defPPr>
      <a:lvl1pPr marL="0" algn="l" defTabSz="844083" rtl="0" eaLnBrk="1" latinLnBrk="0" hangingPunct="1">
        <a:defRPr sz="1661" kern="1200">
          <a:solidFill>
            <a:schemeClr val="tx1"/>
          </a:solidFill>
          <a:latin typeface="+mn-lt"/>
          <a:ea typeface="+mn-ea"/>
          <a:cs typeface="+mn-cs"/>
        </a:defRPr>
      </a:lvl1pPr>
      <a:lvl2pPr marL="422042" algn="l" defTabSz="844083" rtl="0" eaLnBrk="1" latinLnBrk="0" hangingPunct="1">
        <a:defRPr sz="1661" kern="1200">
          <a:solidFill>
            <a:schemeClr val="tx1"/>
          </a:solidFill>
          <a:latin typeface="+mn-lt"/>
          <a:ea typeface="+mn-ea"/>
          <a:cs typeface="+mn-cs"/>
        </a:defRPr>
      </a:lvl2pPr>
      <a:lvl3pPr marL="844083" algn="l" defTabSz="844083" rtl="0" eaLnBrk="1" latinLnBrk="0" hangingPunct="1">
        <a:defRPr sz="1661" kern="1200">
          <a:solidFill>
            <a:schemeClr val="tx1"/>
          </a:solidFill>
          <a:latin typeface="+mn-lt"/>
          <a:ea typeface="+mn-ea"/>
          <a:cs typeface="+mn-cs"/>
        </a:defRPr>
      </a:lvl3pPr>
      <a:lvl4pPr marL="1266124" algn="l" defTabSz="844083" rtl="0" eaLnBrk="1" latinLnBrk="0" hangingPunct="1">
        <a:defRPr sz="1661" kern="1200">
          <a:solidFill>
            <a:schemeClr val="tx1"/>
          </a:solidFill>
          <a:latin typeface="+mn-lt"/>
          <a:ea typeface="+mn-ea"/>
          <a:cs typeface="+mn-cs"/>
        </a:defRPr>
      </a:lvl4pPr>
      <a:lvl5pPr marL="1688165" algn="l" defTabSz="844083" rtl="0" eaLnBrk="1" latinLnBrk="0" hangingPunct="1">
        <a:defRPr sz="1661" kern="1200">
          <a:solidFill>
            <a:schemeClr val="tx1"/>
          </a:solidFill>
          <a:latin typeface="+mn-lt"/>
          <a:ea typeface="+mn-ea"/>
          <a:cs typeface="+mn-cs"/>
        </a:defRPr>
      </a:lvl5pPr>
      <a:lvl6pPr marL="2110207" algn="l" defTabSz="844083" rtl="0" eaLnBrk="1" latinLnBrk="0" hangingPunct="1">
        <a:defRPr sz="1661" kern="1200">
          <a:solidFill>
            <a:schemeClr val="tx1"/>
          </a:solidFill>
          <a:latin typeface="+mn-lt"/>
          <a:ea typeface="+mn-ea"/>
          <a:cs typeface="+mn-cs"/>
        </a:defRPr>
      </a:lvl6pPr>
      <a:lvl7pPr marL="2532248" algn="l" defTabSz="844083" rtl="0" eaLnBrk="1" latinLnBrk="0" hangingPunct="1">
        <a:defRPr sz="1661" kern="1200">
          <a:solidFill>
            <a:schemeClr val="tx1"/>
          </a:solidFill>
          <a:latin typeface="+mn-lt"/>
          <a:ea typeface="+mn-ea"/>
          <a:cs typeface="+mn-cs"/>
        </a:defRPr>
      </a:lvl7pPr>
      <a:lvl8pPr marL="2954289" algn="l" defTabSz="844083" rtl="0" eaLnBrk="1" latinLnBrk="0" hangingPunct="1">
        <a:defRPr sz="1661" kern="1200">
          <a:solidFill>
            <a:schemeClr val="tx1"/>
          </a:solidFill>
          <a:latin typeface="+mn-lt"/>
          <a:ea typeface="+mn-ea"/>
          <a:cs typeface="+mn-cs"/>
        </a:defRPr>
      </a:lvl8pPr>
      <a:lvl9pPr marL="3376331" algn="l" defTabSz="844083" rtl="0" eaLnBrk="1" latinLnBrk="0" hangingPunct="1">
        <a:defRPr sz="16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7047390A-818E-2FB8-5A3B-806B3DBA5563}"/>
              </a:ext>
            </a:extLst>
          </p:cNvPr>
          <p:cNvSpPr>
            <a:spLocks noChangeArrowheads="1"/>
          </p:cNvSpPr>
          <p:nvPr/>
        </p:nvSpPr>
        <p:spPr bwMode="auto">
          <a:xfrm>
            <a:off x="-1588" y="3013075"/>
            <a:ext cx="9144001" cy="2393950"/>
          </a:xfrm>
          <a:prstGeom prst="rect">
            <a:avLst/>
          </a:prstGeom>
          <a:solidFill>
            <a:srgbClr val="B60023"/>
          </a:solidFill>
          <a:ln>
            <a:noFill/>
          </a:ln>
          <a:effectLst/>
        </p:spPr>
        <p:txBody>
          <a:bodyPr lIns="166154" tIns="44212" rIns="166154" bIns="44212" anchor="ct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eaLnBrk="1" hangingPunct="1">
              <a:defRPr/>
            </a:pPr>
            <a:r>
              <a:rPr lang="it-IT" altLang="it-IT" sz="3692" dirty="0">
                <a:solidFill>
                  <a:schemeClr val="bg1"/>
                </a:solidFill>
              </a:rPr>
              <a:t>Tassazione delle criptoattività.</a:t>
            </a:r>
          </a:p>
          <a:p>
            <a:pPr algn="ctr" eaLnBrk="1" hangingPunct="1">
              <a:defRPr/>
            </a:pPr>
            <a:r>
              <a:rPr lang="it-IT" altLang="it-IT" sz="1800" i="1" dirty="0">
                <a:solidFill>
                  <a:schemeClr val="bg1"/>
                </a:solidFill>
              </a:rPr>
              <a:t>nella circolare 30/E del 27 ottobre 2023</a:t>
            </a:r>
          </a:p>
        </p:txBody>
      </p:sp>
      <p:sp>
        <p:nvSpPr>
          <p:cNvPr id="3075" name="Text Box 4">
            <a:extLst>
              <a:ext uri="{FF2B5EF4-FFF2-40B4-BE49-F238E27FC236}">
                <a16:creationId xmlns:a16="http://schemas.microsoft.com/office/drawing/2014/main" id="{9C289146-5B55-1F76-A99E-DA722A906F9F}"/>
              </a:ext>
            </a:extLst>
          </p:cNvPr>
          <p:cNvSpPr txBox="1">
            <a:spLocks noChangeArrowheads="1"/>
          </p:cNvSpPr>
          <p:nvPr/>
        </p:nvSpPr>
        <p:spPr bwMode="auto">
          <a:xfrm>
            <a:off x="3236913" y="5643563"/>
            <a:ext cx="2667000" cy="357187"/>
          </a:xfrm>
          <a:prstGeom prst="rect">
            <a:avLst/>
          </a:prstGeom>
          <a:no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t>Stefano Capaccioli</a:t>
            </a:r>
            <a:endParaRPr lang="it-IT" altLang="it-IT" sz="1939" dirty="0"/>
          </a:p>
        </p:txBody>
      </p:sp>
      <p:sp>
        <p:nvSpPr>
          <p:cNvPr id="3077" name="Text Box 7">
            <a:extLst>
              <a:ext uri="{FF2B5EF4-FFF2-40B4-BE49-F238E27FC236}">
                <a16:creationId xmlns:a16="http://schemas.microsoft.com/office/drawing/2014/main" id="{580C38C1-BFCC-436A-7639-1C41D3EF270E}"/>
              </a:ext>
            </a:extLst>
          </p:cNvPr>
          <p:cNvSpPr txBox="1">
            <a:spLocks noChangeArrowheads="1"/>
          </p:cNvSpPr>
          <p:nvPr/>
        </p:nvSpPr>
        <p:spPr bwMode="auto">
          <a:xfrm>
            <a:off x="290513" y="6381750"/>
            <a:ext cx="8561387" cy="293688"/>
          </a:xfrm>
          <a:prstGeom prst="rect">
            <a:avLst/>
          </a:prstGeom>
          <a:noFill/>
          <a:ln>
            <a:noFill/>
          </a:ln>
          <a:effectLst/>
        </p:spPr>
        <p:txBody>
          <a:bodyPr lIns="88424" tIns="44212" rIns="88424"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eaLnBrk="1" hangingPunct="1">
              <a:lnSpc>
                <a:spcPct val="90000"/>
              </a:lnSpc>
              <a:defRPr/>
            </a:pPr>
            <a:r>
              <a:rPr lang="it-IT" altLang="it-IT" sz="1477" dirty="0"/>
              <a:t>Milano, 30 GENNAIO 2024</a:t>
            </a:r>
          </a:p>
        </p:txBody>
      </p:sp>
      <p:sp>
        <p:nvSpPr>
          <p:cNvPr id="3078" name="Line 12">
            <a:extLst>
              <a:ext uri="{FF2B5EF4-FFF2-40B4-BE49-F238E27FC236}">
                <a16:creationId xmlns:a16="http://schemas.microsoft.com/office/drawing/2014/main" id="{BAAC2572-EA4C-8F2D-8FB5-8604FFA874EB}"/>
              </a:ext>
            </a:extLst>
          </p:cNvPr>
          <p:cNvSpPr>
            <a:spLocks noChangeShapeType="1"/>
          </p:cNvSpPr>
          <p:nvPr/>
        </p:nvSpPr>
        <p:spPr bwMode="auto">
          <a:xfrm>
            <a:off x="0" y="6878638"/>
            <a:ext cx="9144000" cy="0"/>
          </a:xfrm>
          <a:prstGeom prst="line">
            <a:avLst/>
          </a:prstGeom>
          <a:noFill/>
          <a:ln w="9525">
            <a:solidFill>
              <a:schemeClr val="hlink"/>
            </a:solidFill>
            <a:round/>
            <a:headEnd/>
            <a:tailEnd/>
          </a:ln>
          <a:effectLst/>
        </p:spPr>
        <p:txBody>
          <a:bodyPr/>
          <a:lstStyle/>
          <a:p>
            <a:pPr algn="ctr" eaLnBrk="1" hangingPunct="1">
              <a:spcBef>
                <a:spcPct val="20000"/>
              </a:spcBef>
              <a:buFont typeface="Wingdings" panose="05000000000000000000" pitchFamily="2" charset="2"/>
              <a:buNone/>
              <a:defRPr/>
            </a:pPr>
            <a:endParaRPr lang="it-IT" sz="923"/>
          </a:p>
        </p:txBody>
      </p:sp>
      <p:cxnSp>
        <p:nvCxnSpPr>
          <p:cNvPr id="15368" name="Connettore diritto 2">
            <a:extLst>
              <a:ext uri="{FF2B5EF4-FFF2-40B4-BE49-F238E27FC236}">
                <a16:creationId xmlns:a16="http://schemas.microsoft.com/office/drawing/2014/main" id="{5C0B36B0-BA80-8AF7-1703-E70927C27CF9}"/>
              </a:ext>
            </a:extLst>
          </p:cNvPr>
          <p:cNvCxnSpPr>
            <a:cxnSpLocks noChangeShapeType="1"/>
          </p:cNvCxnSpPr>
          <p:nvPr/>
        </p:nvCxnSpPr>
        <p:spPr bwMode="auto">
          <a:xfrm>
            <a:off x="-1588" y="6237288"/>
            <a:ext cx="9144001" cy="0"/>
          </a:xfrm>
          <a:prstGeom prst="line">
            <a:avLst/>
          </a:prstGeom>
          <a:noFill/>
          <a:ln w="9525" algn="ctr">
            <a:solidFill>
              <a:srgbClr val="118C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1596B9-CDE1-173B-F6AD-03F5E0405DFF}"/>
              </a:ext>
            </a:extLst>
          </p:cNvPr>
          <p:cNvSpPr>
            <a:spLocks noGrp="1"/>
          </p:cNvSpPr>
          <p:nvPr>
            <p:ph type="title"/>
          </p:nvPr>
        </p:nvSpPr>
        <p:spPr/>
        <p:txBody>
          <a:bodyPr/>
          <a:lstStyle/>
          <a:p>
            <a:r>
              <a:rPr lang="it-IT" dirty="0"/>
              <a:t>Impianto normativo 197/2022</a:t>
            </a:r>
          </a:p>
        </p:txBody>
      </p:sp>
      <p:sp>
        <p:nvSpPr>
          <p:cNvPr id="3" name="Segnaposto contenuto 2">
            <a:extLst>
              <a:ext uri="{FF2B5EF4-FFF2-40B4-BE49-F238E27FC236}">
                <a16:creationId xmlns:a16="http://schemas.microsoft.com/office/drawing/2014/main" id="{5DDD8496-3611-4B13-2657-697019B52BA9}"/>
              </a:ext>
            </a:extLst>
          </p:cNvPr>
          <p:cNvSpPr>
            <a:spLocks noGrp="1"/>
          </p:cNvSpPr>
          <p:nvPr>
            <p:ph idx="1"/>
          </p:nvPr>
        </p:nvSpPr>
        <p:spPr/>
        <p:txBody>
          <a:bodyPr/>
          <a:lstStyle/>
          <a:p>
            <a:r>
              <a:rPr lang="it-IT" sz="2000" b="1" u="sng" dirty="0"/>
              <a:t>CRIPTOATTIVITÀ</a:t>
            </a:r>
          </a:p>
          <a:p>
            <a:r>
              <a:rPr lang="it-IT" sz="2000" dirty="0"/>
              <a:t>- nuova lettera c-sexies art. 67 – (REDDITI DIVERSI)</a:t>
            </a:r>
          </a:p>
          <a:p>
            <a:r>
              <a:rPr lang="it-IT" sz="2000" dirty="0"/>
              <a:t>- nuovo comma 9-bis art. 68 (DETERMINAZIONE)</a:t>
            </a:r>
          </a:p>
          <a:p>
            <a:r>
              <a:rPr lang="it-IT" sz="2000" dirty="0"/>
              <a:t>- modifiche 461/97 (risparmio amministrato e gestito)</a:t>
            </a:r>
          </a:p>
          <a:p>
            <a:r>
              <a:rPr lang="it-IT" sz="2000" dirty="0"/>
              <a:t>- modifiche art. 101 TUIR (valutazioni fine anno)</a:t>
            </a:r>
          </a:p>
          <a:p>
            <a:r>
              <a:rPr lang="it-IT" sz="2000" dirty="0"/>
              <a:t>- rivalutazione (fino al 15.11.2023)</a:t>
            </a:r>
          </a:p>
          <a:p>
            <a:r>
              <a:rPr lang="it-IT" sz="2000" dirty="0"/>
              <a:t>- regolarizzazione (fino 30.11.2023)</a:t>
            </a:r>
          </a:p>
          <a:p>
            <a:r>
              <a:rPr lang="it-IT" sz="2000" dirty="0"/>
              <a:t>- Imposta di bollo – IVACA</a:t>
            </a:r>
          </a:p>
          <a:p>
            <a:endParaRPr lang="it-IT" sz="2000" dirty="0"/>
          </a:p>
          <a:p>
            <a:r>
              <a:rPr lang="it-IT" sz="2000" dirty="0"/>
              <a:t>Circolare </a:t>
            </a:r>
            <a:r>
              <a:rPr lang="it-IT" sz="2000" dirty="0" err="1"/>
              <a:t>AdE</a:t>
            </a:r>
            <a:r>
              <a:rPr lang="it-IT" sz="2000" dirty="0"/>
              <a:t> messa in discussione (15.06.2023 fino al 30.06.2023), pubblicata il 27.10.2023 </a:t>
            </a:r>
          </a:p>
        </p:txBody>
      </p:sp>
      <p:pic>
        <p:nvPicPr>
          <p:cNvPr id="4" name="Immagine 3">
            <a:extLst>
              <a:ext uri="{FF2B5EF4-FFF2-40B4-BE49-F238E27FC236}">
                <a16:creationId xmlns:a16="http://schemas.microsoft.com/office/drawing/2014/main" id="{C06442B8-3B9E-4AC1-7FE4-46F98FF9E160}"/>
              </a:ext>
            </a:extLst>
          </p:cNvPr>
          <p:cNvPicPr>
            <a:picLocks noChangeAspect="1"/>
          </p:cNvPicPr>
          <p:nvPr/>
        </p:nvPicPr>
        <p:blipFill>
          <a:blip r:embed="rId2"/>
          <a:stretch>
            <a:fillRect/>
          </a:stretch>
        </p:blipFill>
        <p:spPr>
          <a:xfrm>
            <a:off x="7333264" y="-16802"/>
            <a:ext cx="1847248" cy="853514"/>
          </a:xfrm>
          <a:prstGeom prst="rect">
            <a:avLst/>
          </a:prstGeom>
        </p:spPr>
      </p:pic>
      <p:sp>
        <p:nvSpPr>
          <p:cNvPr id="5" name="Segnaposto numero diapositiva 3">
            <a:extLst>
              <a:ext uri="{FF2B5EF4-FFF2-40B4-BE49-F238E27FC236}">
                <a16:creationId xmlns:a16="http://schemas.microsoft.com/office/drawing/2014/main" id="{1C476988-F8F8-320D-C7A1-B353C8A72F94}"/>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10</a:t>
            </a:fld>
            <a:endParaRPr lang="it-IT" dirty="0"/>
          </a:p>
        </p:txBody>
      </p:sp>
    </p:spTree>
    <p:extLst>
      <p:ext uri="{BB962C8B-B14F-4D97-AF65-F5344CB8AC3E}">
        <p14:creationId xmlns:p14="http://schemas.microsoft.com/office/powerpoint/2010/main" val="108236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BE99D1-9AE7-9095-5868-C038AF82821C}"/>
              </a:ext>
            </a:extLst>
          </p:cNvPr>
          <p:cNvSpPr>
            <a:spLocks noGrp="1"/>
          </p:cNvSpPr>
          <p:nvPr>
            <p:ph type="title"/>
          </p:nvPr>
        </p:nvSpPr>
        <p:spPr/>
        <p:txBody>
          <a:bodyPr/>
          <a:lstStyle/>
          <a:p>
            <a:r>
              <a:rPr lang="it-IT" dirty="0">
                <a:latin typeface="Century Gothic" panose="020B0502020202020204" pitchFamily="34" charset="0"/>
              </a:rPr>
              <a:t>Legge di bilancio 197/2022</a:t>
            </a:r>
          </a:p>
        </p:txBody>
      </p:sp>
      <p:sp>
        <p:nvSpPr>
          <p:cNvPr id="3" name="Segnaposto contenuto 2">
            <a:extLst>
              <a:ext uri="{FF2B5EF4-FFF2-40B4-BE49-F238E27FC236}">
                <a16:creationId xmlns:a16="http://schemas.microsoft.com/office/drawing/2014/main" id="{F466732D-3E01-52F8-8252-98F91583AD86}"/>
              </a:ext>
            </a:extLst>
          </p:cNvPr>
          <p:cNvSpPr>
            <a:spLocks noGrp="1"/>
          </p:cNvSpPr>
          <p:nvPr>
            <p:ph idx="1"/>
          </p:nvPr>
        </p:nvSpPr>
        <p:spPr/>
        <p:txBody>
          <a:bodyPr/>
          <a:lstStyle/>
          <a:p>
            <a:r>
              <a:rPr lang="it-IT" sz="1600" b="1" u="sng" dirty="0">
                <a:ea typeface="Times New Roman" panose="02020603050405020304" pitchFamily="18" charset="0"/>
                <a:cs typeface="Courier New" panose="02070309020205020404" pitchFamily="49" charset="0"/>
              </a:rPr>
              <a:t>Art. 67</a:t>
            </a:r>
          </a:p>
          <a:p>
            <a:r>
              <a:rPr lang="it-IT" sz="1600" b="1" u="sng" dirty="0">
                <a:ea typeface="Times New Roman" panose="02020603050405020304" pitchFamily="18" charset="0"/>
                <a:cs typeface="Courier New" panose="02070309020205020404" pitchFamily="49" charset="0"/>
              </a:rPr>
              <a:t>c-sexies) </a:t>
            </a:r>
            <a:r>
              <a:rPr lang="it-IT" sz="1600" dirty="0">
                <a:ea typeface="Times New Roman" panose="02020603050405020304" pitchFamily="18" charset="0"/>
                <a:cs typeface="Courier New" panose="02070309020205020404" pitchFamily="49" charset="0"/>
              </a:rPr>
              <a:t>le </a:t>
            </a:r>
            <a:r>
              <a:rPr lang="it-IT" sz="1600" b="1" u="sng" dirty="0">
                <a:highlight>
                  <a:srgbClr val="FFFF00"/>
                </a:highlight>
                <a:ea typeface="Times New Roman" panose="02020603050405020304" pitchFamily="18" charset="0"/>
                <a:cs typeface="Courier New" panose="02070309020205020404" pitchFamily="49" charset="0"/>
              </a:rPr>
              <a:t>plusvalenze</a:t>
            </a:r>
            <a:r>
              <a:rPr lang="it-IT" sz="1600" dirty="0">
                <a:ea typeface="Times New Roman" panose="02020603050405020304" pitchFamily="18" charset="0"/>
                <a:cs typeface="Courier New" panose="02070309020205020404" pitchFamily="49" charset="0"/>
              </a:rPr>
              <a:t> e gli </a:t>
            </a:r>
            <a:r>
              <a:rPr lang="it-IT" sz="1600" b="1" u="sng" dirty="0">
                <a:highlight>
                  <a:srgbClr val="FFFF00"/>
                </a:highlight>
                <a:ea typeface="Times New Roman" panose="02020603050405020304" pitchFamily="18" charset="0"/>
                <a:cs typeface="Courier New" panose="02070309020205020404" pitchFamily="49" charset="0"/>
              </a:rPr>
              <a:t>altri proventi</a:t>
            </a:r>
            <a:r>
              <a:rPr lang="it-IT" sz="1600" dirty="0">
                <a:highlight>
                  <a:srgbClr val="FFFF00"/>
                </a:highlight>
                <a:ea typeface="Times New Roman" panose="02020603050405020304" pitchFamily="18" charset="0"/>
                <a:cs typeface="Courier New" panose="02070309020205020404" pitchFamily="49" charset="0"/>
              </a:rPr>
              <a:t> </a:t>
            </a:r>
            <a:r>
              <a:rPr lang="it-IT" sz="1600" b="1" u="sng" dirty="0">
                <a:latin typeface="Century Gothic" panose="020B0502020202020204" pitchFamily="34" charset="0"/>
                <a:ea typeface="Times New Roman" panose="02020603050405020304" pitchFamily="18" charset="0"/>
                <a:cs typeface="Courier New" panose="02070309020205020404" pitchFamily="49" charset="0"/>
              </a:rPr>
              <a:t>realizzati</a:t>
            </a:r>
            <a:r>
              <a:rPr lang="it-IT" sz="1600" dirty="0">
                <a:ea typeface="Times New Roman" panose="02020603050405020304" pitchFamily="18" charset="0"/>
                <a:cs typeface="Courier New" panose="02070309020205020404" pitchFamily="49" charset="0"/>
              </a:rPr>
              <a:t> mediante </a:t>
            </a:r>
            <a:r>
              <a:rPr lang="it-IT" sz="1600" b="1" dirty="0">
                <a:latin typeface="Century Gothic" panose="020B0502020202020204" pitchFamily="34" charset="0"/>
                <a:ea typeface="Times New Roman" panose="02020603050405020304" pitchFamily="18" charset="0"/>
                <a:cs typeface="Courier New" panose="02070309020205020404" pitchFamily="49" charset="0"/>
              </a:rPr>
              <a:t>rimborso</a:t>
            </a:r>
            <a:r>
              <a:rPr lang="it-IT" sz="1600" dirty="0">
                <a:ea typeface="Times New Roman" panose="02020603050405020304" pitchFamily="18" charset="0"/>
                <a:cs typeface="Courier New" panose="02070309020205020404" pitchFamily="49" charset="0"/>
              </a:rPr>
              <a:t> o </a:t>
            </a:r>
            <a:r>
              <a:rPr lang="it-IT" sz="1600" b="1" dirty="0">
                <a:latin typeface="Century Gothic" panose="020B0502020202020204" pitchFamily="34" charset="0"/>
                <a:ea typeface="Times New Roman" panose="02020603050405020304" pitchFamily="18" charset="0"/>
                <a:cs typeface="Courier New" panose="02070309020205020404" pitchFamily="49" charset="0"/>
              </a:rPr>
              <a:t>cessione</a:t>
            </a:r>
            <a:r>
              <a:rPr lang="it-IT" sz="1600" dirty="0">
                <a:latin typeface="Century Gothic" panose="020B0502020202020204" pitchFamily="34" charset="0"/>
                <a:ea typeface="Times New Roman" panose="02020603050405020304" pitchFamily="18" charset="0"/>
                <a:cs typeface="Courier New" panose="02070309020205020404" pitchFamily="49" charset="0"/>
              </a:rPr>
              <a:t> </a:t>
            </a:r>
            <a:r>
              <a:rPr lang="it-IT" sz="1600" b="1" dirty="0">
                <a:latin typeface="Century Gothic" panose="020B0502020202020204" pitchFamily="34" charset="0"/>
                <a:ea typeface="Times New Roman" panose="02020603050405020304" pitchFamily="18" charset="0"/>
                <a:cs typeface="Courier New" panose="02070309020205020404" pitchFamily="49" charset="0"/>
              </a:rPr>
              <a:t>a titolo oneroso</a:t>
            </a:r>
            <a:r>
              <a:rPr lang="it-IT" sz="1600" dirty="0">
                <a:ea typeface="Times New Roman" panose="02020603050405020304" pitchFamily="18" charset="0"/>
                <a:cs typeface="Courier New" panose="02070309020205020404" pitchFamily="49" charset="0"/>
              </a:rPr>
              <a:t>, </a:t>
            </a:r>
            <a:r>
              <a:rPr lang="it-IT" sz="1600" b="1" dirty="0">
                <a:latin typeface="Century Gothic" panose="020B0502020202020204" pitchFamily="34" charset="0"/>
                <a:ea typeface="Times New Roman" panose="02020603050405020304" pitchFamily="18" charset="0"/>
                <a:cs typeface="Courier New" panose="02070309020205020404" pitchFamily="49" charset="0"/>
              </a:rPr>
              <a:t>permuta</a:t>
            </a:r>
            <a:r>
              <a:rPr lang="it-IT" sz="1600" dirty="0">
                <a:ea typeface="Times New Roman" panose="02020603050405020304" pitchFamily="18" charset="0"/>
                <a:cs typeface="Courier New" panose="02070309020205020404" pitchFamily="49" charset="0"/>
              </a:rPr>
              <a:t> o </a:t>
            </a:r>
            <a:r>
              <a:rPr lang="it-IT" sz="1600" b="1" dirty="0">
                <a:latin typeface="Century Gothic" panose="020B0502020202020204" pitchFamily="34" charset="0"/>
                <a:ea typeface="Times New Roman" panose="02020603050405020304" pitchFamily="18" charset="0"/>
                <a:cs typeface="Courier New" panose="02070309020205020404" pitchFamily="49" charset="0"/>
              </a:rPr>
              <a:t>detenzione</a:t>
            </a:r>
            <a:r>
              <a:rPr lang="it-IT" sz="1600" dirty="0">
                <a:ea typeface="Times New Roman" panose="02020603050405020304" pitchFamily="18" charset="0"/>
                <a:cs typeface="Courier New" panose="02070309020205020404" pitchFamily="49" charset="0"/>
              </a:rPr>
              <a:t> di cripto-attività, comunque denominate, non inferiori complessivamente a </a:t>
            </a:r>
            <a:r>
              <a:rPr lang="it-IT" sz="1600" u="sng" dirty="0">
                <a:ea typeface="Times New Roman" panose="02020603050405020304" pitchFamily="18" charset="0"/>
                <a:cs typeface="Courier New" panose="02070309020205020404" pitchFamily="49" charset="0"/>
              </a:rPr>
              <a:t>2.000 euro </a:t>
            </a:r>
            <a:r>
              <a:rPr lang="it-IT" sz="1600" dirty="0">
                <a:ea typeface="Times New Roman" panose="02020603050405020304" pitchFamily="18" charset="0"/>
                <a:cs typeface="Courier New" panose="02070309020205020404" pitchFamily="49" charset="0"/>
              </a:rPr>
              <a:t>nel periodo d'imposta. Ai fini della presente lettera, per "cripto-attività" si intende una </a:t>
            </a:r>
            <a:r>
              <a:rPr lang="it-IT" sz="1600" i="1" dirty="0">
                <a:ea typeface="Times New Roman" panose="02020603050405020304" pitchFamily="18" charset="0"/>
                <a:cs typeface="Courier New" panose="02070309020205020404" pitchFamily="49" charset="0"/>
              </a:rPr>
              <a:t>rappresentazione digitale di valore </a:t>
            </a:r>
            <a:r>
              <a:rPr lang="it-IT" sz="1600" dirty="0">
                <a:ea typeface="Times New Roman" panose="02020603050405020304" pitchFamily="18" charset="0"/>
                <a:cs typeface="Courier New" panose="02070309020205020404" pitchFamily="49" charset="0"/>
              </a:rPr>
              <a:t>o </a:t>
            </a:r>
            <a:r>
              <a:rPr lang="it-IT" sz="1600" i="1" dirty="0">
                <a:ea typeface="Times New Roman" panose="02020603050405020304" pitchFamily="18" charset="0"/>
                <a:cs typeface="Courier New" panose="02070309020205020404" pitchFamily="49" charset="0"/>
              </a:rPr>
              <a:t>di diritti </a:t>
            </a:r>
            <a:r>
              <a:rPr lang="it-IT" sz="1600" dirty="0">
                <a:ea typeface="Times New Roman" panose="02020603050405020304" pitchFamily="18" charset="0"/>
                <a:cs typeface="Courier New" panose="02070309020205020404" pitchFamily="49" charset="0"/>
              </a:rPr>
              <a:t>che possono essere trasferiti e memorizzati elettronicamente, utilizzando la tecnologia di registro distribuito o una tecnologia analoga. </a:t>
            </a:r>
            <a:r>
              <a:rPr lang="it-IT" sz="1600" b="1" dirty="0">
                <a:ea typeface="Times New Roman" panose="02020603050405020304" pitchFamily="18" charset="0"/>
                <a:cs typeface="Courier New" panose="02070309020205020404" pitchFamily="49" charset="0"/>
              </a:rPr>
              <a:t>Non costituisce una fattispecie fiscalmente rilevante la permuta tra cripto-attività aventi eguali caratteristiche e funzioni</a:t>
            </a:r>
          </a:p>
          <a:p>
            <a:endParaRPr lang="it-IT" sz="1600" b="1" dirty="0">
              <a:ea typeface="Times New Roman" panose="02020603050405020304" pitchFamily="18" charset="0"/>
              <a:cs typeface="Courier New" panose="02070309020205020404" pitchFamily="49" charset="0"/>
            </a:endParaRPr>
          </a:p>
          <a:p>
            <a:r>
              <a:rPr lang="it-IT" sz="1600" b="1" u="sng" dirty="0">
                <a:ea typeface="Times New Roman" panose="02020603050405020304" pitchFamily="18" charset="0"/>
                <a:cs typeface="Courier New" panose="02070309020205020404" pitchFamily="49" charset="0"/>
              </a:rPr>
              <a:t>Art. 68</a:t>
            </a:r>
          </a:p>
          <a:p>
            <a:pPr algn="just"/>
            <a:r>
              <a:rPr lang="it-IT" sz="1600" b="1" dirty="0">
                <a:ea typeface="Times New Roman" panose="02020603050405020304" pitchFamily="18" charset="0"/>
                <a:cs typeface="Courier New" panose="02070309020205020404" pitchFamily="49" charset="0"/>
              </a:rPr>
              <a:t>«9-bis. </a:t>
            </a:r>
            <a:r>
              <a:rPr lang="it-IT" sz="1600" dirty="0">
                <a:ea typeface="Times New Roman" panose="02020603050405020304" pitchFamily="18" charset="0"/>
                <a:cs typeface="Courier New" panose="02070309020205020404" pitchFamily="49" charset="0"/>
              </a:rPr>
              <a:t>Le plusvalenze di cui alla lettera c-sexies) del comma 1 dell'articolo 67 sono costituite dalla </a:t>
            </a:r>
            <a:r>
              <a:rPr lang="it-IT" sz="1600" b="1" dirty="0">
                <a:ea typeface="Times New Roman" panose="02020603050405020304" pitchFamily="18" charset="0"/>
                <a:cs typeface="Courier New" panose="02070309020205020404" pitchFamily="49" charset="0"/>
              </a:rPr>
              <a:t>differenza</a:t>
            </a:r>
            <a:r>
              <a:rPr lang="it-IT" sz="1600" dirty="0">
                <a:ea typeface="Times New Roman" panose="02020603050405020304" pitchFamily="18" charset="0"/>
                <a:cs typeface="Courier New" panose="02070309020205020404" pitchFamily="49" charset="0"/>
              </a:rPr>
              <a:t> tra il </a:t>
            </a:r>
            <a:r>
              <a:rPr lang="it-IT" sz="1600" b="1" u="sng" dirty="0">
                <a:ea typeface="Times New Roman" panose="02020603050405020304" pitchFamily="18" charset="0"/>
                <a:cs typeface="Courier New" panose="02070309020205020404" pitchFamily="49" charset="0"/>
              </a:rPr>
              <a:t>corrispettivo percepito</a:t>
            </a:r>
            <a:r>
              <a:rPr lang="it-IT" sz="1600" dirty="0">
                <a:ea typeface="Times New Roman" panose="02020603050405020304" pitchFamily="18" charset="0"/>
                <a:cs typeface="Courier New" panose="02070309020205020404" pitchFamily="49" charset="0"/>
              </a:rPr>
              <a:t> ovvero il </a:t>
            </a:r>
            <a:r>
              <a:rPr lang="it-IT" sz="1600" b="1" u="sng" dirty="0">
                <a:ea typeface="Times New Roman" panose="02020603050405020304" pitchFamily="18" charset="0"/>
                <a:cs typeface="Courier New" panose="02070309020205020404" pitchFamily="49" charset="0"/>
              </a:rPr>
              <a:t>valore normale</a:t>
            </a:r>
            <a:r>
              <a:rPr lang="it-IT" sz="1600" dirty="0">
                <a:ea typeface="Times New Roman" panose="02020603050405020304" pitchFamily="18" charset="0"/>
                <a:cs typeface="Courier New" panose="02070309020205020404" pitchFamily="49" charset="0"/>
              </a:rPr>
              <a:t> </a:t>
            </a:r>
            <a:r>
              <a:rPr lang="it-IT" sz="1600" b="1" u="sng" dirty="0">
                <a:ea typeface="Times New Roman" panose="02020603050405020304" pitchFamily="18" charset="0"/>
                <a:cs typeface="Courier New" panose="02070309020205020404" pitchFamily="49" charset="0"/>
              </a:rPr>
              <a:t>delle cripto-attività permutate</a:t>
            </a:r>
            <a:r>
              <a:rPr lang="it-IT" sz="1600" dirty="0">
                <a:ea typeface="Times New Roman" panose="02020603050405020304" pitchFamily="18" charset="0"/>
                <a:cs typeface="Courier New" panose="02070309020205020404" pitchFamily="49" charset="0"/>
              </a:rPr>
              <a:t> e il </a:t>
            </a:r>
            <a:r>
              <a:rPr lang="it-IT" sz="1600" b="1" u="sng" dirty="0">
                <a:ea typeface="Times New Roman" panose="02020603050405020304" pitchFamily="18" charset="0"/>
                <a:cs typeface="Courier New" panose="02070309020205020404" pitchFamily="49" charset="0"/>
              </a:rPr>
              <a:t>costo o il valore di acquisto</a:t>
            </a:r>
            <a:r>
              <a:rPr lang="it-IT" sz="1600" dirty="0">
                <a:ea typeface="Times New Roman" panose="02020603050405020304" pitchFamily="18" charset="0"/>
                <a:cs typeface="Courier New" panose="02070309020205020404" pitchFamily="49" charset="0"/>
              </a:rPr>
              <a:t>. (…) Il </a:t>
            </a:r>
            <a:r>
              <a:rPr lang="it-IT" sz="1600" b="1" dirty="0">
                <a:ea typeface="Times New Roman" panose="02020603050405020304" pitchFamily="18" charset="0"/>
                <a:cs typeface="Courier New" panose="02070309020205020404" pitchFamily="49" charset="0"/>
              </a:rPr>
              <a:t>costo o valore di acquisto è documentato con elementi certi e precisi a cura del contribuente; in mancanza il costo è pari a zero</a:t>
            </a:r>
            <a:r>
              <a:rPr lang="it-IT" sz="1600" dirty="0">
                <a:ea typeface="Times New Roman" panose="02020603050405020304" pitchFamily="18" charset="0"/>
                <a:cs typeface="Courier New" panose="02070309020205020404" pitchFamily="49" charset="0"/>
              </a:rPr>
              <a:t>. </a:t>
            </a:r>
          </a:p>
          <a:p>
            <a:pPr algn="just"/>
            <a:r>
              <a:rPr lang="it-IT" sz="1600" dirty="0">
                <a:ea typeface="Times New Roman" panose="02020603050405020304" pitchFamily="18" charset="0"/>
                <a:cs typeface="Courier New" panose="02070309020205020404" pitchFamily="49" charset="0"/>
              </a:rPr>
              <a:t>I </a:t>
            </a:r>
            <a:r>
              <a:rPr lang="it-IT" sz="1600" b="1" u="sng" dirty="0">
                <a:latin typeface="Century Gothic" panose="020B0502020202020204" pitchFamily="34" charset="0"/>
                <a:ea typeface="Times New Roman" panose="02020603050405020304" pitchFamily="18" charset="0"/>
                <a:cs typeface="Courier New" panose="02070309020205020404" pitchFamily="49" charset="0"/>
              </a:rPr>
              <a:t>proventi</a:t>
            </a:r>
            <a:r>
              <a:rPr lang="it-IT" sz="1600" dirty="0">
                <a:ea typeface="Times New Roman" panose="02020603050405020304" pitchFamily="18" charset="0"/>
                <a:cs typeface="Courier New" panose="02070309020205020404" pitchFamily="49" charset="0"/>
              </a:rPr>
              <a:t> derivanti dalla </a:t>
            </a:r>
            <a:r>
              <a:rPr lang="it-IT" sz="1600" b="1" u="sng" dirty="0">
                <a:latin typeface="Century Gothic" panose="020B0502020202020204" pitchFamily="34" charset="0"/>
                <a:ea typeface="Times New Roman" panose="02020603050405020304" pitchFamily="18" charset="0"/>
                <a:cs typeface="Courier New" panose="02070309020205020404" pitchFamily="49" charset="0"/>
              </a:rPr>
              <a:t>detenzione di cripto-attività</a:t>
            </a:r>
            <a:r>
              <a:rPr lang="it-IT" sz="1600" b="1" dirty="0">
                <a:ea typeface="Times New Roman" panose="02020603050405020304" pitchFamily="18" charset="0"/>
                <a:cs typeface="Courier New" panose="02070309020205020404" pitchFamily="49" charset="0"/>
              </a:rPr>
              <a:t> </a:t>
            </a:r>
            <a:r>
              <a:rPr lang="it-IT" sz="1600" b="1" u="sng" dirty="0">
                <a:ea typeface="Times New Roman" panose="02020603050405020304" pitchFamily="18" charset="0"/>
                <a:cs typeface="Courier New" panose="02070309020205020404" pitchFamily="49" charset="0"/>
              </a:rPr>
              <a:t>percepiti</a:t>
            </a:r>
            <a:r>
              <a:rPr lang="it-IT" sz="1600" dirty="0">
                <a:ea typeface="Times New Roman" panose="02020603050405020304" pitchFamily="18" charset="0"/>
                <a:cs typeface="Courier New" panose="02070309020205020404" pitchFamily="49" charset="0"/>
              </a:rPr>
              <a:t> nel periodo di imposta sono </a:t>
            </a:r>
            <a:r>
              <a:rPr lang="it-IT" sz="1600" b="1" i="1" u="sng" dirty="0">
                <a:highlight>
                  <a:srgbClr val="FFFF00"/>
                </a:highlight>
                <a:ea typeface="Times New Roman" panose="02020603050405020304" pitchFamily="18" charset="0"/>
                <a:cs typeface="Courier New" panose="02070309020205020404" pitchFamily="49" charset="0"/>
              </a:rPr>
              <a:t>assoggettati a tassazione senza alcuna deduzione</a:t>
            </a:r>
            <a:r>
              <a:rPr lang="it-IT" sz="1600" dirty="0">
                <a:ea typeface="Times New Roman" panose="02020603050405020304" pitchFamily="18" charset="0"/>
                <a:cs typeface="Courier New" panose="02070309020205020404" pitchFamily="49" charset="0"/>
              </a:rPr>
              <a:t>». </a:t>
            </a:r>
            <a:endParaRPr lang="it-IT" sz="1600" dirty="0"/>
          </a:p>
          <a:p>
            <a:endParaRPr lang="it-IT" sz="1350" b="1" dirty="0">
              <a:solidFill>
                <a:srgbClr val="FF0000"/>
              </a:solidFill>
              <a:ea typeface="Times New Roman" panose="02020603050405020304" pitchFamily="18" charset="0"/>
              <a:cs typeface="Courier New" panose="02070309020205020404" pitchFamily="49" charset="0"/>
            </a:endParaRPr>
          </a:p>
          <a:p>
            <a:endParaRPr lang="it-IT" dirty="0"/>
          </a:p>
        </p:txBody>
      </p:sp>
      <p:pic>
        <p:nvPicPr>
          <p:cNvPr id="4" name="Immagine 3">
            <a:extLst>
              <a:ext uri="{FF2B5EF4-FFF2-40B4-BE49-F238E27FC236}">
                <a16:creationId xmlns:a16="http://schemas.microsoft.com/office/drawing/2014/main" id="{E2189615-A4AC-2C99-3E53-FFC86D0D2EF4}"/>
              </a:ext>
            </a:extLst>
          </p:cNvPr>
          <p:cNvPicPr>
            <a:picLocks noChangeAspect="1"/>
          </p:cNvPicPr>
          <p:nvPr/>
        </p:nvPicPr>
        <p:blipFill>
          <a:blip r:embed="rId2"/>
          <a:stretch>
            <a:fillRect/>
          </a:stretch>
        </p:blipFill>
        <p:spPr>
          <a:xfrm>
            <a:off x="7333264" y="-16802"/>
            <a:ext cx="1847248" cy="853514"/>
          </a:xfrm>
          <a:prstGeom prst="rect">
            <a:avLst/>
          </a:prstGeom>
        </p:spPr>
      </p:pic>
      <p:sp>
        <p:nvSpPr>
          <p:cNvPr id="5" name="Segnaposto numero diapositiva 3">
            <a:extLst>
              <a:ext uri="{FF2B5EF4-FFF2-40B4-BE49-F238E27FC236}">
                <a16:creationId xmlns:a16="http://schemas.microsoft.com/office/drawing/2014/main" id="{4F903562-BD0B-847A-B3D1-2D89B87CFB06}"/>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11</a:t>
            </a:fld>
            <a:endParaRPr lang="it-IT" dirty="0"/>
          </a:p>
        </p:txBody>
      </p:sp>
    </p:spTree>
    <p:extLst>
      <p:ext uri="{BB962C8B-B14F-4D97-AF65-F5344CB8AC3E}">
        <p14:creationId xmlns:p14="http://schemas.microsoft.com/office/powerpoint/2010/main" val="3566492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14CD62-CD3D-2EAF-53D4-6317EB42A560}"/>
              </a:ext>
            </a:extLst>
          </p:cNvPr>
          <p:cNvSpPr>
            <a:spLocks noGrp="1"/>
          </p:cNvSpPr>
          <p:nvPr>
            <p:ph type="title"/>
          </p:nvPr>
        </p:nvSpPr>
        <p:spPr>
          <a:xfrm>
            <a:off x="1376775" y="1321597"/>
            <a:ext cx="6390450" cy="429525"/>
          </a:xfrm>
        </p:spPr>
        <p:txBody>
          <a:bodyPr>
            <a:normAutofit fontScale="90000"/>
          </a:bodyPr>
          <a:lstStyle/>
          <a:p>
            <a:pPr algn="ctr"/>
            <a:r>
              <a:rPr lang="it-IT" sz="2700" b="1" dirty="0">
                <a:solidFill>
                  <a:schemeClr val="tx1"/>
                </a:solidFill>
              </a:rPr>
              <a:t>PLUSVALENZA   </a:t>
            </a:r>
            <a:r>
              <a:rPr lang="it-IT" sz="2100" dirty="0">
                <a:solidFill>
                  <a:srgbClr val="FF0000"/>
                </a:solidFill>
                <a:latin typeface="Times New Roman" panose="02020603050405020304" pitchFamily="18" charset="0"/>
              </a:rPr>
              <a:t>→   </a:t>
            </a:r>
            <a:r>
              <a:rPr lang="it-IT" sz="2700" b="1" dirty="0"/>
              <a:t>TRASFERIMENTO A TERZI</a:t>
            </a:r>
          </a:p>
        </p:txBody>
      </p:sp>
      <p:graphicFrame>
        <p:nvGraphicFramePr>
          <p:cNvPr id="4" name="Segnaposto contenuto 3">
            <a:extLst>
              <a:ext uri="{FF2B5EF4-FFF2-40B4-BE49-F238E27FC236}">
                <a16:creationId xmlns:a16="http://schemas.microsoft.com/office/drawing/2014/main" id="{20E8083B-338E-EFD1-2768-21730F83EA48}"/>
              </a:ext>
            </a:extLst>
          </p:cNvPr>
          <p:cNvGraphicFramePr>
            <a:graphicFrameLocks noGrp="1"/>
          </p:cNvGraphicFramePr>
          <p:nvPr>
            <p:ph idx="1"/>
            <p:extLst>
              <p:ext uri="{D42A27DB-BD31-4B8C-83A1-F6EECF244321}">
                <p14:modId xmlns:p14="http://schemas.microsoft.com/office/powerpoint/2010/main" val="291121574"/>
              </p:ext>
            </p:extLst>
          </p:nvPr>
        </p:nvGraphicFramePr>
        <p:xfrm>
          <a:off x="671513" y="1893509"/>
          <a:ext cx="7350918" cy="2121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1">
            <a:extLst>
              <a:ext uri="{FF2B5EF4-FFF2-40B4-BE49-F238E27FC236}">
                <a16:creationId xmlns:a16="http://schemas.microsoft.com/office/drawing/2014/main" id="{2AE53B6A-5DF7-E0E9-DA07-B9D4A717E9F3}"/>
              </a:ext>
            </a:extLst>
          </p:cNvPr>
          <p:cNvSpPr txBox="1">
            <a:spLocks/>
          </p:cNvSpPr>
          <p:nvPr/>
        </p:nvSpPr>
        <p:spPr>
          <a:xfrm>
            <a:off x="1336907" y="4022948"/>
            <a:ext cx="6390450" cy="33873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it-IT" sz="2100" b="1" dirty="0">
                <a:latin typeface="Century Gothic" panose="020B0502020202020204" pitchFamily="34" charset="0"/>
              </a:rPr>
              <a:t>ALTRI PROVENTI </a:t>
            </a:r>
            <a:r>
              <a:rPr lang="it-IT" sz="2700" dirty="0">
                <a:solidFill>
                  <a:srgbClr val="FF0000"/>
                </a:solidFill>
                <a:latin typeface="Times New Roman" panose="02020603050405020304" pitchFamily="18" charset="0"/>
              </a:rPr>
              <a:t>→</a:t>
            </a:r>
            <a:r>
              <a:rPr lang="it-IT" sz="2100" b="1" dirty="0">
                <a:latin typeface="Century Gothic" panose="020B0502020202020204" pitchFamily="34" charset="0"/>
              </a:rPr>
              <a:t> DETENZIONE</a:t>
            </a:r>
          </a:p>
        </p:txBody>
      </p:sp>
      <p:sp>
        <p:nvSpPr>
          <p:cNvPr id="5" name="Titolo 1">
            <a:extLst>
              <a:ext uri="{FF2B5EF4-FFF2-40B4-BE49-F238E27FC236}">
                <a16:creationId xmlns:a16="http://schemas.microsoft.com/office/drawing/2014/main" id="{2DBF1F72-7A6A-41B0-18B9-304F1826AEDF}"/>
              </a:ext>
            </a:extLst>
          </p:cNvPr>
          <p:cNvSpPr txBox="1">
            <a:spLocks/>
          </p:cNvSpPr>
          <p:nvPr/>
        </p:nvSpPr>
        <p:spPr>
          <a:xfrm>
            <a:off x="671513" y="4589795"/>
            <a:ext cx="7350918" cy="883658"/>
          </a:xfrm>
          <a:prstGeom prst="rect">
            <a:avLst/>
          </a:prstGeom>
          <a:noFill/>
          <a:ln w="25400">
            <a:solidFill>
              <a:schemeClr val="dk2">
                <a:hueOff val="0"/>
                <a:satOff val="0"/>
                <a:lumOff val="0"/>
              </a:schemeClr>
            </a:solid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it-IT" sz="1350" b="1" u="sng" dirty="0">
                <a:solidFill>
                  <a:srgbClr val="FF0000"/>
                </a:solidFill>
                <a:latin typeface="Century Gothic" panose="020B0502020202020204" pitchFamily="34" charset="0"/>
              </a:rPr>
              <a:t>Semplice disponibilità di qualcosa</a:t>
            </a:r>
          </a:p>
          <a:p>
            <a:r>
              <a:rPr lang="it-IT" sz="1350" b="1" dirty="0">
                <a:latin typeface="Century Gothic" panose="020B0502020202020204" pitchFamily="34" charset="0"/>
              </a:rPr>
              <a:t>- indiretta</a:t>
            </a:r>
            <a:r>
              <a:rPr lang="it-IT" sz="1350" dirty="0">
                <a:latin typeface="Century Gothic" panose="020B0502020202020204" pitchFamily="34" charset="0"/>
              </a:rPr>
              <a:t> – redditi da capitale</a:t>
            </a:r>
          </a:p>
          <a:p>
            <a:r>
              <a:rPr lang="it-IT" sz="1350" b="1" dirty="0">
                <a:latin typeface="Century Gothic" panose="020B0502020202020204" pitchFamily="34" charset="0"/>
              </a:rPr>
              <a:t>- diretta</a:t>
            </a:r>
            <a:r>
              <a:rPr lang="it-IT" sz="1350" dirty="0">
                <a:latin typeface="Century Gothic" panose="020B0502020202020204" pitchFamily="34" charset="0"/>
              </a:rPr>
              <a:t>    – norma di chiusura | redditi diversi altrimenti non inquadrabili</a:t>
            </a:r>
          </a:p>
        </p:txBody>
      </p:sp>
      <p:pic>
        <p:nvPicPr>
          <p:cNvPr id="6" name="Immagine 5">
            <a:extLst>
              <a:ext uri="{FF2B5EF4-FFF2-40B4-BE49-F238E27FC236}">
                <a16:creationId xmlns:a16="http://schemas.microsoft.com/office/drawing/2014/main" id="{DA98C1C6-F32A-A3F4-1FE8-E178A4A6999A}"/>
              </a:ext>
            </a:extLst>
          </p:cNvPr>
          <p:cNvPicPr>
            <a:picLocks noChangeAspect="1"/>
          </p:cNvPicPr>
          <p:nvPr/>
        </p:nvPicPr>
        <p:blipFill>
          <a:blip r:embed="rId7"/>
          <a:stretch>
            <a:fillRect/>
          </a:stretch>
        </p:blipFill>
        <p:spPr>
          <a:xfrm>
            <a:off x="7333264" y="-16802"/>
            <a:ext cx="1847248" cy="853514"/>
          </a:xfrm>
          <a:prstGeom prst="rect">
            <a:avLst/>
          </a:prstGeom>
        </p:spPr>
      </p:pic>
      <p:sp>
        <p:nvSpPr>
          <p:cNvPr id="7" name="Segnaposto numero diapositiva 3">
            <a:extLst>
              <a:ext uri="{FF2B5EF4-FFF2-40B4-BE49-F238E27FC236}">
                <a16:creationId xmlns:a16="http://schemas.microsoft.com/office/drawing/2014/main" id="{B23CBF4B-11B2-E9B4-7458-089B220E2F07}"/>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12</a:t>
            </a:fld>
            <a:endParaRPr lang="it-IT" dirty="0"/>
          </a:p>
        </p:txBody>
      </p:sp>
    </p:spTree>
    <p:extLst>
      <p:ext uri="{BB962C8B-B14F-4D97-AF65-F5344CB8AC3E}">
        <p14:creationId xmlns:p14="http://schemas.microsoft.com/office/powerpoint/2010/main" val="382847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7579A1-103E-8614-C91F-76A44C4A614A}"/>
              </a:ext>
            </a:extLst>
          </p:cNvPr>
          <p:cNvSpPr>
            <a:spLocks noGrp="1"/>
          </p:cNvSpPr>
          <p:nvPr>
            <p:ph type="title"/>
          </p:nvPr>
        </p:nvSpPr>
        <p:spPr>
          <a:xfrm>
            <a:off x="323528" y="76200"/>
            <a:ext cx="5482952" cy="1143000"/>
          </a:xfrm>
        </p:spPr>
        <p:txBody>
          <a:bodyPr/>
          <a:lstStyle/>
          <a:p>
            <a:r>
              <a:rPr lang="it-IT" b="1" dirty="0"/>
              <a:t>CESSIONE / PERMUTA</a:t>
            </a:r>
          </a:p>
        </p:txBody>
      </p:sp>
      <p:sp>
        <p:nvSpPr>
          <p:cNvPr id="3" name="Segnaposto contenuto 2">
            <a:extLst>
              <a:ext uri="{FF2B5EF4-FFF2-40B4-BE49-F238E27FC236}">
                <a16:creationId xmlns:a16="http://schemas.microsoft.com/office/drawing/2014/main" id="{F2589C28-3A04-7864-978D-E7407FA433E8}"/>
              </a:ext>
            </a:extLst>
          </p:cNvPr>
          <p:cNvSpPr>
            <a:spLocks noGrp="1"/>
          </p:cNvSpPr>
          <p:nvPr>
            <p:ph idx="1"/>
          </p:nvPr>
        </p:nvSpPr>
        <p:spPr>
          <a:xfrm>
            <a:off x="301477" y="3235424"/>
            <a:ext cx="8229600" cy="3073896"/>
          </a:xfrm>
          <a:ln>
            <a:solidFill>
              <a:schemeClr val="tx1"/>
            </a:solidFill>
          </a:ln>
        </p:spPr>
        <p:txBody>
          <a:bodyPr/>
          <a:lstStyle/>
          <a:p>
            <a:r>
              <a:rPr lang="it-IT" sz="1800" b="1" dirty="0"/>
              <a:t>Diverse Caratteristiche e funzioni</a:t>
            </a:r>
          </a:p>
          <a:p>
            <a:r>
              <a:rPr lang="it-IT" sz="1800" dirty="0"/>
              <a:t>- Payment token</a:t>
            </a:r>
          </a:p>
          <a:p>
            <a:r>
              <a:rPr lang="it-IT" sz="1800" dirty="0"/>
              <a:t>- Security token</a:t>
            </a:r>
          </a:p>
          <a:p>
            <a:r>
              <a:rPr lang="it-IT" sz="1800" dirty="0"/>
              <a:t>- Utility token</a:t>
            </a:r>
          </a:p>
          <a:p>
            <a:r>
              <a:rPr lang="it-IT" sz="1800" dirty="0"/>
              <a:t>- NFT</a:t>
            </a:r>
          </a:p>
          <a:p>
            <a:r>
              <a:rPr lang="it-IT" sz="1800" b="1" dirty="0"/>
              <a:t>Definizioni </a:t>
            </a:r>
            <a:r>
              <a:rPr lang="it-IT" sz="1800" b="1" dirty="0" err="1"/>
              <a:t>MiCA</a:t>
            </a:r>
            <a:endParaRPr lang="it-IT" sz="1800" b="1" dirty="0"/>
          </a:p>
          <a:p>
            <a:r>
              <a:rPr lang="it-IT" sz="1800" i="1" dirty="0"/>
              <a:t>- Asset Reference Token</a:t>
            </a:r>
          </a:p>
          <a:p>
            <a:r>
              <a:rPr lang="it-IT" sz="1800" i="1" dirty="0"/>
              <a:t>- Rilevante solo la cessione con gli </a:t>
            </a:r>
            <a:r>
              <a:rPr lang="it-IT" sz="1800" b="1" i="1" dirty="0"/>
              <a:t>E-money token</a:t>
            </a:r>
          </a:p>
          <a:p>
            <a:r>
              <a:rPr lang="it-IT" sz="1800" b="1" i="1" u="sng" dirty="0" err="1"/>
              <a:t>Stable</a:t>
            </a:r>
            <a:r>
              <a:rPr lang="it-IT" sz="1800" b="1" i="1" u="sng" dirty="0"/>
              <a:t> Coin: USDT, USDC, EURS non sono EMT</a:t>
            </a:r>
          </a:p>
        </p:txBody>
      </p:sp>
      <p:pic>
        <p:nvPicPr>
          <p:cNvPr id="4" name="Immagine 3">
            <a:extLst>
              <a:ext uri="{FF2B5EF4-FFF2-40B4-BE49-F238E27FC236}">
                <a16:creationId xmlns:a16="http://schemas.microsoft.com/office/drawing/2014/main" id="{167682E7-5B2F-F61F-A161-C1A15899BF3C}"/>
              </a:ext>
            </a:extLst>
          </p:cNvPr>
          <p:cNvPicPr>
            <a:picLocks noChangeAspect="1"/>
          </p:cNvPicPr>
          <p:nvPr/>
        </p:nvPicPr>
        <p:blipFill>
          <a:blip r:embed="rId2"/>
          <a:stretch>
            <a:fillRect/>
          </a:stretch>
        </p:blipFill>
        <p:spPr>
          <a:xfrm>
            <a:off x="7333264" y="-16802"/>
            <a:ext cx="1847248" cy="853514"/>
          </a:xfrm>
          <a:prstGeom prst="rect">
            <a:avLst/>
          </a:prstGeom>
        </p:spPr>
      </p:pic>
      <p:sp>
        <p:nvSpPr>
          <p:cNvPr id="5" name="Segnaposto numero diapositiva 3">
            <a:extLst>
              <a:ext uri="{FF2B5EF4-FFF2-40B4-BE49-F238E27FC236}">
                <a16:creationId xmlns:a16="http://schemas.microsoft.com/office/drawing/2014/main" id="{272716AD-4130-7B39-997D-445795529D33}"/>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13</a:t>
            </a:fld>
            <a:endParaRPr lang="it-IT" dirty="0"/>
          </a:p>
        </p:txBody>
      </p:sp>
      <p:sp>
        <p:nvSpPr>
          <p:cNvPr id="6" name="Segnaposto contenuto 2">
            <a:extLst>
              <a:ext uri="{FF2B5EF4-FFF2-40B4-BE49-F238E27FC236}">
                <a16:creationId xmlns:a16="http://schemas.microsoft.com/office/drawing/2014/main" id="{116DF73D-79F7-580B-C329-D3D81B19D67D}"/>
              </a:ext>
            </a:extLst>
          </p:cNvPr>
          <p:cNvSpPr txBox="1">
            <a:spLocks/>
          </p:cNvSpPr>
          <p:nvPr/>
        </p:nvSpPr>
        <p:spPr bwMode="auto">
          <a:xfrm>
            <a:off x="315122" y="1164610"/>
            <a:ext cx="4546848" cy="17777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900">
                <a:solidFill>
                  <a:schemeClr val="tx1"/>
                </a:solidFill>
                <a:latin typeface="Century Gothic" panose="020B0502020202020204" pitchFamily="34" charset="0"/>
                <a:ea typeface="+mn-ea"/>
                <a:cs typeface="+mn-cs"/>
              </a:defRPr>
            </a:lvl1pPr>
            <a:lvl2pPr marL="685800" indent="-263525" algn="l" rtl="0" eaLnBrk="0" fontAlgn="base" hangingPunct="0">
              <a:spcBef>
                <a:spcPct val="20000"/>
              </a:spcBef>
              <a:spcAft>
                <a:spcPct val="0"/>
              </a:spcAft>
              <a:buClr>
                <a:schemeClr val="hlink"/>
              </a:buClr>
              <a:buChar char="–"/>
              <a:defRPr sz="2500">
                <a:solidFill>
                  <a:schemeClr val="tx1"/>
                </a:solidFill>
                <a:latin typeface="Century Gothic" panose="020B0502020202020204" pitchFamily="34" charset="0"/>
              </a:defRPr>
            </a:lvl2pPr>
            <a:lvl3pPr marL="1054100" indent="-209550" algn="l" rtl="0" eaLnBrk="0" fontAlgn="base" hangingPunct="0">
              <a:spcBef>
                <a:spcPct val="20000"/>
              </a:spcBef>
              <a:spcAft>
                <a:spcPct val="0"/>
              </a:spcAft>
              <a:buClr>
                <a:schemeClr val="hlink"/>
              </a:buClr>
              <a:buChar char="•"/>
              <a:defRPr sz="2200">
                <a:solidFill>
                  <a:schemeClr val="tx1"/>
                </a:solidFill>
                <a:latin typeface="Century Gothic" panose="020B0502020202020204" pitchFamily="34" charset="0"/>
              </a:defRPr>
            </a:lvl3pPr>
            <a:lvl4pPr marL="1476375" indent="-209550" algn="l" rtl="0" eaLnBrk="0" fontAlgn="base" hangingPunct="0">
              <a:spcBef>
                <a:spcPct val="20000"/>
              </a:spcBef>
              <a:spcAft>
                <a:spcPct val="0"/>
              </a:spcAft>
              <a:buClr>
                <a:schemeClr val="hlink"/>
              </a:buClr>
              <a:buChar char="–"/>
              <a:defRPr>
                <a:solidFill>
                  <a:schemeClr val="tx1"/>
                </a:solidFill>
                <a:latin typeface="Century Gothic" panose="020B0502020202020204" pitchFamily="34" charset="0"/>
              </a:defRPr>
            </a:lvl4pPr>
            <a:lvl5pPr marL="1898650" indent="-209550" algn="l" rtl="0" eaLnBrk="0" fontAlgn="base" hangingPunct="0">
              <a:spcBef>
                <a:spcPct val="20000"/>
              </a:spcBef>
              <a:spcAft>
                <a:spcPct val="0"/>
              </a:spcAft>
              <a:buClr>
                <a:schemeClr val="hlink"/>
              </a:buClr>
              <a:buChar char="»"/>
              <a:defRPr>
                <a:solidFill>
                  <a:schemeClr val="tx1"/>
                </a:solidFill>
                <a:latin typeface="Century Gothic" panose="020B0502020202020204" pitchFamily="34" charset="0"/>
              </a:defRPr>
            </a:lvl5pPr>
            <a:lvl6pPr marL="2321228" indent="-211021" algn="l" rtl="0" fontAlgn="base">
              <a:spcBef>
                <a:spcPct val="20000"/>
              </a:spcBef>
              <a:spcAft>
                <a:spcPct val="0"/>
              </a:spcAft>
              <a:buClr>
                <a:schemeClr val="hlink"/>
              </a:buClr>
              <a:buChar char="»"/>
              <a:defRPr sz="1847">
                <a:solidFill>
                  <a:schemeClr val="tx1"/>
                </a:solidFill>
                <a:latin typeface="+mn-lt"/>
              </a:defRPr>
            </a:lvl6pPr>
            <a:lvl7pPr marL="2743268" indent="-211021" algn="l" rtl="0" fontAlgn="base">
              <a:spcBef>
                <a:spcPct val="20000"/>
              </a:spcBef>
              <a:spcAft>
                <a:spcPct val="0"/>
              </a:spcAft>
              <a:buClr>
                <a:schemeClr val="hlink"/>
              </a:buClr>
              <a:buChar char="»"/>
              <a:defRPr sz="1847">
                <a:solidFill>
                  <a:schemeClr val="tx1"/>
                </a:solidFill>
                <a:latin typeface="+mn-lt"/>
              </a:defRPr>
            </a:lvl7pPr>
            <a:lvl8pPr marL="3165310" indent="-211021" algn="l" rtl="0" fontAlgn="base">
              <a:spcBef>
                <a:spcPct val="20000"/>
              </a:spcBef>
              <a:spcAft>
                <a:spcPct val="0"/>
              </a:spcAft>
              <a:buClr>
                <a:schemeClr val="hlink"/>
              </a:buClr>
              <a:buChar char="»"/>
              <a:defRPr sz="1847">
                <a:solidFill>
                  <a:schemeClr val="tx1"/>
                </a:solidFill>
                <a:latin typeface="+mn-lt"/>
              </a:defRPr>
            </a:lvl8pPr>
            <a:lvl9pPr marL="3587351" indent="-211021" algn="l" rtl="0" fontAlgn="base">
              <a:spcBef>
                <a:spcPct val="20000"/>
              </a:spcBef>
              <a:spcAft>
                <a:spcPct val="0"/>
              </a:spcAft>
              <a:buClr>
                <a:schemeClr val="hlink"/>
              </a:buClr>
              <a:buChar char="»"/>
              <a:defRPr sz="1847">
                <a:solidFill>
                  <a:schemeClr val="tx1"/>
                </a:solidFill>
                <a:latin typeface="+mn-lt"/>
              </a:defRPr>
            </a:lvl9pPr>
          </a:lstStyle>
          <a:p>
            <a:r>
              <a:rPr lang="it-IT" sz="1800" b="1" kern="0" dirty="0"/>
              <a:t>Fattispecie</a:t>
            </a:r>
          </a:p>
          <a:p>
            <a:r>
              <a:rPr lang="it-IT" sz="1800" b="0" kern="0" dirty="0"/>
              <a:t>Cessione a pronti</a:t>
            </a:r>
          </a:p>
          <a:p>
            <a:r>
              <a:rPr lang="it-IT" sz="1800" b="0" kern="0" dirty="0"/>
              <a:t>Cessione a titolo oneroso di </a:t>
            </a:r>
            <a:r>
              <a:rPr lang="it-IT" sz="1800" b="0" i="1" kern="0" dirty="0"/>
              <a:t>utility token</a:t>
            </a:r>
          </a:p>
          <a:p>
            <a:r>
              <a:rPr lang="it-IT" sz="1800" b="0" kern="0" dirty="0"/>
              <a:t>Cessione a «termine» di criptovalute</a:t>
            </a:r>
          </a:p>
          <a:p>
            <a:r>
              <a:rPr lang="it-IT" sz="1800" b="0" kern="0" dirty="0"/>
              <a:t>Cessione di NFT già emessi</a:t>
            </a:r>
            <a:endParaRPr lang="it-IT" b="0" kern="0" dirty="0"/>
          </a:p>
        </p:txBody>
      </p:sp>
    </p:spTree>
    <p:extLst>
      <p:ext uri="{BB962C8B-B14F-4D97-AF65-F5344CB8AC3E}">
        <p14:creationId xmlns:p14="http://schemas.microsoft.com/office/powerpoint/2010/main" val="53357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14CD62-CD3D-2EAF-53D4-6317EB42A560}"/>
              </a:ext>
            </a:extLst>
          </p:cNvPr>
          <p:cNvSpPr>
            <a:spLocks noGrp="1"/>
          </p:cNvSpPr>
          <p:nvPr>
            <p:ph type="title"/>
          </p:nvPr>
        </p:nvSpPr>
        <p:spPr>
          <a:xfrm>
            <a:off x="1376775" y="1321597"/>
            <a:ext cx="6390450" cy="429525"/>
          </a:xfrm>
        </p:spPr>
        <p:txBody>
          <a:bodyPr>
            <a:normAutofit fontScale="90000"/>
          </a:bodyPr>
          <a:lstStyle/>
          <a:p>
            <a:pPr algn="ctr"/>
            <a:r>
              <a:rPr lang="it-IT" sz="2700" b="1" dirty="0">
                <a:solidFill>
                  <a:schemeClr val="tx1"/>
                </a:solidFill>
              </a:rPr>
              <a:t>Sistemi dichiarativi</a:t>
            </a:r>
            <a:endParaRPr lang="it-IT" sz="2700" b="1" dirty="0"/>
          </a:p>
        </p:txBody>
      </p:sp>
      <p:graphicFrame>
        <p:nvGraphicFramePr>
          <p:cNvPr id="4" name="Segnaposto contenuto 3">
            <a:extLst>
              <a:ext uri="{FF2B5EF4-FFF2-40B4-BE49-F238E27FC236}">
                <a16:creationId xmlns:a16="http://schemas.microsoft.com/office/drawing/2014/main" id="{20E8083B-338E-EFD1-2768-21730F83EA48}"/>
              </a:ext>
            </a:extLst>
          </p:cNvPr>
          <p:cNvGraphicFramePr>
            <a:graphicFrameLocks noGrp="1"/>
          </p:cNvGraphicFramePr>
          <p:nvPr>
            <p:ph idx="1"/>
            <p:extLst>
              <p:ext uri="{D42A27DB-BD31-4B8C-83A1-F6EECF244321}">
                <p14:modId xmlns:p14="http://schemas.microsoft.com/office/powerpoint/2010/main" val="1701499996"/>
              </p:ext>
            </p:extLst>
          </p:nvPr>
        </p:nvGraphicFramePr>
        <p:xfrm>
          <a:off x="671513" y="1893509"/>
          <a:ext cx="7350918" cy="2517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1">
            <a:extLst>
              <a:ext uri="{FF2B5EF4-FFF2-40B4-BE49-F238E27FC236}">
                <a16:creationId xmlns:a16="http://schemas.microsoft.com/office/drawing/2014/main" id="{2AE53B6A-5DF7-E0E9-DA07-B9D4A717E9F3}"/>
              </a:ext>
            </a:extLst>
          </p:cNvPr>
          <p:cNvSpPr txBox="1">
            <a:spLocks/>
          </p:cNvSpPr>
          <p:nvPr/>
        </p:nvSpPr>
        <p:spPr>
          <a:xfrm>
            <a:off x="1336907" y="4746449"/>
            <a:ext cx="6390450" cy="33873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it-IT" sz="2100" b="1" dirty="0">
                <a:latin typeface="Century Gothic" panose="020B0502020202020204" pitchFamily="34" charset="0"/>
              </a:rPr>
              <a:t>FIDUCIARIA</a:t>
            </a:r>
          </a:p>
        </p:txBody>
      </p:sp>
      <p:sp>
        <p:nvSpPr>
          <p:cNvPr id="5" name="Titolo 1">
            <a:extLst>
              <a:ext uri="{FF2B5EF4-FFF2-40B4-BE49-F238E27FC236}">
                <a16:creationId xmlns:a16="http://schemas.microsoft.com/office/drawing/2014/main" id="{2DBF1F72-7A6A-41B0-18B9-304F1826AEDF}"/>
              </a:ext>
            </a:extLst>
          </p:cNvPr>
          <p:cNvSpPr txBox="1">
            <a:spLocks/>
          </p:cNvSpPr>
          <p:nvPr/>
        </p:nvSpPr>
        <p:spPr>
          <a:xfrm>
            <a:off x="671513" y="5137630"/>
            <a:ext cx="7350918" cy="883658"/>
          </a:xfrm>
          <a:prstGeom prst="rect">
            <a:avLst/>
          </a:prstGeom>
          <a:noFill/>
          <a:ln w="25400">
            <a:solidFill>
              <a:schemeClr val="dk2">
                <a:hueOff val="0"/>
                <a:satOff val="0"/>
                <a:lumOff val="0"/>
              </a:schemeClr>
            </a:solid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it-IT" sz="2000" b="1" dirty="0">
                <a:latin typeface="Century Gothic" panose="020B0502020202020204" pitchFamily="34" charset="0"/>
              </a:rPr>
              <a:t>- Intestazione </a:t>
            </a:r>
            <a:r>
              <a:rPr lang="it-IT" sz="2000" dirty="0">
                <a:latin typeface="Century Gothic" panose="020B0502020202020204" pitchFamily="34" charset="0"/>
              </a:rPr>
              <a:t> – intestazione del rapporto con exchanger</a:t>
            </a:r>
          </a:p>
          <a:p>
            <a:r>
              <a:rPr lang="it-IT" sz="2000" b="1" dirty="0">
                <a:latin typeface="Century Gothic" panose="020B0502020202020204" pitchFamily="34" charset="0"/>
              </a:rPr>
              <a:t>- senza intestazione</a:t>
            </a:r>
            <a:endParaRPr lang="it-IT" sz="2000" dirty="0">
              <a:latin typeface="Century Gothic" panose="020B0502020202020204" pitchFamily="34" charset="0"/>
            </a:endParaRPr>
          </a:p>
        </p:txBody>
      </p:sp>
      <p:pic>
        <p:nvPicPr>
          <p:cNvPr id="6" name="Immagine 5">
            <a:extLst>
              <a:ext uri="{FF2B5EF4-FFF2-40B4-BE49-F238E27FC236}">
                <a16:creationId xmlns:a16="http://schemas.microsoft.com/office/drawing/2014/main" id="{AAD175CB-BFBD-4C82-1505-AE9B55ECBD00}"/>
              </a:ext>
            </a:extLst>
          </p:cNvPr>
          <p:cNvPicPr>
            <a:picLocks noChangeAspect="1"/>
          </p:cNvPicPr>
          <p:nvPr/>
        </p:nvPicPr>
        <p:blipFill>
          <a:blip r:embed="rId7"/>
          <a:stretch>
            <a:fillRect/>
          </a:stretch>
        </p:blipFill>
        <p:spPr>
          <a:xfrm>
            <a:off x="7333264" y="-16802"/>
            <a:ext cx="1847248" cy="853514"/>
          </a:xfrm>
          <a:prstGeom prst="rect">
            <a:avLst/>
          </a:prstGeom>
        </p:spPr>
      </p:pic>
      <p:sp>
        <p:nvSpPr>
          <p:cNvPr id="7" name="Segnaposto numero diapositiva 3">
            <a:extLst>
              <a:ext uri="{FF2B5EF4-FFF2-40B4-BE49-F238E27FC236}">
                <a16:creationId xmlns:a16="http://schemas.microsoft.com/office/drawing/2014/main" id="{9BBEFC69-B14B-E0D9-9BAA-85FE61541196}"/>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14</a:t>
            </a:fld>
            <a:endParaRPr lang="it-IT" dirty="0"/>
          </a:p>
        </p:txBody>
      </p:sp>
    </p:spTree>
    <p:extLst>
      <p:ext uri="{BB962C8B-B14F-4D97-AF65-F5344CB8AC3E}">
        <p14:creationId xmlns:p14="http://schemas.microsoft.com/office/powerpoint/2010/main" val="145443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33928E-DAA2-FAA7-B2A9-D17C76FA5CC1}"/>
              </a:ext>
            </a:extLst>
          </p:cNvPr>
          <p:cNvSpPr>
            <a:spLocks noGrp="1"/>
          </p:cNvSpPr>
          <p:nvPr>
            <p:ph type="title"/>
          </p:nvPr>
        </p:nvSpPr>
        <p:spPr/>
        <p:txBody>
          <a:bodyPr/>
          <a:lstStyle/>
          <a:p>
            <a:r>
              <a:rPr lang="it-IT" dirty="0">
                <a:latin typeface="Century Gothic" panose="020B0502020202020204" pitchFamily="34" charset="0"/>
              </a:rPr>
              <a:t>Norma «</a:t>
            </a:r>
            <a:r>
              <a:rPr lang="it-IT" b="1" i="1" dirty="0">
                <a:latin typeface="Century Gothic" panose="020B0502020202020204" pitchFamily="34" charset="0"/>
              </a:rPr>
              <a:t>temporanea</a:t>
            </a:r>
            <a:r>
              <a:rPr lang="it-IT" dirty="0">
                <a:latin typeface="Century Gothic" panose="020B0502020202020204" pitchFamily="34" charset="0"/>
              </a:rPr>
              <a:t>» comma 127</a:t>
            </a:r>
          </a:p>
        </p:txBody>
      </p:sp>
      <p:sp>
        <p:nvSpPr>
          <p:cNvPr id="3" name="Segnaposto contenuto 2">
            <a:extLst>
              <a:ext uri="{FF2B5EF4-FFF2-40B4-BE49-F238E27FC236}">
                <a16:creationId xmlns:a16="http://schemas.microsoft.com/office/drawing/2014/main" id="{AC5397F3-ED79-9674-591D-6230387E5D9F}"/>
              </a:ext>
            </a:extLst>
          </p:cNvPr>
          <p:cNvSpPr>
            <a:spLocks noGrp="1"/>
          </p:cNvSpPr>
          <p:nvPr>
            <p:ph idx="1"/>
          </p:nvPr>
        </p:nvSpPr>
        <p:spPr/>
        <p:txBody>
          <a:bodyPr>
            <a:normAutofit/>
          </a:bodyPr>
          <a:lstStyle/>
          <a:p>
            <a:pPr marL="114300">
              <a:lnSpc>
                <a:spcPct val="150000"/>
              </a:lnSpc>
            </a:pPr>
            <a:r>
              <a:rPr lang="it-IT" sz="2000" dirty="0">
                <a:cs typeface="Courier New" panose="02070309020205020404" pitchFamily="49" charset="0"/>
              </a:rPr>
              <a:t>127. Le </a:t>
            </a:r>
            <a:r>
              <a:rPr lang="it-IT" sz="2000" b="1" dirty="0">
                <a:latin typeface="Century Gothic" panose="020B0502020202020204" pitchFamily="34" charset="0"/>
                <a:cs typeface="Courier New" panose="02070309020205020404" pitchFamily="49" charset="0"/>
              </a:rPr>
              <a:t>plusvalenze</a:t>
            </a:r>
            <a:r>
              <a:rPr lang="it-IT" sz="2000" dirty="0">
                <a:cs typeface="Courier New" panose="02070309020205020404" pitchFamily="49" charset="0"/>
              </a:rPr>
              <a:t> relative a </a:t>
            </a:r>
            <a:r>
              <a:rPr lang="it-IT" sz="2000" b="1" dirty="0">
                <a:cs typeface="Courier New" panose="02070309020205020404" pitchFamily="49" charset="0"/>
              </a:rPr>
              <a:t>operazioni aventi a oggetto cripto-attività</a:t>
            </a:r>
            <a:r>
              <a:rPr lang="it-IT" sz="2000" dirty="0">
                <a:cs typeface="Courier New" panose="02070309020205020404" pitchFamily="49" charset="0"/>
              </a:rPr>
              <a:t>, comunque denominate, </a:t>
            </a:r>
            <a:r>
              <a:rPr lang="it-IT" sz="2000" b="1" dirty="0">
                <a:cs typeface="Courier New" panose="02070309020205020404" pitchFamily="49" charset="0"/>
              </a:rPr>
              <a:t>eseguite prima della data di entrata in vigore della presente legge</a:t>
            </a:r>
            <a:r>
              <a:rPr lang="it-IT" sz="2000" dirty="0">
                <a:cs typeface="Courier New" panose="02070309020205020404" pitchFamily="49" charset="0"/>
              </a:rPr>
              <a:t> si </a:t>
            </a:r>
            <a:r>
              <a:rPr lang="it-IT" sz="2000" b="1" dirty="0">
                <a:latin typeface="Century Gothic" panose="020B0502020202020204" pitchFamily="34" charset="0"/>
                <a:cs typeface="Courier New" panose="02070309020205020404" pitchFamily="49" charset="0"/>
              </a:rPr>
              <a:t>considerano realizzate ai sensi dell'articolo 67 </a:t>
            </a:r>
            <a:r>
              <a:rPr lang="it-IT" sz="2000" dirty="0">
                <a:cs typeface="Courier New" panose="02070309020205020404" pitchFamily="49" charset="0"/>
              </a:rPr>
              <a:t>del testo unico delle imposte sui redditi, di cui al decreto del Presidente della Repubblica 22 dicembre 1986, n. 917, e le relative minusvalenze realizzate prima della medesima data possono essere portate in deduzione ai sensi dell'articolo 68, comma 5, del medesimo testo unico. Ai fini della determinazione della plusvalenza si applica l'</a:t>
            </a:r>
            <a:r>
              <a:rPr lang="it-IT" sz="2000" b="1" dirty="0">
                <a:cs typeface="Courier New" panose="02070309020205020404" pitchFamily="49" charset="0"/>
              </a:rPr>
              <a:t>articolo 68, comma 6</a:t>
            </a:r>
            <a:r>
              <a:rPr lang="it-IT" sz="2000" dirty="0">
                <a:cs typeface="Courier New" panose="02070309020205020404" pitchFamily="49" charset="0"/>
              </a:rPr>
              <a:t>, del predetto testo unico. </a:t>
            </a:r>
          </a:p>
        </p:txBody>
      </p:sp>
      <p:pic>
        <p:nvPicPr>
          <p:cNvPr id="4" name="Immagine 3">
            <a:extLst>
              <a:ext uri="{FF2B5EF4-FFF2-40B4-BE49-F238E27FC236}">
                <a16:creationId xmlns:a16="http://schemas.microsoft.com/office/drawing/2014/main" id="{AA12879D-CFCD-3934-C329-2B8773B500F3}"/>
              </a:ext>
            </a:extLst>
          </p:cNvPr>
          <p:cNvPicPr>
            <a:picLocks noChangeAspect="1"/>
          </p:cNvPicPr>
          <p:nvPr/>
        </p:nvPicPr>
        <p:blipFill>
          <a:blip r:embed="rId2"/>
          <a:stretch>
            <a:fillRect/>
          </a:stretch>
        </p:blipFill>
        <p:spPr>
          <a:xfrm>
            <a:off x="7333264" y="-16802"/>
            <a:ext cx="1847248" cy="853514"/>
          </a:xfrm>
          <a:prstGeom prst="rect">
            <a:avLst/>
          </a:prstGeom>
        </p:spPr>
      </p:pic>
      <p:sp>
        <p:nvSpPr>
          <p:cNvPr id="5" name="Segnaposto numero diapositiva 3">
            <a:extLst>
              <a:ext uri="{FF2B5EF4-FFF2-40B4-BE49-F238E27FC236}">
                <a16:creationId xmlns:a16="http://schemas.microsoft.com/office/drawing/2014/main" id="{1F15A0E3-C6D4-8A87-5EB8-A637EEE23C59}"/>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15</a:t>
            </a:fld>
            <a:endParaRPr lang="it-IT" dirty="0"/>
          </a:p>
        </p:txBody>
      </p:sp>
    </p:spTree>
    <p:extLst>
      <p:ext uri="{BB962C8B-B14F-4D97-AF65-F5344CB8AC3E}">
        <p14:creationId xmlns:p14="http://schemas.microsoft.com/office/powerpoint/2010/main" val="1143989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BFD8E-8DB6-E974-21C1-7E95F9EE2D33}"/>
              </a:ext>
            </a:extLst>
          </p:cNvPr>
          <p:cNvSpPr>
            <a:spLocks noGrp="1"/>
          </p:cNvSpPr>
          <p:nvPr>
            <p:ph type="title"/>
          </p:nvPr>
        </p:nvSpPr>
        <p:spPr/>
        <p:txBody>
          <a:bodyPr/>
          <a:lstStyle/>
          <a:p>
            <a:r>
              <a:rPr lang="it-IT" dirty="0">
                <a:latin typeface="Century Gothic" panose="020B0502020202020204" pitchFamily="34" charset="0"/>
              </a:rPr>
              <a:t>Comma 129 - RW</a:t>
            </a:r>
          </a:p>
        </p:txBody>
      </p:sp>
      <p:sp>
        <p:nvSpPr>
          <p:cNvPr id="3" name="Segnaposto contenuto 2">
            <a:extLst>
              <a:ext uri="{FF2B5EF4-FFF2-40B4-BE49-F238E27FC236}">
                <a16:creationId xmlns:a16="http://schemas.microsoft.com/office/drawing/2014/main" id="{914CBA3D-8ECE-D262-00F4-1AF9DF448CCA}"/>
              </a:ext>
            </a:extLst>
          </p:cNvPr>
          <p:cNvSpPr>
            <a:spLocks noGrp="1"/>
          </p:cNvSpPr>
          <p:nvPr>
            <p:ph idx="1"/>
          </p:nvPr>
        </p:nvSpPr>
        <p:spPr/>
        <p:txBody>
          <a:bodyPr>
            <a:normAutofit lnSpcReduction="10000"/>
          </a:bodyPr>
          <a:lstStyle/>
          <a:p>
            <a:pPr algn="ctr">
              <a:lnSpc>
                <a:spcPct val="150000"/>
              </a:lnSpc>
            </a:pPr>
            <a:r>
              <a:rPr lang="it-IT" sz="2000" b="1" dirty="0"/>
              <a:t>D.L.  28.06.1990 n. 167 - Art. 4  Dichiarazione annuale:</a:t>
            </a:r>
          </a:p>
          <a:p>
            <a:pPr algn="just">
              <a:lnSpc>
                <a:spcPct val="150000"/>
              </a:lnSpc>
            </a:pPr>
            <a:br>
              <a:rPr lang="it-IT" sz="2000" dirty="0"/>
            </a:br>
            <a:r>
              <a:rPr lang="it-IT" sz="2000" dirty="0"/>
              <a:t>1.   Le </a:t>
            </a:r>
            <a:r>
              <a:rPr lang="it-IT" sz="2000" b="1" dirty="0"/>
              <a:t>persone fisiche</a:t>
            </a:r>
            <a:r>
              <a:rPr lang="it-IT" sz="2000" dirty="0"/>
              <a:t>, gli enti non commerciali e le società semplici ed equiparate (…), residenti in Italia che, </a:t>
            </a:r>
            <a:r>
              <a:rPr lang="it-IT" sz="2000" b="1" dirty="0"/>
              <a:t>nel periodo d'imposta</a:t>
            </a:r>
            <a:r>
              <a:rPr lang="it-IT" sz="2000" dirty="0"/>
              <a:t>, </a:t>
            </a:r>
            <a:r>
              <a:rPr lang="it-IT" sz="2000" b="1" dirty="0"/>
              <a:t>detengono</a:t>
            </a:r>
            <a:r>
              <a:rPr lang="it-IT" sz="2000" dirty="0"/>
              <a:t> </a:t>
            </a:r>
            <a:r>
              <a:rPr lang="it-IT" sz="2000" b="1" dirty="0"/>
              <a:t>investimenti all'estero,</a:t>
            </a:r>
            <a:r>
              <a:rPr lang="it-IT" sz="2000" dirty="0"/>
              <a:t> </a:t>
            </a:r>
            <a:r>
              <a:rPr lang="it-IT" sz="2000" strike="sngStrike" dirty="0"/>
              <a:t>ovvero </a:t>
            </a:r>
            <a:r>
              <a:rPr lang="it-IT" sz="2000" b="1" dirty="0"/>
              <a:t>attività estere di natura finanziaria </a:t>
            </a:r>
            <a:r>
              <a:rPr lang="it-IT" sz="2400" b="1" u="sng" dirty="0"/>
              <a:t>ovvero criptoattività</a:t>
            </a:r>
            <a:r>
              <a:rPr lang="it-IT" sz="2000" dirty="0"/>
              <a:t>, </a:t>
            </a:r>
            <a:r>
              <a:rPr lang="it-IT" sz="2000" b="1" dirty="0"/>
              <a:t>suscettibili di produrre redditi imponibili in Italia</a:t>
            </a:r>
            <a:r>
              <a:rPr lang="it-IT" sz="2000" dirty="0"/>
              <a:t>, devono indicarli nella dichiarazione annuale dei redditi. (…) </a:t>
            </a:r>
            <a:r>
              <a:rPr lang="it-IT" sz="2000" i="1" dirty="0"/>
              <a:t>Sono </a:t>
            </a:r>
            <a:r>
              <a:rPr lang="it-IT" sz="2000" i="1" dirty="0" err="1"/>
              <a:t>altresi'</a:t>
            </a:r>
            <a:r>
              <a:rPr lang="it-IT" sz="2000" i="1" dirty="0"/>
              <a:t> tenuti agli obblighi di dichiarazione i [beneficiari effettivi] degli investimenti  esteri,  delle </a:t>
            </a:r>
            <a:r>
              <a:rPr lang="it-IT" sz="2000" i="1" dirty="0" err="1"/>
              <a:t>attivita'</a:t>
            </a:r>
            <a:r>
              <a:rPr lang="it-IT" sz="2000" i="1" dirty="0"/>
              <a:t> estere di natura finanziaria  e  delle  cripto-</a:t>
            </a:r>
            <a:r>
              <a:rPr lang="it-IT" sz="2000" i="1" dirty="0" err="1"/>
              <a:t>attivita</a:t>
            </a:r>
            <a:r>
              <a:rPr lang="it-IT" sz="2000" i="1" dirty="0"/>
              <a:t>’</a:t>
            </a:r>
            <a:r>
              <a:rPr lang="it-IT" sz="2000" dirty="0"/>
              <a:t>.</a:t>
            </a:r>
          </a:p>
        </p:txBody>
      </p:sp>
      <p:pic>
        <p:nvPicPr>
          <p:cNvPr id="4" name="Immagine 3">
            <a:extLst>
              <a:ext uri="{FF2B5EF4-FFF2-40B4-BE49-F238E27FC236}">
                <a16:creationId xmlns:a16="http://schemas.microsoft.com/office/drawing/2014/main" id="{6338EBEA-C99A-DA64-EFC4-FEF1B4B21A9A}"/>
              </a:ext>
            </a:extLst>
          </p:cNvPr>
          <p:cNvPicPr>
            <a:picLocks noChangeAspect="1"/>
          </p:cNvPicPr>
          <p:nvPr/>
        </p:nvPicPr>
        <p:blipFill>
          <a:blip r:embed="rId2"/>
          <a:stretch>
            <a:fillRect/>
          </a:stretch>
        </p:blipFill>
        <p:spPr>
          <a:xfrm>
            <a:off x="7333264" y="-16802"/>
            <a:ext cx="1847248" cy="853514"/>
          </a:xfrm>
          <a:prstGeom prst="rect">
            <a:avLst/>
          </a:prstGeom>
        </p:spPr>
      </p:pic>
      <p:sp>
        <p:nvSpPr>
          <p:cNvPr id="5" name="Segnaposto numero diapositiva 3">
            <a:extLst>
              <a:ext uri="{FF2B5EF4-FFF2-40B4-BE49-F238E27FC236}">
                <a16:creationId xmlns:a16="http://schemas.microsoft.com/office/drawing/2014/main" id="{3F2FC999-8219-E54F-CBDB-824495BE9E85}"/>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16</a:t>
            </a:fld>
            <a:endParaRPr lang="it-IT" dirty="0"/>
          </a:p>
        </p:txBody>
      </p:sp>
    </p:spTree>
    <p:extLst>
      <p:ext uri="{BB962C8B-B14F-4D97-AF65-F5344CB8AC3E}">
        <p14:creationId xmlns:p14="http://schemas.microsoft.com/office/powerpoint/2010/main" val="419536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9EAB94-07F2-4F8E-91C7-47384EF49FE2}"/>
              </a:ext>
            </a:extLst>
          </p:cNvPr>
          <p:cNvSpPr>
            <a:spLocks noGrp="1"/>
          </p:cNvSpPr>
          <p:nvPr>
            <p:ph type="title"/>
          </p:nvPr>
        </p:nvSpPr>
        <p:spPr/>
        <p:txBody>
          <a:bodyPr/>
          <a:lstStyle/>
          <a:p>
            <a:r>
              <a:rPr lang="it-IT" dirty="0"/>
              <a:t>Dati a disposizione.</a:t>
            </a:r>
          </a:p>
        </p:txBody>
      </p:sp>
      <p:sp>
        <p:nvSpPr>
          <p:cNvPr id="3" name="Segnaposto contenuto 2">
            <a:extLst>
              <a:ext uri="{FF2B5EF4-FFF2-40B4-BE49-F238E27FC236}">
                <a16:creationId xmlns:a16="http://schemas.microsoft.com/office/drawing/2014/main" id="{174F3958-0EA0-FAF4-41D3-B6F3FC8D23F0}"/>
              </a:ext>
            </a:extLst>
          </p:cNvPr>
          <p:cNvSpPr>
            <a:spLocks noGrp="1"/>
          </p:cNvSpPr>
          <p:nvPr>
            <p:ph idx="1"/>
          </p:nvPr>
        </p:nvSpPr>
        <p:spPr/>
        <p:txBody>
          <a:bodyPr/>
          <a:lstStyle/>
          <a:p>
            <a:pPr>
              <a:buFont typeface="Arial" panose="020B0604020202020204" pitchFamily="34" charset="0"/>
              <a:buChar char="•"/>
            </a:pPr>
            <a:endParaRPr lang="it-IT" sz="2000" dirty="0">
              <a:latin typeface="Century Gothic" panose="020B0502020202020204" pitchFamily="34" charset="0"/>
            </a:endParaRPr>
          </a:p>
          <a:p>
            <a:r>
              <a:rPr lang="it-IT" sz="2000" dirty="0">
                <a:latin typeface="Century Gothic" panose="020B0502020202020204" pitchFamily="34" charset="0"/>
              </a:rPr>
              <a:t>Indagini bancarie – art. 32 DPR 600/73</a:t>
            </a:r>
          </a:p>
          <a:p>
            <a:r>
              <a:rPr lang="it-IT" sz="2000" dirty="0">
                <a:latin typeface="Century Gothic" panose="020B0502020202020204" pitchFamily="34" charset="0"/>
              </a:rPr>
              <a:t>Dati antiriciclaggio – art. 32 DPR 600/73 (anche presso terzi)</a:t>
            </a:r>
          </a:p>
          <a:p>
            <a:r>
              <a:rPr lang="it-IT" sz="2000" dirty="0">
                <a:latin typeface="Century Gothic" panose="020B0502020202020204" pitchFamily="34" charset="0"/>
              </a:rPr>
              <a:t>CRS – Common Report Standard</a:t>
            </a:r>
          </a:p>
          <a:p>
            <a:r>
              <a:rPr lang="it-IT" sz="2000" dirty="0">
                <a:latin typeface="Century Gothic" panose="020B0502020202020204" pitchFamily="34" charset="0"/>
              </a:rPr>
              <a:t>DAC</a:t>
            </a:r>
          </a:p>
          <a:p>
            <a:r>
              <a:rPr lang="it-IT" sz="2000" dirty="0">
                <a:latin typeface="Century Gothic" panose="020B0502020202020204" pitchFamily="34" charset="0"/>
              </a:rPr>
              <a:t>«</a:t>
            </a:r>
            <a:r>
              <a:rPr lang="it-IT" sz="2000" i="1" dirty="0">
                <a:latin typeface="Century Gothic" panose="020B0502020202020204" pitchFamily="34" charset="0"/>
              </a:rPr>
              <a:t>Dati, documenti, notizie</a:t>
            </a:r>
            <a:r>
              <a:rPr lang="it-IT" sz="2000" dirty="0">
                <a:latin typeface="Century Gothic" panose="020B0502020202020204" pitchFamily="34" charset="0"/>
              </a:rPr>
              <a:t>» provenienti da indagini penali </a:t>
            </a:r>
          </a:p>
          <a:p>
            <a:r>
              <a:rPr lang="it-IT" sz="2000" dirty="0">
                <a:latin typeface="Century Gothic" panose="020B0502020202020204" pitchFamily="34" charset="0"/>
              </a:rPr>
              <a:t>Scambi informazioni sulla base di TIEA e DTA</a:t>
            </a:r>
          </a:p>
          <a:p>
            <a:r>
              <a:rPr lang="it-IT" sz="2000" b="1" dirty="0"/>
              <a:t>	Attuali (dal 2023)</a:t>
            </a:r>
          </a:p>
          <a:p>
            <a:r>
              <a:rPr lang="it-IT" sz="2000" dirty="0"/>
              <a:t>Dati OAM – DM 22 gennaio 2022</a:t>
            </a:r>
          </a:p>
          <a:p>
            <a:r>
              <a:rPr lang="it-IT" sz="2000" dirty="0"/>
              <a:t>Travel Rule</a:t>
            </a:r>
          </a:p>
          <a:p>
            <a:r>
              <a:rPr lang="it-IT" sz="2000" b="1" dirty="0"/>
              <a:t>	IN PROGRESS</a:t>
            </a:r>
          </a:p>
          <a:p>
            <a:r>
              <a:rPr lang="it-IT" sz="2000" dirty="0"/>
              <a:t>CARF</a:t>
            </a:r>
          </a:p>
          <a:p>
            <a:r>
              <a:rPr lang="it-IT" sz="2000" dirty="0"/>
              <a:t>DAC8</a:t>
            </a:r>
          </a:p>
          <a:p>
            <a:pPr>
              <a:buFont typeface="Arial" panose="020B0604020202020204" pitchFamily="34" charset="0"/>
              <a:buChar char="•"/>
            </a:pPr>
            <a:endParaRPr lang="it-IT" dirty="0">
              <a:latin typeface="Century Gothic" panose="020B0502020202020204" pitchFamily="34" charset="0"/>
            </a:endParaRPr>
          </a:p>
        </p:txBody>
      </p:sp>
      <p:pic>
        <p:nvPicPr>
          <p:cNvPr id="4" name="Immagine 3">
            <a:extLst>
              <a:ext uri="{FF2B5EF4-FFF2-40B4-BE49-F238E27FC236}">
                <a16:creationId xmlns:a16="http://schemas.microsoft.com/office/drawing/2014/main" id="{5BAA3E53-9533-E7FF-386D-FFAD34B5F301}"/>
              </a:ext>
            </a:extLst>
          </p:cNvPr>
          <p:cNvPicPr>
            <a:picLocks noChangeAspect="1"/>
          </p:cNvPicPr>
          <p:nvPr/>
        </p:nvPicPr>
        <p:blipFill>
          <a:blip r:embed="rId2"/>
          <a:stretch>
            <a:fillRect/>
          </a:stretch>
        </p:blipFill>
        <p:spPr>
          <a:xfrm>
            <a:off x="7333264" y="-16802"/>
            <a:ext cx="1847248" cy="853514"/>
          </a:xfrm>
          <a:prstGeom prst="rect">
            <a:avLst/>
          </a:prstGeom>
        </p:spPr>
      </p:pic>
      <p:sp>
        <p:nvSpPr>
          <p:cNvPr id="5" name="Segnaposto numero diapositiva 3">
            <a:extLst>
              <a:ext uri="{FF2B5EF4-FFF2-40B4-BE49-F238E27FC236}">
                <a16:creationId xmlns:a16="http://schemas.microsoft.com/office/drawing/2014/main" id="{180DBCD2-8207-62C1-C69F-E3B3C1E50981}"/>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17</a:t>
            </a:fld>
            <a:endParaRPr lang="it-IT" dirty="0"/>
          </a:p>
        </p:txBody>
      </p:sp>
    </p:spTree>
    <p:extLst>
      <p:ext uri="{BB962C8B-B14F-4D97-AF65-F5344CB8AC3E}">
        <p14:creationId xmlns:p14="http://schemas.microsoft.com/office/powerpoint/2010/main" val="33452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30181-119C-943B-4197-4532F541B043}"/>
              </a:ext>
            </a:extLst>
          </p:cNvPr>
          <p:cNvSpPr>
            <a:spLocks noGrp="1"/>
          </p:cNvSpPr>
          <p:nvPr>
            <p:ph type="title"/>
          </p:nvPr>
        </p:nvSpPr>
        <p:spPr/>
        <p:txBody>
          <a:bodyPr/>
          <a:lstStyle/>
          <a:p>
            <a:r>
              <a:rPr lang="it-IT" dirty="0"/>
              <a:t>Analisi Dati OAM</a:t>
            </a:r>
          </a:p>
        </p:txBody>
      </p:sp>
      <p:pic>
        <p:nvPicPr>
          <p:cNvPr id="5" name="Segnaposto contenuto 4">
            <a:extLst>
              <a:ext uri="{FF2B5EF4-FFF2-40B4-BE49-F238E27FC236}">
                <a16:creationId xmlns:a16="http://schemas.microsoft.com/office/drawing/2014/main" id="{118221AC-15D5-FB54-520D-402A14B28F0D}"/>
              </a:ext>
            </a:extLst>
          </p:cNvPr>
          <p:cNvPicPr>
            <a:picLocks noGrp="1" noChangeAspect="1"/>
          </p:cNvPicPr>
          <p:nvPr>
            <p:ph idx="1"/>
          </p:nvPr>
        </p:nvPicPr>
        <p:blipFill>
          <a:blip r:embed="rId2"/>
          <a:stretch>
            <a:fillRect/>
          </a:stretch>
        </p:blipFill>
        <p:spPr>
          <a:xfrm>
            <a:off x="519112" y="1239044"/>
            <a:ext cx="8105775" cy="4867275"/>
          </a:xfrm>
          <a:prstGeom prst="rect">
            <a:avLst/>
          </a:prstGeom>
        </p:spPr>
      </p:pic>
      <p:pic>
        <p:nvPicPr>
          <p:cNvPr id="6" name="Immagine 5">
            <a:extLst>
              <a:ext uri="{FF2B5EF4-FFF2-40B4-BE49-F238E27FC236}">
                <a16:creationId xmlns:a16="http://schemas.microsoft.com/office/drawing/2014/main" id="{A1F719A7-C3E7-5985-BF52-94A7FBEDF7FF}"/>
              </a:ext>
            </a:extLst>
          </p:cNvPr>
          <p:cNvPicPr>
            <a:picLocks noChangeAspect="1"/>
          </p:cNvPicPr>
          <p:nvPr/>
        </p:nvPicPr>
        <p:blipFill>
          <a:blip r:embed="rId3"/>
          <a:stretch>
            <a:fillRect/>
          </a:stretch>
        </p:blipFill>
        <p:spPr>
          <a:xfrm>
            <a:off x="7333264" y="-16802"/>
            <a:ext cx="1847248" cy="853514"/>
          </a:xfrm>
          <a:prstGeom prst="rect">
            <a:avLst/>
          </a:prstGeom>
        </p:spPr>
      </p:pic>
      <p:sp>
        <p:nvSpPr>
          <p:cNvPr id="7" name="Segnaposto numero diapositiva 3">
            <a:extLst>
              <a:ext uri="{FF2B5EF4-FFF2-40B4-BE49-F238E27FC236}">
                <a16:creationId xmlns:a16="http://schemas.microsoft.com/office/drawing/2014/main" id="{36ACC2DD-0D14-3397-FE2B-CC5AAE75DBDF}"/>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18</a:t>
            </a:fld>
            <a:endParaRPr lang="it-IT" dirty="0"/>
          </a:p>
        </p:txBody>
      </p:sp>
    </p:spTree>
    <p:extLst>
      <p:ext uri="{BB962C8B-B14F-4D97-AF65-F5344CB8AC3E}">
        <p14:creationId xmlns:p14="http://schemas.microsoft.com/office/powerpoint/2010/main" val="2157150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43101D-9757-84F4-8192-1A29DBAEF5C9}"/>
              </a:ext>
            </a:extLst>
          </p:cNvPr>
          <p:cNvSpPr>
            <a:spLocks noGrp="1"/>
          </p:cNvSpPr>
          <p:nvPr>
            <p:ph type="title"/>
          </p:nvPr>
        </p:nvSpPr>
        <p:spPr/>
        <p:txBody>
          <a:bodyPr/>
          <a:lstStyle/>
          <a:p>
            <a:r>
              <a:rPr lang="it-IT" dirty="0"/>
              <a:t>Dati al 30.09</a:t>
            </a:r>
          </a:p>
        </p:txBody>
      </p:sp>
      <p:pic>
        <p:nvPicPr>
          <p:cNvPr id="5" name="Segnaposto contenuto 4">
            <a:extLst>
              <a:ext uri="{FF2B5EF4-FFF2-40B4-BE49-F238E27FC236}">
                <a16:creationId xmlns:a16="http://schemas.microsoft.com/office/drawing/2014/main" id="{6C70B0B6-6650-6443-B981-DD10B71B0DAD}"/>
              </a:ext>
            </a:extLst>
          </p:cNvPr>
          <p:cNvPicPr>
            <a:picLocks noGrp="1" noChangeAspect="1"/>
          </p:cNvPicPr>
          <p:nvPr>
            <p:ph idx="1"/>
          </p:nvPr>
        </p:nvPicPr>
        <p:blipFill>
          <a:blip r:embed="rId2"/>
          <a:stretch>
            <a:fillRect/>
          </a:stretch>
        </p:blipFill>
        <p:spPr>
          <a:xfrm>
            <a:off x="395536" y="955508"/>
            <a:ext cx="7947615" cy="5170656"/>
          </a:xfrm>
        </p:spPr>
      </p:pic>
      <p:pic>
        <p:nvPicPr>
          <p:cNvPr id="6" name="Immagine 5">
            <a:extLst>
              <a:ext uri="{FF2B5EF4-FFF2-40B4-BE49-F238E27FC236}">
                <a16:creationId xmlns:a16="http://schemas.microsoft.com/office/drawing/2014/main" id="{E7BF74DA-5625-B8BA-C306-466E73601B43}"/>
              </a:ext>
            </a:extLst>
          </p:cNvPr>
          <p:cNvPicPr>
            <a:picLocks noChangeAspect="1"/>
          </p:cNvPicPr>
          <p:nvPr/>
        </p:nvPicPr>
        <p:blipFill>
          <a:blip r:embed="rId3"/>
          <a:stretch>
            <a:fillRect/>
          </a:stretch>
        </p:blipFill>
        <p:spPr>
          <a:xfrm>
            <a:off x="7333264" y="-16802"/>
            <a:ext cx="1847248" cy="853514"/>
          </a:xfrm>
          <a:prstGeom prst="rect">
            <a:avLst/>
          </a:prstGeom>
        </p:spPr>
      </p:pic>
      <p:sp>
        <p:nvSpPr>
          <p:cNvPr id="7" name="Segnaposto numero diapositiva 3">
            <a:extLst>
              <a:ext uri="{FF2B5EF4-FFF2-40B4-BE49-F238E27FC236}">
                <a16:creationId xmlns:a16="http://schemas.microsoft.com/office/drawing/2014/main" id="{AD7895BC-17D7-2C51-2009-151198E996F3}"/>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19</a:t>
            </a:fld>
            <a:endParaRPr lang="it-IT" dirty="0"/>
          </a:p>
        </p:txBody>
      </p:sp>
    </p:spTree>
    <p:extLst>
      <p:ext uri="{BB962C8B-B14F-4D97-AF65-F5344CB8AC3E}">
        <p14:creationId xmlns:p14="http://schemas.microsoft.com/office/powerpoint/2010/main" val="188478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rgbClr val="C00000"/>
                </a:solidFill>
              </a:rPr>
              <a:t>Stefano Capaccioli.</a:t>
            </a:r>
          </a:p>
        </p:txBody>
      </p:sp>
      <p:sp>
        <p:nvSpPr>
          <p:cNvPr id="3" name="Segnaposto contenuto 2"/>
          <p:cNvSpPr>
            <a:spLocks noGrp="1"/>
          </p:cNvSpPr>
          <p:nvPr>
            <p:ph idx="1"/>
          </p:nvPr>
        </p:nvSpPr>
        <p:spPr/>
        <p:txBody>
          <a:bodyPr>
            <a:normAutofit/>
          </a:bodyPr>
          <a:lstStyle/>
          <a:p>
            <a:pPr marL="114300" indent="0">
              <a:spcBef>
                <a:spcPts val="600"/>
              </a:spcBef>
              <a:buNone/>
            </a:pPr>
            <a:r>
              <a:rPr lang="it-IT" sz="1350" b="1" dirty="0">
                <a:latin typeface="Century Gothic" panose="020B0502020202020204" pitchFamily="34" charset="0"/>
              </a:rPr>
              <a:t>- Dottore Commercialista</a:t>
            </a:r>
            <a:r>
              <a:rPr lang="it-IT" sz="1350" dirty="0">
                <a:latin typeface="Century Gothic" panose="020B0502020202020204" pitchFamily="34" charset="0"/>
              </a:rPr>
              <a:t>, </a:t>
            </a:r>
            <a:r>
              <a:rPr lang="it-IT" sz="1350" b="1" dirty="0">
                <a:latin typeface="Century Gothic" panose="020B0502020202020204" pitchFamily="34" charset="0"/>
              </a:rPr>
              <a:t>Revisore Legale</a:t>
            </a:r>
            <a:r>
              <a:rPr lang="it-IT" sz="1350" dirty="0">
                <a:latin typeface="Century Gothic" panose="020B0502020202020204" pitchFamily="34" charset="0"/>
              </a:rPr>
              <a:t>, </a:t>
            </a:r>
            <a:r>
              <a:rPr lang="it-IT" sz="1350" b="1" dirty="0">
                <a:latin typeface="Century Gothic" panose="020B0502020202020204" pitchFamily="34" charset="0"/>
              </a:rPr>
              <a:t>Pubblicista</a:t>
            </a:r>
            <a:r>
              <a:rPr lang="it-IT" sz="1350" dirty="0">
                <a:latin typeface="Century Gothic" panose="020B0502020202020204" pitchFamily="34" charset="0"/>
              </a:rPr>
              <a:t>.</a:t>
            </a:r>
          </a:p>
          <a:p>
            <a:pPr marL="114300" indent="0">
              <a:spcBef>
                <a:spcPts val="600"/>
              </a:spcBef>
              <a:buNone/>
            </a:pPr>
            <a:r>
              <a:rPr lang="it-IT" sz="1350" b="1" dirty="0">
                <a:latin typeface="Century Gothic" panose="020B0502020202020204" pitchFamily="34" charset="0"/>
              </a:rPr>
              <a:t>- Cultore in Informatica Giuridica Avanzata (IUS20)</a:t>
            </a:r>
            <a:r>
              <a:rPr lang="it-IT" sz="1350" dirty="0">
                <a:latin typeface="Century Gothic" panose="020B0502020202020204" pitchFamily="34" charset="0"/>
              </a:rPr>
              <a:t> – Prof. G. Ziccardi -  @ </a:t>
            </a:r>
            <a:r>
              <a:rPr lang="it-IT" sz="1350" dirty="0" err="1">
                <a:latin typeface="Century Gothic" panose="020B0502020202020204" pitchFamily="34" charset="0"/>
              </a:rPr>
              <a:t>UniMI</a:t>
            </a:r>
            <a:r>
              <a:rPr lang="it-IT" sz="1350" dirty="0">
                <a:latin typeface="Century Gothic" panose="020B0502020202020204" pitchFamily="34" charset="0"/>
              </a:rPr>
              <a:t>.</a:t>
            </a:r>
          </a:p>
          <a:p>
            <a:pPr marL="114300" indent="0">
              <a:spcBef>
                <a:spcPts val="600"/>
              </a:spcBef>
              <a:buNone/>
            </a:pPr>
            <a:r>
              <a:rPr lang="it-IT" sz="1350" dirty="0"/>
              <a:t>- Docente in Master </a:t>
            </a:r>
            <a:r>
              <a:rPr lang="it-IT" sz="1350" dirty="0" err="1"/>
              <a:t>UniMI</a:t>
            </a:r>
            <a:r>
              <a:rPr lang="it-IT" sz="1350" dirty="0"/>
              <a:t>, </a:t>
            </a:r>
            <a:r>
              <a:rPr lang="it-IT" sz="1350" dirty="0" err="1"/>
              <a:t>UniFI</a:t>
            </a:r>
            <a:r>
              <a:rPr lang="it-IT" sz="1350" dirty="0"/>
              <a:t>, LUISS. </a:t>
            </a:r>
            <a:endParaRPr lang="it-IT" sz="1350" dirty="0">
              <a:latin typeface="Century Gothic" panose="020B0502020202020204" pitchFamily="34" charset="0"/>
            </a:endParaRPr>
          </a:p>
          <a:p>
            <a:pPr marL="114300" indent="0">
              <a:spcBef>
                <a:spcPts val="600"/>
              </a:spcBef>
              <a:buNone/>
            </a:pPr>
            <a:r>
              <a:rPr lang="it-IT" sz="1350" b="1" dirty="0">
                <a:latin typeface="Century Gothic" panose="020B0502020202020204" pitchFamily="34" charset="0"/>
              </a:rPr>
              <a:t>- Autore</a:t>
            </a:r>
            <a:r>
              <a:rPr lang="it-IT" sz="1350" dirty="0">
                <a:latin typeface="Century Gothic" panose="020B0502020202020204" pitchFamily="34" charset="0"/>
              </a:rPr>
              <a:t> della </a:t>
            </a:r>
            <a:r>
              <a:rPr lang="it-IT" sz="1350" b="1" dirty="0">
                <a:latin typeface="Century Gothic" panose="020B0502020202020204" pitchFamily="34" charset="0"/>
              </a:rPr>
              <a:t>prima monografia legale sul bitcoin,</a:t>
            </a:r>
            <a:r>
              <a:rPr lang="it-IT" sz="1350" dirty="0">
                <a:latin typeface="Century Gothic" panose="020B0502020202020204" pitchFamily="34" charset="0"/>
              </a:rPr>
              <a:t> </a:t>
            </a:r>
            <a:r>
              <a:rPr lang="it-IT" sz="1350" i="1" dirty="0">
                <a:latin typeface="Century Gothic" panose="020B0502020202020204" pitchFamily="34" charset="0"/>
              </a:rPr>
              <a:t>Criptovalute e bitcoin: un’analisi giuridica</a:t>
            </a:r>
            <a:r>
              <a:rPr lang="it-IT" sz="1350" dirty="0">
                <a:latin typeface="Century Gothic" panose="020B0502020202020204" pitchFamily="34" charset="0"/>
              </a:rPr>
              <a:t>, Giuffré, 2015, di </a:t>
            </a:r>
            <a:r>
              <a:rPr lang="it-IT" sz="1350" i="1" dirty="0">
                <a:latin typeface="Century Gothic" panose="020B0502020202020204" pitchFamily="34" charset="0"/>
              </a:rPr>
              <a:t>La tassazione delle attività digitali</a:t>
            </a:r>
            <a:r>
              <a:rPr lang="it-IT" sz="1350" dirty="0">
                <a:latin typeface="Century Gothic" panose="020B0502020202020204" pitchFamily="34" charset="0"/>
              </a:rPr>
              <a:t>, </a:t>
            </a:r>
            <a:r>
              <a:rPr lang="it-IT" sz="1350" dirty="0" err="1">
                <a:latin typeface="Century Gothic" panose="020B0502020202020204" pitchFamily="34" charset="0"/>
              </a:rPr>
              <a:t>GiuffréFL</a:t>
            </a:r>
            <a:r>
              <a:rPr lang="it-IT" sz="1350" dirty="0">
                <a:latin typeface="Century Gothic" panose="020B0502020202020204" pitchFamily="34" charset="0"/>
              </a:rPr>
              <a:t> 2023, curatore di </a:t>
            </a:r>
            <a:r>
              <a:rPr lang="it-IT" sz="1350" i="1" dirty="0">
                <a:latin typeface="Century Gothic" panose="020B0502020202020204" pitchFamily="34" charset="0"/>
              </a:rPr>
              <a:t>Criptoattività, Criptovalute e bitcoin</a:t>
            </a:r>
            <a:r>
              <a:rPr lang="it-IT" sz="1350" dirty="0">
                <a:latin typeface="Century Gothic" panose="020B0502020202020204" pitchFamily="34" charset="0"/>
              </a:rPr>
              <a:t>, Giuffré, 2021, di </a:t>
            </a:r>
            <a:r>
              <a:rPr lang="it-IT" sz="1350" i="1" dirty="0">
                <a:latin typeface="Century Gothic" panose="020B0502020202020204" pitchFamily="34" charset="0"/>
              </a:rPr>
              <a:t>Crypto-asset e Regolamento </a:t>
            </a:r>
            <a:r>
              <a:rPr lang="it-IT" sz="1350" i="1" dirty="0" err="1">
                <a:latin typeface="Century Gothic" panose="020B0502020202020204" pitchFamily="34" charset="0"/>
              </a:rPr>
              <a:t>MiCA</a:t>
            </a:r>
            <a:r>
              <a:rPr lang="it-IT" sz="1350" dirty="0">
                <a:latin typeface="Century Gothic" panose="020B0502020202020204" pitchFamily="34" charset="0"/>
              </a:rPr>
              <a:t>, Giuffré, 2023 e di oltre 150 articoli.</a:t>
            </a:r>
          </a:p>
          <a:p>
            <a:pPr marL="114300" indent="0">
              <a:spcBef>
                <a:spcPts val="600"/>
              </a:spcBef>
              <a:buNone/>
            </a:pPr>
            <a:r>
              <a:rPr lang="it-IT" sz="1350" dirty="0">
                <a:latin typeface="Century Gothic" panose="020B0502020202020204" pitchFamily="34" charset="0"/>
              </a:rPr>
              <a:t>- Founder di </a:t>
            </a:r>
            <a:r>
              <a:rPr lang="it-IT" sz="1350" b="1" dirty="0">
                <a:latin typeface="Century Gothic" panose="020B0502020202020204" pitchFamily="34" charset="0"/>
              </a:rPr>
              <a:t>Coinlex</a:t>
            </a:r>
            <a:r>
              <a:rPr lang="it-IT" sz="1500" dirty="0">
                <a:solidFill>
                  <a:srgbClr val="FF0000"/>
                </a:solidFill>
                <a:latin typeface="Century Gothic" panose="020B0502020202020204" pitchFamily="34" charset="0"/>
              </a:rPr>
              <a:t>., </a:t>
            </a:r>
            <a:r>
              <a:rPr lang="it-IT" sz="1350" dirty="0">
                <a:latin typeface="Century Gothic" panose="020B0502020202020204" pitchFamily="34" charset="0"/>
              </a:rPr>
              <a:t>Of </a:t>
            </a:r>
            <a:r>
              <a:rPr lang="it-IT" sz="1350" dirty="0" err="1">
                <a:latin typeface="Century Gothic" panose="020B0502020202020204" pitchFamily="34" charset="0"/>
              </a:rPr>
              <a:t>counsel</a:t>
            </a:r>
            <a:r>
              <a:rPr lang="it-IT" sz="1350" dirty="0">
                <a:latin typeface="Century Gothic" panose="020B0502020202020204" pitchFamily="34" charset="0"/>
              </a:rPr>
              <a:t> di </a:t>
            </a:r>
            <a:r>
              <a:rPr lang="it-IT" sz="1350" b="1" dirty="0">
                <a:latin typeface="Century Gothic" panose="020B0502020202020204" pitchFamily="34" charset="0"/>
              </a:rPr>
              <a:t>42 </a:t>
            </a:r>
            <a:r>
              <a:rPr lang="it-IT" sz="1350" b="1" dirty="0" err="1">
                <a:latin typeface="Century Gothic" panose="020B0502020202020204" pitchFamily="34" charset="0"/>
              </a:rPr>
              <a:t>Law</a:t>
            </a:r>
            <a:r>
              <a:rPr lang="it-IT" sz="1350" b="1" dirty="0">
                <a:latin typeface="Century Gothic" panose="020B0502020202020204" pitchFamily="34" charset="0"/>
              </a:rPr>
              <a:t> </a:t>
            </a:r>
            <a:r>
              <a:rPr lang="it-IT" sz="1350" b="1" dirty="0" err="1">
                <a:latin typeface="Century Gothic" panose="020B0502020202020204" pitchFamily="34" charset="0"/>
              </a:rPr>
              <a:t>Firm</a:t>
            </a:r>
            <a:endParaRPr lang="it-IT" sz="1350" b="1" dirty="0">
              <a:latin typeface="Century Gothic" panose="020B0502020202020204" pitchFamily="34" charset="0"/>
            </a:endParaRPr>
          </a:p>
          <a:p>
            <a:pPr marL="114300" indent="0">
              <a:spcBef>
                <a:spcPts val="600"/>
              </a:spcBef>
              <a:buNone/>
            </a:pPr>
            <a:r>
              <a:rPr lang="it-IT" sz="1350" dirty="0">
                <a:latin typeface="Century Gothic" panose="020B0502020202020204" pitchFamily="34" charset="0"/>
              </a:rPr>
              <a:t>- Blockchain </a:t>
            </a:r>
            <a:r>
              <a:rPr lang="it-IT" sz="1350" dirty="0" err="1">
                <a:latin typeface="Century Gothic" panose="020B0502020202020204" pitchFamily="34" charset="0"/>
              </a:rPr>
              <a:t>expert</a:t>
            </a:r>
            <a:r>
              <a:rPr lang="it-IT" sz="1350" dirty="0">
                <a:latin typeface="Century Gothic" panose="020B0502020202020204" pitchFamily="34" charset="0"/>
              </a:rPr>
              <a:t> @ </a:t>
            </a:r>
            <a:r>
              <a:rPr lang="it-IT" sz="1350" b="1" dirty="0">
                <a:latin typeface="Century Gothic" panose="020B0502020202020204" pitchFamily="34" charset="0"/>
              </a:rPr>
              <a:t>MISE</a:t>
            </a:r>
            <a:r>
              <a:rPr lang="it-IT" sz="1350" dirty="0">
                <a:latin typeface="Century Gothic" panose="020B0502020202020204" pitchFamily="34" charset="0"/>
              </a:rPr>
              <a:t>.</a:t>
            </a:r>
          </a:p>
          <a:p>
            <a:pPr marL="114300" indent="0">
              <a:spcBef>
                <a:spcPts val="600"/>
              </a:spcBef>
              <a:buNone/>
            </a:pPr>
            <a:r>
              <a:rPr lang="it-IT" sz="1350" b="1" dirty="0">
                <a:latin typeface="Century Gothic" panose="020B0502020202020204" pitchFamily="34" charset="0"/>
              </a:rPr>
              <a:t>- </a:t>
            </a:r>
            <a:r>
              <a:rPr lang="it-IT" sz="1350" dirty="0">
                <a:latin typeface="Century Gothic" panose="020B0502020202020204" pitchFamily="34" charset="0"/>
              </a:rPr>
              <a:t>Commissione Nazionale @</a:t>
            </a:r>
            <a:r>
              <a:rPr lang="it-IT" sz="1350" b="1" dirty="0">
                <a:latin typeface="Century Gothic" panose="020B0502020202020204" pitchFamily="34" charset="0"/>
              </a:rPr>
              <a:t>CNDCEC</a:t>
            </a:r>
          </a:p>
          <a:p>
            <a:pPr>
              <a:spcBef>
                <a:spcPts val="600"/>
              </a:spcBef>
            </a:pPr>
            <a:endParaRPr lang="it-IT" dirty="0">
              <a:latin typeface="Century Gothic" panose="020B0502020202020204" pitchFamily="34" charset="0"/>
            </a:endParaRPr>
          </a:p>
          <a:p>
            <a:endParaRPr lang="it-IT" dirty="0"/>
          </a:p>
        </p:txBody>
      </p:sp>
      <p:sp>
        <p:nvSpPr>
          <p:cNvPr id="4" name="Segnaposto numero diapositiva 3"/>
          <p:cNvSpPr>
            <a:spLocks noGrp="1"/>
          </p:cNvSpPr>
          <p:nvPr>
            <p:ph type="sldNum" sz="quarter" idx="4294967295"/>
          </p:nvPr>
        </p:nvSpPr>
        <p:spPr>
          <a:xfrm>
            <a:off x="8480267" y="6223768"/>
            <a:ext cx="260620" cy="256539"/>
          </a:xfrm>
          <a:prstGeom prst="rect">
            <a:avLst/>
          </a:prstGeom>
          <a:ln w="12700">
            <a:miter lim="400000"/>
          </a:ln>
        </p:spPr>
        <p:txBody>
          <a:bodyPr wrap="none" lIns="45718" tIns="45718" rIns="45718" bIns="45718" anchor="ctr">
            <a:spAutoFit/>
          </a:bodyPr>
          <a:lstStyle>
            <a:defPPr>
              <a:defRPr lang="it-IT"/>
            </a:defPPr>
            <a:lvl1pPr marL="0" algn="r" defTabSz="914400" rtl="0" eaLnBrk="1" latinLnBrk="0" hangingPunct="1">
              <a:defRPr sz="1100" b="1" kern="1200">
                <a:solidFill>
                  <a:srgbClr val="85858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it-IT" kern="0" smtClean="0">
                <a:sym typeface="Century Gothic"/>
              </a:rPr>
              <a:pPr hangingPunct="0"/>
              <a:t>2</a:t>
            </a:fld>
            <a:endParaRPr lang="en-US"/>
          </a:p>
        </p:txBody>
      </p:sp>
      <p:pic>
        <p:nvPicPr>
          <p:cNvPr id="5" name="Immagine 4">
            <a:extLst>
              <a:ext uri="{FF2B5EF4-FFF2-40B4-BE49-F238E27FC236}">
                <a16:creationId xmlns:a16="http://schemas.microsoft.com/office/drawing/2014/main" id="{0C7C6BB6-0518-4688-8EF1-4E55F1FFDD35}"/>
              </a:ext>
            </a:extLst>
          </p:cNvPr>
          <p:cNvPicPr>
            <a:picLocks noChangeAspect="1"/>
          </p:cNvPicPr>
          <p:nvPr/>
        </p:nvPicPr>
        <p:blipFill>
          <a:blip r:embed="rId2"/>
          <a:stretch>
            <a:fillRect/>
          </a:stretch>
        </p:blipFill>
        <p:spPr>
          <a:xfrm>
            <a:off x="5474067" y="4712306"/>
            <a:ext cx="1062601" cy="1498883"/>
          </a:xfrm>
          <a:prstGeom prst="rect">
            <a:avLst/>
          </a:prstGeom>
          <a:ln>
            <a:solidFill>
              <a:schemeClr val="accent1"/>
            </a:solidFill>
          </a:ln>
        </p:spPr>
      </p:pic>
      <p:pic>
        <p:nvPicPr>
          <p:cNvPr id="1026" name="Picture 2" descr="Criptovalute e bitcoin: un'analisi giuridica">
            <a:extLst>
              <a:ext uri="{FF2B5EF4-FFF2-40B4-BE49-F238E27FC236}">
                <a16:creationId xmlns:a16="http://schemas.microsoft.com/office/drawing/2014/main" id="{A6381B13-DE7F-429A-92E0-D5785AED57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9119" y="4346544"/>
            <a:ext cx="1061179" cy="149888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Le trappole dell'antiriciclaggio">
            <a:extLst>
              <a:ext uri="{FF2B5EF4-FFF2-40B4-BE49-F238E27FC236}">
                <a16:creationId xmlns:a16="http://schemas.microsoft.com/office/drawing/2014/main" id="{388FE434-1183-4732-A47F-8248E8A865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379" y="4738429"/>
            <a:ext cx="1070630" cy="149888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3A45228-5570-C028-B6B5-E3C86B61B6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9795" y="4266534"/>
            <a:ext cx="1174271" cy="165635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9F0B94AE-0B93-7344-15B4-265C92D2E804}"/>
              </a:ext>
            </a:extLst>
          </p:cNvPr>
          <p:cNvPicPr>
            <a:picLocks noChangeAspect="1"/>
          </p:cNvPicPr>
          <p:nvPr/>
        </p:nvPicPr>
        <p:blipFill>
          <a:blip r:embed="rId6"/>
          <a:stretch>
            <a:fillRect/>
          </a:stretch>
        </p:blipFill>
        <p:spPr>
          <a:xfrm>
            <a:off x="3203243" y="4766510"/>
            <a:ext cx="1152733" cy="1470802"/>
          </a:xfrm>
          <a:prstGeom prst="rect">
            <a:avLst/>
          </a:prstGeom>
        </p:spPr>
      </p:pic>
      <p:pic>
        <p:nvPicPr>
          <p:cNvPr id="8" name="Immagine 7">
            <a:extLst>
              <a:ext uri="{FF2B5EF4-FFF2-40B4-BE49-F238E27FC236}">
                <a16:creationId xmlns:a16="http://schemas.microsoft.com/office/drawing/2014/main" id="{81A47478-9F71-0569-A8E4-7BFE75732EE9}"/>
              </a:ext>
            </a:extLst>
          </p:cNvPr>
          <p:cNvPicPr>
            <a:picLocks noChangeAspect="1"/>
          </p:cNvPicPr>
          <p:nvPr/>
        </p:nvPicPr>
        <p:blipFill>
          <a:blip r:embed="rId7"/>
          <a:stretch>
            <a:fillRect/>
          </a:stretch>
        </p:blipFill>
        <p:spPr>
          <a:xfrm>
            <a:off x="2075735" y="4266533"/>
            <a:ext cx="1097333" cy="1656351"/>
          </a:xfrm>
          <a:prstGeom prst="rect">
            <a:avLst/>
          </a:prstGeom>
        </p:spPr>
      </p:pic>
      <p:pic>
        <p:nvPicPr>
          <p:cNvPr id="9" name="Immagine 8">
            <a:extLst>
              <a:ext uri="{FF2B5EF4-FFF2-40B4-BE49-F238E27FC236}">
                <a16:creationId xmlns:a16="http://schemas.microsoft.com/office/drawing/2014/main" id="{D992AE5B-DB5F-0E34-3F7F-B04130D74003}"/>
              </a:ext>
            </a:extLst>
          </p:cNvPr>
          <p:cNvPicPr>
            <a:picLocks noChangeAspect="1"/>
          </p:cNvPicPr>
          <p:nvPr/>
        </p:nvPicPr>
        <p:blipFill>
          <a:blip r:embed="rId8"/>
          <a:stretch>
            <a:fillRect/>
          </a:stretch>
        </p:blipFill>
        <p:spPr>
          <a:xfrm>
            <a:off x="7333264" y="-16802"/>
            <a:ext cx="1847248" cy="853514"/>
          </a:xfrm>
          <a:prstGeom prst="rect">
            <a:avLst/>
          </a:prstGeom>
        </p:spPr>
      </p:pic>
    </p:spTree>
    <p:extLst>
      <p:ext uri="{BB962C8B-B14F-4D97-AF65-F5344CB8AC3E}">
        <p14:creationId xmlns:p14="http://schemas.microsoft.com/office/powerpoint/2010/main" val="1438169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3A2A33-AA82-4608-36BC-6CC09B983E53}"/>
              </a:ext>
            </a:extLst>
          </p:cNvPr>
          <p:cNvSpPr>
            <a:spLocks noGrp="1"/>
          </p:cNvSpPr>
          <p:nvPr>
            <p:ph type="title"/>
          </p:nvPr>
        </p:nvSpPr>
        <p:spPr/>
        <p:txBody>
          <a:bodyPr/>
          <a:lstStyle/>
          <a:p>
            <a:pPr algn="ctr"/>
            <a:r>
              <a:rPr lang="it-IT" dirty="0">
                <a:solidFill>
                  <a:srgbClr val="C00000"/>
                </a:solidFill>
              </a:rPr>
              <a:t>Rappresentazione</a:t>
            </a:r>
            <a:br>
              <a:rPr lang="it-IT" dirty="0">
                <a:solidFill>
                  <a:srgbClr val="C00000"/>
                </a:solidFill>
              </a:rPr>
            </a:br>
            <a:r>
              <a:rPr lang="it-IT" dirty="0">
                <a:solidFill>
                  <a:srgbClr val="C00000"/>
                </a:solidFill>
              </a:rPr>
              <a:t>CRIPTOVALUTE</a:t>
            </a:r>
          </a:p>
        </p:txBody>
      </p:sp>
      <p:sp>
        <p:nvSpPr>
          <p:cNvPr id="3" name="Segnaposto testo 2">
            <a:extLst>
              <a:ext uri="{FF2B5EF4-FFF2-40B4-BE49-F238E27FC236}">
                <a16:creationId xmlns:a16="http://schemas.microsoft.com/office/drawing/2014/main" id="{9C7E61A7-BA51-FF51-1615-07BF0E267EC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8E99370-9577-49EE-7F28-40A1C59BD4CB}"/>
              </a:ext>
            </a:extLst>
          </p:cNvPr>
          <p:cNvSpPr>
            <a:spLocks noGrp="1"/>
          </p:cNvSpPr>
          <p:nvPr>
            <p:ph type="sldNum" sz="quarter" idx="2"/>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20</a:t>
            </a:fld>
            <a:endParaRPr lang="it-IT"/>
          </a:p>
        </p:txBody>
      </p:sp>
      <p:graphicFrame>
        <p:nvGraphicFramePr>
          <p:cNvPr id="5" name="Diagramma 4">
            <a:extLst>
              <a:ext uri="{FF2B5EF4-FFF2-40B4-BE49-F238E27FC236}">
                <a16:creationId xmlns:a16="http://schemas.microsoft.com/office/drawing/2014/main" id="{C4D790A5-1C4E-97BB-02B4-1C4F265C01E4}"/>
              </a:ext>
            </a:extLst>
          </p:cNvPr>
          <p:cNvGraphicFramePr/>
          <p:nvPr/>
        </p:nvGraphicFramePr>
        <p:xfrm>
          <a:off x="539552" y="1397000"/>
          <a:ext cx="777686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a:extLst>
              <a:ext uri="{FF2B5EF4-FFF2-40B4-BE49-F238E27FC236}">
                <a16:creationId xmlns:a16="http://schemas.microsoft.com/office/drawing/2014/main" id="{D7DFC661-56B5-A457-FA98-20B9FDC9EED8}"/>
              </a:ext>
            </a:extLst>
          </p:cNvPr>
          <p:cNvPicPr>
            <a:picLocks noChangeAspect="1"/>
          </p:cNvPicPr>
          <p:nvPr/>
        </p:nvPicPr>
        <p:blipFill>
          <a:blip r:embed="rId7"/>
          <a:stretch>
            <a:fillRect/>
          </a:stretch>
        </p:blipFill>
        <p:spPr>
          <a:xfrm>
            <a:off x="7333264" y="-16802"/>
            <a:ext cx="1847248" cy="853514"/>
          </a:xfrm>
          <a:prstGeom prst="rect">
            <a:avLst/>
          </a:prstGeom>
        </p:spPr>
      </p:pic>
    </p:spTree>
    <p:extLst>
      <p:ext uri="{BB962C8B-B14F-4D97-AF65-F5344CB8AC3E}">
        <p14:creationId xmlns:p14="http://schemas.microsoft.com/office/powerpoint/2010/main" val="326524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C17A30-78B6-446A-4F8E-939F826B1600}"/>
              </a:ext>
            </a:extLst>
          </p:cNvPr>
          <p:cNvSpPr>
            <a:spLocks noGrp="1"/>
          </p:cNvSpPr>
          <p:nvPr>
            <p:ph type="title"/>
          </p:nvPr>
        </p:nvSpPr>
        <p:spPr/>
        <p:txBody>
          <a:bodyPr/>
          <a:lstStyle/>
          <a:p>
            <a:r>
              <a:rPr lang="it-IT" dirty="0">
                <a:solidFill>
                  <a:srgbClr val="C00000"/>
                </a:solidFill>
              </a:rPr>
              <a:t>Custodi di criptovalute</a:t>
            </a:r>
          </a:p>
        </p:txBody>
      </p:sp>
      <p:sp>
        <p:nvSpPr>
          <p:cNvPr id="3" name="Segnaposto testo 2">
            <a:extLst>
              <a:ext uri="{FF2B5EF4-FFF2-40B4-BE49-F238E27FC236}">
                <a16:creationId xmlns:a16="http://schemas.microsoft.com/office/drawing/2014/main" id="{883A8A91-0A34-144D-0F24-0FEA567CF326}"/>
              </a:ext>
            </a:extLst>
          </p:cNvPr>
          <p:cNvSpPr>
            <a:spLocks noGrp="1"/>
          </p:cNvSpPr>
          <p:nvPr>
            <p:ph type="body" idx="1"/>
          </p:nvPr>
        </p:nvSpPr>
        <p:spPr/>
        <p:txBody>
          <a:bodyPr>
            <a:normAutofit fontScale="70000" lnSpcReduction="20000"/>
          </a:bodyPr>
          <a:lstStyle/>
          <a:p>
            <a:pPr marL="0" indent="0">
              <a:lnSpc>
                <a:spcPct val="120000"/>
              </a:lnSpc>
              <a:buNone/>
            </a:pPr>
            <a:endParaRPr lang="it-IT" b="1" dirty="0">
              <a:solidFill>
                <a:srgbClr val="B60023"/>
              </a:solidFill>
            </a:endParaRPr>
          </a:p>
          <a:p>
            <a:pPr marL="0" indent="0">
              <a:lnSpc>
                <a:spcPct val="120000"/>
              </a:lnSpc>
              <a:buNone/>
            </a:pPr>
            <a:r>
              <a:rPr lang="it-IT" b="1" u="sng" dirty="0">
                <a:solidFill>
                  <a:srgbClr val="B60023"/>
                </a:solidFill>
              </a:rPr>
              <a:t>PROPER CUSTODIAN</a:t>
            </a:r>
            <a:r>
              <a:rPr lang="it-IT" sz="3600" b="1" dirty="0"/>
              <a:t>, </a:t>
            </a:r>
            <a:r>
              <a:rPr lang="it-IT" b="1" dirty="0"/>
              <a:t>beni di terzi</a:t>
            </a:r>
            <a:r>
              <a:rPr lang="it-IT" dirty="0"/>
              <a:t>, dando notizia nella nota integrativa </a:t>
            </a:r>
          </a:p>
          <a:p>
            <a:pPr marL="0" indent="0">
              <a:lnSpc>
                <a:spcPct val="120000"/>
              </a:lnSpc>
              <a:buNone/>
            </a:pPr>
            <a:endParaRPr lang="it-IT" dirty="0"/>
          </a:p>
          <a:p>
            <a:pPr marL="0" indent="0" algn="just">
              <a:lnSpc>
                <a:spcPct val="120000"/>
              </a:lnSpc>
              <a:buNone/>
            </a:pPr>
            <a:r>
              <a:rPr lang="it-IT" b="1" u="sng" dirty="0">
                <a:solidFill>
                  <a:srgbClr val="B60023"/>
                </a:solidFill>
              </a:rPr>
              <a:t>FULL CUSTODIAN</a:t>
            </a:r>
            <a:r>
              <a:rPr lang="it-IT" dirty="0"/>
              <a:t>, nell’</a:t>
            </a:r>
            <a:r>
              <a:rPr lang="it-IT" b="1" dirty="0"/>
              <a:t>attivo</a:t>
            </a:r>
            <a:r>
              <a:rPr lang="it-IT" dirty="0"/>
              <a:t>, le criptovalute ricevute in custodia, al </a:t>
            </a:r>
            <a:r>
              <a:rPr lang="it-IT" b="1" dirty="0"/>
              <a:t>valore corrente</a:t>
            </a:r>
            <a:r>
              <a:rPr lang="it-IT" dirty="0"/>
              <a:t> e nel </a:t>
            </a:r>
            <a:r>
              <a:rPr lang="it-IT" b="1" dirty="0"/>
              <a:t>passivo</a:t>
            </a:r>
            <a:r>
              <a:rPr lang="it-IT" dirty="0"/>
              <a:t> il corrispondente </a:t>
            </a:r>
            <a:r>
              <a:rPr lang="it-IT" b="1" dirty="0"/>
              <a:t>debito</a:t>
            </a:r>
            <a:r>
              <a:rPr lang="it-IT" dirty="0"/>
              <a:t> </a:t>
            </a:r>
            <a:r>
              <a:rPr lang="it-IT" b="1" dirty="0"/>
              <a:t>nei confronti degli utenti, per le criptovalute custodite</a:t>
            </a:r>
            <a:r>
              <a:rPr lang="it-IT" dirty="0"/>
              <a:t>.</a:t>
            </a:r>
          </a:p>
          <a:p>
            <a:pPr marL="0" indent="0">
              <a:lnSpc>
                <a:spcPct val="120000"/>
              </a:lnSpc>
              <a:buNone/>
            </a:pPr>
            <a:endParaRPr lang="it-IT" dirty="0"/>
          </a:p>
          <a:p>
            <a:pPr marL="0" indent="0" algn="just">
              <a:lnSpc>
                <a:spcPct val="120000"/>
              </a:lnSpc>
              <a:buNone/>
            </a:pPr>
            <a:r>
              <a:rPr lang="it-IT" dirty="0"/>
              <a:t>Indicazione in </a:t>
            </a:r>
            <a:r>
              <a:rPr lang="it-IT" b="1" u="sng" dirty="0">
                <a:solidFill>
                  <a:srgbClr val="C00000"/>
                </a:solidFill>
              </a:rPr>
              <a:t>NOTA INTEGRATIVA</a:t>
            </a:r>
            <a:r>
              <a:rPr lang="it-IT" b="1" dirty="0">
                <a:solidFill>
                  <a:srgbClr val="C00000"/>
                </a:solidFill>
              </a:rPr>
              <a:t> </a:t>
            </a:r>
            <a:r>
              <a:rPr lang="it-IT" dirty="0"/>
              <a:t>dei </a:t>
            </a:r>
            <a:r>
              <a:rPr lang="it-IT" b="1" dirty="0"/>
              <a:t>rischi</a:t>
            </a:r>
            <a:r>
              <a:rPr lang="it-IT" dirty="0"/>
              <a:t> che tale attività comporta ed i </a:t>
            </a:r>
            <a:r>
              <a:rPr lang="it-IT" b="1" dirty="0"/>
              <a:t>debiti potenziali </a:t>
            </a:r>
            <a:r>
              <a:rPr lang="it-IT" dirty="0"/>
              <a:t>cui si espone, nonché le politiche per la protezione del patrimonio di terzi, anche in relazione all’equilibrio tra i debiti in criptovalute e le consistenze dell’attivo.</a:t>
            </a:r>
          </a:p>
          <a:p>
            <a:endParaRPr lang="it-IT" dirty="0"/>
          </a:p>
        </p:txBody>
      </p:sp>
      <p:sp>
        <p:nvSpPr>
          <p:cNvPr id="4" name="Segnaposto numero diapositiva 3">
            <a:extLst>
              <a:ext uri="{FF2B5EF4-FFF2-40B4-BE49-F238E27FC236}">
                <a16:creationId xmlns:a16="http://schemas.microsoft.com/office/drawing/2014/main" id="{356E7275-246F-5C68-563D-F05CBF51481C}"/>
              </a:ext>
            </a:extLst>
          </p:cNvPr>
          <p:cNvSpPr>
            <a:spLocks noGrp="1"/>
          </p:cNvSpPr>
          <p:nvPr>
            <p:ph type="sldNum" sz="quarter" idx="2"/>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21</a:t>
            </a:fld>
            <a:endParaRPr lang="it-IT"/>
          </a:p>
        </p:txBody>
      </p:sp>
      <p:pic>
        <p:nvPicPr>
          <p:cNvPr id="5" name="Immagine 4">
            <a:extLst>
              <a:ext uri="{FF2B5EF4-FFF2-40B4-BE49-F238E27FC236}">
                <a16:creationId xmlns:a16="http://schemas.microsoft.com/office/drawing/2014/main" id="{C9972197-9247-9272-F73D-23A176636044}"/>
              </a:ext>
            </a:extLst>
          </p:cNvPr>
          <p:cNvPicPr>
            <a:picLocks noChangeAspect="1"/>
          </p:cNvPicPr>
          <p:nvPr/>
        </p:nvPicPr>
        <p:blipFill>
          <a:blip r:embed="rId2"/>
          <a:stretch>
            <a:fillRect/>
          </a:stretch>
        </p:blipFill>
        <p:spPr>
          <a:xfrm>
            <a:off x="7333264" y="-16802"/>
            <a:ext cx="1847248" cy="853514"/>
          </a:xfrm>
          <a:prstGeom prst="rect">
            <a:avLst/>
          </a:prstGeom>
        </p:spPr>
      </p:pic>
    </p:spTree>
    <p:extLst>
      <p:ext uri="{BB962C8B-B14F-4D97-AF65-F5344CB8AC3E}">
        <p14:creationId xmlns:p14="http://schemas.microsoft.com/office/powerpoint/2010/main" val="199116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6C30FE-5685-FF61-C26E-B9080BD10162}"/>
              </a:ext>
            </a:extLst>
          </p:cNvPr>
          <p:cNvSpPr>
            <a:spLocks noGrp="1"/>
          </p:cNvSpPr>
          <p:nvPr>
            <p:ph type="title"/>
          </p:nvPr>
        </p:nvSpPr>
        <p:spPr/>
        <p:txBody>
          <a:bodyPr/>
          <a:lstStyle/>
          <a:p>
            <a:r>
              <a:rPr lang="it-IT" dirty="0">
                <a:solidFill>
                  <a:srgbClr val="C00000"/>
                </a:solidFill>
              </a:rPr>
              <a:t>Criptoattività: problema multiforme</a:t>
            </a:r>
          </a:p>
        </p:txBody>
      </p:sp>
      <p:sp>
        <p:nvSpPr>
          <p:cNvPr id="3" name="Segnaposto testo 2">
            <a:extLst>
              <a:ext uri="{FF2B5EF4-FFF2-40B4-BE49-F238E27FC236}">
                <a16:creationId xmlns:a16="http://schemas.microsoft.com/office/drawing/2014/main" id="{C12B6CCE-3C3E-2100-B3E7-85B6978B97B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BE6FE2B-AB51-8EA5-59AE-C153E7FAA9A1}"/>
              </a:ext>
            </a:extLst>
          </p:cNvPr>
          <p:cNvSpPr>
            <a:spLocks noGrp="1"/>
          </p:cNvSpPr>
          <p:nvPr>
            <p:ph type="sldNum" sz="quarter" idx="2"/>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22</a:t>
            </a:fld>
            <a:endParaRPr lang="it-IT"/>
          </a:p>
        </p:txBody>
      </p:sp>
      <p:graphicFrame>
        <p:nvGraphicFramePr>
          <p:cNvPr id="5" name="Diagramma 4">
            <a:extLst>
              <a:ext uri="{FF2B5EF4-FFF2-40B4-BE49-F238E27FC236}">
                <a16:creationId xmlns:a16="http://schemas.microsoft.com/office/drawing/2014/main" id="{E6B21536-8B91-72E3-629C-D1D0B92F2ADF}"/>
              </a:ext>
            </a:extLst>
          </p:cNvPr>
          <p:cNvGraphicFramePr/>
          <p:nvPr>
            <p:extLst>
              <p:ext uri="{D42A27DB-BD31-4B8C-83A1-F6EECF244321}">
                <p14:modId xmlns:p14="http://schemas.microsoft.com/office/powerpoint/2010/main" val="32822171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a:extLst>
              <a:ext uri="{FF2B5EF4-FFF2-40B4-BE49-F238E27FC236}">
                <a16:creationId xmlns:a16="http://schemas.microsoft.com/office/drawing/2014/main" id="{A9D5C185-C5B3-8EC5-D4C9-3F277C75477B}"/>
              </a:ext>
            </a:extLst>
          </p:cNvPr>
          <p:cNvPicPr>
            <a:picLocks noChangeAspect="1"/>
          </p:cNvPicPr>
          <p:nvPr/>
        </p:nvPicPr>
        <p:blipFill>
          <a:blip r:embed="rId7"/>
          <a:stretch>
            <a:fillRect/>
          </a:stretch>
        </p:blipFill>
        <p:spPr>
          <a:xfrm>
            <a:off x="7333264" y="-16802"/>
            <a:ext cx="1847248" cy="853514"/>
          </a:xfrm>
          <a:prstGeom prst="rect">
            <a:avLst/>
          </a:prstGeom>
        </p:spPr>
      </p:pic>
    </p:spTree>
    <p:extLst>
      <p:ext uri="{BB962C8B-B14F-4D97-AF65-F5344CB8AC3E}">
        <p14:creationId xmlns:p14="http://schemas.microsoft.com/office/powerpoint/2010/main" val="2548928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AD191C-D36D-7B31-55CE-0B2C9BC454AD}"/>
              </a:ext>
            </a:extLst>
          </p:cNvPr>
          <p:cNvSpPr>
            <a:spLocks noGrp="1"/>
          </p:cNvSpPr>
          <p:nvPr>
            <p:ph idx="1"/>
          </p:nvPr>
        </p:nvSpPr>
        <p:spPr>
          <a:xfrm>
            <a:off x="311700" y="2293261"/>
            <a:ext cx="8520600" cy="572700"/>
          </a:xfrm>
        </p:spPr>
        <p:txBody>
          <a:bodyPr/>
          <a:lstStyle/>
          <a:p>
            <a:pPr marL="114300" algn="just"/>
            <a:r>
              <a:rPr lang="it-IT" sz="1400" dirty="0"/>
              <a:t>Società di consulenza tributaria, contabile e di revisione per persone fisiche, imprese, enti e istituzioni pubbliche nell’ecosistema  bitcoin, criptovalute e criptoattività fin dal 2014. </a:t>
            </a:r>
            <a:endParaRPr lang="it-IT" sz="1600" dirty="0"/>
          </a:p>
        </p:txBody>
      </p:sp>
      <p:pic>
        <p:nvPicPr>
          <p:cNvPr id="4" name="Immagine 3">
            <a:extLst>
              <a:ext uri="{FF2B5EF4-FFF2-40B4-BE49-F238E27FC236}">
                <a16:creationId xmlns:a16="http://schemas.microsoft.com/office/drawing/2014/main" id="{46DE9044-F4B2-276A-C4F8-98DED253FE44}"/>
              </a:ext>
            </a:extLst>
          </p:cNvPr>
          <p:cNvPicPr>
            <a:picLocks noChangeAspect="1"/>
          </p:cNvPicPr>
          <p:nvPr/>
        </p:nvPicPr>
        <p:blipFill>
          <a:blip r:embed="rId2"/>
          <a:stretch>
            <a:fillRect/>
          </a:stretch>
        </p:blipFill>
        <p:spPr>
          <a:xfrm>
            <a:off x="703138" y="2941312"/>
            <a:ext cx="2991959" cy="2857645"/>
          </a:xfrm>
          <a:prstGeom prst="rect">
            <a:avLst/>
          </a:prstGeom>
        </p:spPr>
      </p:pic>
      <p:pic>
        <p:nvPicPr>
          <p:cNvPr id="5" name="Immagine 4">
            <a:extLst>
              <a:ext uri="{FF2B5EF4-FFF2-40B4-BE49-F238E27FC236}">
                <a16:creationId xmlns:a16="http://schemas.microsoft.com/office/drawing/2014/main" id="{1027EF42-5BBC-6D6F-7CBA-D99F33D90B22}"/>
              </a:ext>
            </a:extLst>
          </p:cNvPr>
          <p:cNvPicPr>
            <a:picLocks noChangeAspect="1"/>
          </p:cNvPicPr>
          <p:nvPr/>
        </p:nvPicPr>
        <p:blipFill>
          <a:blip r:embed="rId3"/>
          <a:stretch>
            <a:fillRect/>
          </a:stretch>
        </p:blipFill>
        <p:spPr>
          <a:xfrm>
            <a:off x="5311243" y="2941311"/>
            <a:ext cx="2939621" cy="2834798"/>
          </a:xfrm>
          <a:prstGeom prst="rect">
            <a:avLst/>
          </a:prstGeom>
        </p:spPr>
      </p:pic>
      <p:sp>
        <p:nvSpPr>
          <p:cNvPr id="6" name="Segnaposto contenuto 2">
            <a:extLst>
              <a:ext uri="{FF2B5EF4-FFF2-40B4-BE49-F238E27FC236}">
                <a16:creationId xmlns:a16="http://schemas.microsoft.com/office/drawing/2014/main" id="{18A49603-AFC2-0B0F-F6A3-D3262CB8DA54}"/>
              </a:ext>
            </a:extLst>
          </p:cNvPr>
          <p:cNvSpPr txBox="1">
            <a:spLocks/>
          </p:cNvSpPr>
          <p:nvPr/>
        </p:nvSpPr>
        <p:spPr>
          <a:xfrm>
            <a:off x="216007" y="1081891"/>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ctr">
              <a:buNone/>
            </a:pPr>
            <a:endParaRPr lang="it-IT" sz="2800" b="1" dirty="0">
              <a:solidFill>
                <a:srgbClr val="00B0F0"/>
              </a:solidFill>
              <a:latin typeface="Century Gothic" panose="020B0502020202020204" pitchFamily="34" charset="0"/>
            </a:endParaRPr>
          </a:p>
        </p:txBody>
      </p:sp>
      <p:sp>
        <p:nvSpPr>
          <p:cNvPr id="7" name="Google Shape;1243;p130">
            <a:extLst>
              <a:ext uri="{FF2B5EF4-FFF2-40B4-BE49-F238E27FC236}">
                <a16:creationId xmlns:a16="http://schemas.microsoft.com/office/drawing/2014/main" id="{87A10101-F6F6-9852-6AC7-712D01CD71F2}"/>
              </a:ext>
            </a:extLst>
          </p:cNvPr>
          <p:cNvSpPr txBox="1">
            <a:spLocks/>
          </p:cNvSpPr>
          <p:nvPr/>
        </p:nvSpPr>
        <p:spPr>
          <a:xfrm>
            <a:off x="2790074" y="1139316"/>
            <a:ext cx="3046388" cy="1389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0000"/>
              </a:lnSpc>
              <a:buNone/>
            </a:pPr>
            <a:r>
              <a:rPr lang="it-IT" sz="2000" b="1" dirty="0">
                <a:solidFill>
                  <a:schemeClr val="dk1"/>
                </a:solidFill>
                <a:latin typeface="Century Gothic" panose="020B0502020202020204" pitchFamily="34" charset="0"/>
                <a:ea typeface="Roboto"/>
                <a:cs typeface="Roboto"/>
                <a:sym typeface="Roboto"/>
              </a:rPr>
              <a:t>COINLEX</a:t>
            </a:r>
            <a:r>
              <a:rPr lang="it-IT" sz="2800" dirty="0">
                <a:solidFill>
                  <a:srgbClr val="FF0000"/>
                </a:solidFill>
                <a:latin typeface="Century Gothic" panose="020B0502020202020204" pitchFamily="34" charset="0"/>
                <a:ea typeface="Roboto"/>
                <a:cs typeface="Roboto"/>
                <a:sym typeface="Roboto"/>
              </a:rPr>
              <a:t>.</a:t>
            </a:r>
            <a:endParaRPr lang="it-IT" sz="2000" dirty="0">
              <a:solidFill>
                <a:srgbClr val="FF0000"/>
              </a:solidFill>
              <a:latin typeface="Century Gothic" panose="020B0502020202020204" pitchFamily="34" charset="0"/>
              <a:ea typeface="Roboto"/>
              <a:cs typeface="Roboto"/>
              <a:sym typeface="Roboto"/>
            </a:endParaRPr>
          </a:p>
          <a:p>
            <a:pPr marL="0" indent="0" algn="ctr">
              <a:lnSpc>
                <a:spcPct val="100000"/>
              </a:lnSpc>
              <a:buNone/>
            </a:pPr>
            <a:r>
              <a:rPr lang="it-IT" sz="1400" b="1" dirty="0">
                <a:solidFill>
                  <a:schemeClr val="dk1"/>
                </a:solidFill>
                <a:latin typeface="Century Gothic" panose="020B0502020202020204" pitchFamily="34" charset="0"/>
                <a:ea typeface="Roboto"/>
                <a:cs typeface="Roboto"/>
                <a:sym typeface="Roboto"/>
              </a:rPr>
              <a:t>Tel</a:t>
            </a:r>
            <a:r>
              <a:rPr lang="it-IT" sz="1400" dirty="0">
                <a:solidFill>
                  <a:srgbClr val="FF0000"/>
                </a:solidFill>
                <a:latin typeface="Century Gothic" panose="020B0502020202020204" pitchFamily="34" charset="0"/>
                <a:ea typeface="Roboto"/>
                <a:cs typeface="Roboto"/>
                <a:sym typeface="Roboto"/>
              </a:rPr>
              <a:t> .</a:t>
            </a:r>
            <a:r>
              <a:rPr lang="it-IT" sz="1400" dirty="0">
                <a:solidFill>
                  <a:schemeClr val="dk1"/>
                </a:solidFill>
                <a:latin typeface="Century Gothic" panose="020B0502020202020204" pitchFamily="34" charset="0"/>
                <a:ea typeface="Roboto"/>
                <a:cs typeface="Roboto"/>
                <a:sym typeface="Roboto"/>
              </a:rPr>
              <a:t> +39-02-86.88.29.06 </a:t>
            </a:r>
          </a:p>
          <a:p>
            <a:pPr marL="0" indent="0" algn="ctr">
              <a:lnSpc>
                <a:spcPct val="100000"/>
              </a:lnSpc>
              <a:buNone/>
            </a:pPr>
            <a:r>
              <a:rPr lang="it-IT" sz="1400" b="1" dirty="0">
                <a:solidFill>
                  <a:schemeClr val="dk1"/>
                </a:solidFill>
                <a:latin typeface="Century Gothic" panose="020B0502020202020204" pitchFamily="34" charset="0"/>
                <a:ea typeface="Roboto"/>
                <a:cs typeface="Roboto"/>
                <a:sym typeface="Roboto"/>
              </a:rPr>
              <a:t>Web</a:t>
            </a:r>
            <a:r>
              <a:rPr lang="it-IT" sz="1400" dirty="0">
                <a:solidFill>
                  <a:srgbClr val="FF0000"/>
                </a:solidFill>
                <a:latin typeface="Century Gothic" panose="020B0502020202020204" pitchFamily="34" charset="0"/>
                <a:ea typeface="Roboto"/>
                <a:cs typeface="Roboto"/>
                <a:sym typeface="Roboto"/>
              </a:rPr>
              <a:t>.</a:t>
            </a:r>
            <a:r>
              <a:rPr lang="it-IT" sz="1400" dirty="0">
                <a:solidFill>
                  <a:schemeClr val="dk1"/>
                </a:solidFill>
                <a:latin typeface="Century Gothic" panose="020B0502020202020204" pitchFamily="34" charset="0"/>
                <a:ea typeface="Roboto"/>
                <a:cs typeface="Roboto"/>
                <a:sym typeface="Roboto"/>
              </a:rPr>
              <a:t> www.coinlex.it</a:t>
            </a:r>
          </a:p>
          <a:p>
            <a:pPr marL="0" indent="0" algn="ctr">
              <a:lnSpc>
                <a:spcPct val="100000"/>
              </a:lnSpc>
              <a:buNone/>
            </a:pPr>
            <a:r>
              <a:rPr lang="it-IT" sz="1400" b="1" dirty="0">
                <a:solidFill>
                  <a:schemeClr val="dk1"/>
                </a:solidFill>
                <a:latin typeface="Century Gothic" panose="020B0502020202020204" pitchFamily="34" charset="0"/>
                <a:ea typeface="Roboto"/>
                <a:cs typeface="Roboto"/>
                <a:sym typeface="Roboto"/>
              </a:rPr>
              <a:t>Email</a:t>
            </a:r>
            <a:r>
              <a:rPr lang="it-IT" sz="1600" dirty="0">
                <a:solidFill>
                  <a:srgbClr val="FF0000"/>
                </a:solidFill>
                <a:latin typeface="Century Gothic" panose="020B0502020202020204" pitchFamily="34" charset="0"/>
                <a:ea typeface="Roboto"/>
                <a:cs typeface="Roboto"/>
                <a:sym typeface="Roboto"/>
              </a:rPr>
              <a:t>.</a:t>
            </a:r>
            <a:r>
              <a:rPr lang="it-IT" sz="1400" dirty="0">
                <a:solidFill>
                  <a:schemeClr val="dk1"/>
                </a:solidFill>
                <a:latin typeface="Century Gothic" panose="020B0502020202020204" pitchFamily="34" charset="0"/>
                <a:ea typeface="Roboto"/>
                <a:cs typeface="Roboto"/>
                <a:sym typeface="Roboto"/>
              </a:rPr>
              <a:t> coinlex@coinlex.it</a:t>
            </a:r>
          </a:p>
          <a:p>
            <a:pPr marL="0" indent="0" algn="ctr">
              <a:lnSpc>
                <a:spcPct val="100000"/>
              </a:lnSpc>
              <a:buNone/>
            </a:pPr>
            <a:r>
              <a:rPr lang="it-IT" sz="1400" dirty="0">
                <a:solidFill>
                  <a:schemeClr val="dk1"/>
                </a:solidFill>
                <a:latin typeface="Century Gothic" panose="020B0502020202020204" pitchFamily="34" charset="0"/>
                <a:ea typeface="Roboto"/>
                <a:cs typeface="Roboto"/>
                <a:sym typeface="Roboto"/>
              </a:rPr>
              <a:t>Via Vitruvio 1 – 20124 Milano (MI)</a:t>
            </a:r>
          </a:p>
          <a:p>
            <a:pPr marL="0" indent="0" algn="ctr">
              <a:lnSpc>
                <a:spcPct val="100000"/>
              </a:lnSpc>
              <a:buNone/>
            </a:pPr>
            <a:endParaRPr lang="it-IT" sz="3000" dirty="0">
              <a:solidFill>
                <a:schemeClr val="dk1"/>
              </a:solidFill>
              <a:latin typeface="Century Gothic" panose="020B0502020202020204" pitchFamily="34" charset="0"/>
              <a:ea typeface="Roboto"/>
              <a:cs typeface="Roboto"/>
              <a:sym typeface="Roboto"/>
            </a:endParaRPr>
          </a:p>
        </p:txBody>
      </p:sp>
      <p:sp>
        <p:nvSpPr>
          <p:cNvPr id="2" name="Segnaposto contenuto 2">
            <a:extLst>
              <a:ext uri="{FF2B5EF4-FFF2-40B4-BE49-F238E27FC236}">
                <a16:creationId xmlns:a16="http://schemas.microsoft.com/office/drawing/2014/main" id="{64083D83-281D-5820-8F46-FD7AC32337F9}"/>
              </a:ext>
            </a:extLst>
          </p:cNvPr>
          <p:cNvSpPr txBox="1">
            <a:spLocks/>
          </p:cNvSpPr>
          <p:nvPr/>
        </p:nvSpPr>
        <p:spPr>
          <a:xfrm>
            <a:off x="827584" y="336020"/>
            <a:ext cx="7416824" cy="716716"/>
          </a:xfrm>
          <a:prstGeom prst="rect">
            <a:avLst/>
          </a:prstGeom>
        </p:spPr>
        <p:txBody>
          <a:bodyPr vert="horz" lIns="0" tIns="0" rIns="0" bIns="0" rtlCol="0" anchor="t" anchorCtr="0">
            <a:normAutofit/>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gn="ctr" fontAlgn="auto">
              <a:spcAft>
                <a:spcPts val="0"/>
              </a:spcAft>
              <a:buFont typeface="Wingdings" pitchFamily="2" charset="2"/>
              <a:buNone/>
            </a:pPr>
            <a:r>
              <a:rPr lang="it-IT" sz="3200" b="0" i="1" dirty="0">
                <a:solidFill>
                  <a:srgbClr val="C00000"/>
                </a:solidFill>
                <a:latin typeface="Garamond" panose="02020404030301010803" pitchFamily="18" charset="0"/>
              </a:rPr>
              <a:t>Grazie dell’attenzione</a:t>
            </a:r>
            <a:r>
              <a:rPr lang="it-IT" sz="1400" b="0" dirty="0"/>
              <a:t>. </a:t>
            </a:r>
            <a:endParaRPr lang="it-IT" sz="1600" b="0" dirty="0"/>
          </a:p>
        </p:txBody>
      </p:sp>
    </p:spTree>
    <p:extLst>
      <p:ext uri="{BB962C8B-B14F-4D97-AF65-F5344CB8AC3E}">
        <p14:creationId xmlns:p14="http://schemas.microsoft.com/office/powerpoint/2010/main" val="98937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angle 1"/>
          <p:cNvSpPr txBox="1"/>
          <p:nvPr/>
        </p:nvSpPr>
        <p:spPr>
          <a:xfrm>
            <a:off x="457200" y="332656"/>
            <a:ext cx="8229600" cy="644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999" tIns="44999" rIns="44999" bIns="44999" anchor="ctr">
            <a:spAutoFit/>
          </a:bodyPr>
          <a:lstStyle/>
          <a:p>
            <a:pPr algn="ctr" hangingPunct="0">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Lst>
              <a:defRPr sz="3600" b="1">
                <a:solidFill>
                  <a:srgbClr val="990000"/>
                </a:solidFill>
              </a:defRPr>
            </a:pPr>
            <a:r>
              <a:rPr lang="it-IT" sz="3600" kern="0" dirty="0">
                <a:solidFill>
                  <a:srgbClr val="C00000"/>
                </a:solidFill>
                <a:latin typeface="Century Gothic" panose="020B0502020202020204" pitchFamily="34" charset="0"/>
                <a:ea typeface="Tahoma" panose="020B0604030504040204" pitchFamily="34" charset="0"/>
                <a:cs typeface="Tahoma" panose="020B0604030504040204" pitchFamily="34" charset="0"/>
                <a:sym typeface="Century Gothic"/>
              </a:rPr>
              <a:t>Cosa è una criptovaluta?</a:t>
            </a:r>
            <a:endParaRPr sz="3600" kern="0" dirty="0">
              <a:solidFill>
                <a:srgbClr val="C00000"/>
              </a:solidFill>
              <a:latin typeface="Century Gothic" panose="020B0502020202020204" pitchFamily="34" charset="0"/>
              <a:ea typeface="Tahoma" panose="020B0604030504040204" pitchFamily="34" charset="0"/>
              <a:cs typeface="Tahoma" panose="020B0604030504040204" pitchFamily="34" charset="0"/>
              <a:sym typeface="Century Gothic"/>
            </a:endParaRPr>
          </a:p>
        </p:txBody>
      </p:sp>
      <p:sp>
        <p:nvSpPr>
          <p:cNvPr id="255" name="Rectangle 2"/>
          <p:cNvSpPr txBox="1"/>
          <p:nvPr/>
        </p:nvSpPr>
        <p:spPr>
          <a:xfrm>
            <a:off x="457200" y="1404457"/>
            <a:ext cx="8229600" cy="2312575"/>
          </a:xfrm>
          <a:prstGeom prst="rect">
            <a:avLst/>
          </a:prstGeom>
          <a:ln w="12700">
            <a:solidFill>
              <a:srgbClr val="B6002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999" tIns="44999" rIns="44999" bIns="44999">
            <a:spAutoFit/>
          </a:bodyPr>
          <a:lstStyle>
            <a:lvl1pPr algn="just">
              <a:lnSpc>
                <a:spcPct val="150000"/>
              </a:lnSpc>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Lst>
              <a:defRPr sz="2800" b="1"/>
            </a:lvl1pPr>
          </a:lstStyle>
          <a:p>
            <a:pPr hangingPunct="0">
              <a:lnSpc>
                <a:spcPct val="100000"/>
              </a:lnSpc>
            </a:pPr>
            <a:r>
              <a:rPr sz="2000" kern="0" dirty="0">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rPr>
              <a:t>Sistema di </a:t>
            </a:r>
            <a:r>
              <a:rPr lang="it-IT" sz="2000" kern="0" dirty="0">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rPr>
              <a:t>MESSAGGISTICA </a:t>
            </a:r>
            <a:r>
              <a:rPr sz="2000" kern="0" dirty="0" err="1">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rPr>
              <a:t>che</a:t>
            </a:r>
            <a:r>
              <a:rPr sz="2000" kern="0" dirty="0">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rPr>
              <a:t> genera </a:t>
            </a:r>
            <a:r>
              <a:rPr lang="it-IT" sz="2000" kern="0" dirty="0">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rPr>
              <a:t>UNA UNITÀ MATEMATICA CRITTOGRAFICA SCARSA </a:t>
            </a:r>
            <a:r>
              <a:rPr sz="2000" kern="0" dirty="0">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rPr>
              <a:t>e </a:t>
            </a:r>
            <a:r>
              <a:rPr lang="it-IT" sz="2000" kern="0" dirty="0">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rPr>
              <a:t>CRONOLOGICAMENTE INALTERABILE</a:t>
            </a:r>
            <a:r>
              <a:rPr sz="2000" kern="0" dirty="0">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rPr>
              <a:t>.</a:t>
            </a:r>
            <a:endParaRPr lang="it-IT" sz="2000" kern="0" dirty="0">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endParaRPr>
          </a:p>
          <a:p>
            <a:pPr algn="ctr">
              <a:defRPr b="1" i="1"/>
            </a:pPr>
            <a:r>
              <a:rPr lang="en-US" u="sng" dirty="0">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Valueless virtual currency</a:t>
            </a:r>
            <a:endParaRPr lang="en-US" sz="2000" u="sng" dirty="0">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endParaRPr>
          </a:p>
          <a:p>
            <a:r>
              <a:rPr lang="en-US" sz="1600" u="sng" dirty="0">
                <a:latin typeface="Century Gothic" panose="020B0502020202020204" pitchFamily="34" charset="0"/>
                <a:ea typeface="Tahoma" panose="020B0604030504040204" pitchFamily="34" charset="0"/>
                <a:cs typeface="Tahoma" panose="020B0604030504040204" pitchFamily="34" charset="0"/>
              </a:rPr>
              <a:t>Il Valore non è </a:t>
            </a:r>
            <a:r>
              <a:rPr lang="en-US" sz="1600" u="sng" dirty="0" err="1">
                <a:latin typeface="Century Gothic" panose="020B0502020202020204" pitchFamily="34" charset="0"/>
                <a:ea typeface="Tahoma" panose="020B0604030504040204" pitchFamily="34" charset="0"/>
                <a:cs typeface="Tahoma" panose="020B0604030504040204" pitchFamily="34" charset="0"/>
              </a:rPr>
              <a:t>intrinseco</a:t>
            </a:r>
            <a:r>
              <a:rPr lang="en-US" sz="1600" u="sng" dirty="0">
                <a:latin typeface="Century Gothic" panose="020B0502020202020204" pitchFamily="34" charset="0"/>
                <a:ea typeface="Tahoma" panose="020B0604030504040204" pitchFamily="34" charset="0"/>
                <a:cs typeface="Tahoma" panose="020B0604030504040204" pitchFamily="34" charset="0"/>
              </a:rPr>
              <a:t> al </a:t>
            </a:r>
            <a:r>
              <a:rPr lang="en-US" sz="1600" u="sng" dirty="0" err="1">
                <a:latin typeface="Century Gothic" panose="020B0502020202020204" pitchFamily="34" charset="0"/>
                <a:ea typeface="Tahoma" panose="020B0604030504040204" pitchFamily="34" charset="0"/>
                <a:cs typeface="Tahoma" panose="020B0604030504040204" pitchFamily="34" charset="0"/>
              </a:rPr>
              <a:t>protocollo</a:t>
            </a:r>
            <a:r>
              <a:rPr lang="en-US" sz="1600" u="sng" dirty="0">
                <a:latin typeface="Century Gothic" panose="020B0502020202020204" pitchFamily="34" charset="0"/>
                <a:ea typeface="Tahoma" panose="020B0604030504040204" pitchFamily="34" charset="0"/>
                <a:cs typeface="Tahoma" panose="020B0604030504040204" pitchFamily="34" charset="0"/>
              </a:rPr>
              <a:t> e/o </a:t>
            </a:r>
            <a:r>
              <a:rPr lang="en-US" sz="1600" u="sng" dirty="0" err="1">
                <a:latin typeface="Century Gothic" panose="020B0502020202020204" pitchFamily="34" charset="0"/>
                <a:ea typeface="Tahoma" panose="020B0604030504040204" pitchFamily="34" charset="0"/>
                <a:cs typeface="Tahoma" panose="020B0604030504040204" pitchFamily="34" charset="0"/>
              </a:rPr>
              <a:t>all’emittente</a:t>
            </a:r>
            <a:r>
              <a:rPr lang="en-US" sz="1600" u="sng" dirty="0">
                <a:latin typeface="Century Gothic" panose="020B0502020202020204" pitchFamily="34" charset="0"/>
                <a:ea typeface="Tahoma" panose="020B0604030504040204" pitchFamily="34" charset="0"/>
                <a:cs typeface="Tahoma" panose="020B0604030504040204" pitchFamily="34" charset="0"/>
              </a:rPr>
              <a:t> ma </a:t>
            </a:r>
            <a:r>
              <a:rPr lang="en-US" sz="1600" u="sng" dirty="0" err="1">
                <a:latin typeface="Century Gothic" panose="020B0502020202020204" pitchFamily="34" charset="0"/>
                <a:ea typeface="Tahoma" panose="020B0604030504040204" pitchFamily="34" charset="0"/>
                <a:cs typeface="Tahoma" panose="020B0604030504040204" pitchFamily="34" charset="0"/>
              </a:rPr>
              <a:t>fuori</a:t>
            </a:r>
            <a:r>
              <a:rPr lang="en-US" sz="1600" u="sng" dirty="0">
                <a:latin typeface="Century Gothic" panose="020B0502020202020204" pitchFamily="34" charset="0"/>
                <a:ea typeface="Tahoma" panose="020B0604030504040204" pitchFamily="34" charset="0"/>
                <a:cs typeface="Tahoma" panose="020B0604030504040204" pitchFamily="34" charset="0"/>
              </a:rPr>
              <a:t> </a:t>
            </a:r>
            <a:r>
              <a:rPr lang="en-US" sz="1600" u="sng" dirty="0" err="1">
                <a:latin typeface="Century Gothic" panose="020B0502020202020204" pitchFamily="34" charset="0"/>
                <a:ea typeface="Tahoma" panose="020B0604030504040204" pitchFamily="34" charset="0"/>
                <a:cs typeface="Tahoma" panose="020B0604030504040204" pitchFamily="34" charset="0"/>
              </a:rPr>
              <a:t>dello</a:t>
            </a:r>
            <a:r>
              <a:rPr lang="en-US" sz="1600" u="sng" dirty="0">
                <a:latin typeface="Century Gothic" panose="020B0502020202020204" pitchFamily="34" charset="0"/>
                <a:ea typeface="Tahoma" panose="020B0604030504040204" pitchFamily="34" charset="0"/>
                <a:cs typeface="Tahoma" panose="020B0604030504040204" pitchFamily="34" charset="0"/>
              </a:rPr>
              <a:t> </a:t>
            </a:r>
            <a:r>
              <a:rPr lang="en-US" sz="1600" u="sng" dirty="0" err="1">
                <a:latin typeface="Century Gothic" panose="020B0502020202020204" pitchFamily="34" charset="0"/>
                <a:ea typeface="Tahoma" panose="020B0604030504040204" pitchFamily="34" charset="0"/>
                <a:cs typeface="Tahoma" panose="020B0604030504040204" pitchFamily="34" charset="0"/>
              </a:rPr>
              <a:t>stesso</a:t>
            </a:r>
            <a:r>
              <a:rPr lang="en-US" sz="1600" u="sng" dirty="0">
                <a:latin typeface="Century Gothic" panose="020B0502020202020204" pitchFamily="34" charset="0"/>
                <a:ea typeface="Tahoma" panose="020B0604030504040204" pitchFamily="34" charset="0"/>
                <a:cs typeface="Tahoma" panose="020B0604030504040204" pitchFamily="34" charset="0"/>
              </a:rPr>
              <a:t>, </a:t>
            </a:r>
            <a:r>
              <a:rPr lang="en-US" sz="1600" u="sng" dirty="0" err="1">
                <a:latin typeface="Century Gothic" panose="020B0502020202020204" pitchFamily="34" charset="0"/>
                <a:ea typeface="Tahoma" panose="020B0604030504040204" pitchFamily="34" charset="0"/>
                <a:cs typeface="Tahoma" panose="020B0604030504040204" pitchFamily="34" charset="0"/>
              </a:rPr>
              <a:t>altrove</a:t>
            </a:r>
            <a:r>
              <a:rPr lang="en-US" sz="1600" u="sng" dirty="0">
                <a:latin typeface="Century Gothic" panose="020B0502020202020204" pitchFamily="34" charset="0"/>
                <a:ea typeface="Tahoma" panose="020B0604030504040204" pitchFamily="34" charset="0"/>
                <a:cs typeface="Tahoma" panose="020B0604030504040204" pitchFamily="34" charset="0"/>
              </a:rPr>
              <a:t> e </a:t>
            </a:r>
            <a:r>
              <a:rPr lang="en-US" sz="1600" u="sng" dirty="0" err="1">
                <a:latin typeface="Century Gothic" panose="020B0502020202020204" pitchFamily="34" charset="0"/>
                <a:ea typeface="Tahoma" panose="020B0604030504040204" pitchFamily="34" charset="0"/>
                <a:cs typeface="Tahoma" panose="020B0604030504040204" pitchFamily="34" charset="0"/>
              </a:rPr>
              <a:t>che</a:t>
            </a:r>
            <a:r>
              <a:rPr lang="en-US" sz="1600" u="sng" dirty="0">
                <a:latin typeface="Century Gothic" panose="020B0502020202020204" pitchFamily="34" charset="0"/>
                <a:ea typeface="Tahoma" panose="020B0604030504040204" pitchFamily="34" charset="0"/>
                <a:cs typeface="Tahoma" panose="020B0604030504040204" pitchFamily="34" charset="0"/>
              </a:rPr>
              <a:t> </a:t>
            </a:r>
            <a:r>
              <a:rPr lang="en-US" sz="1600" u="sng" dirty="0" err="1">
                <a:latin typeface="Century Gothic" panose="020B0502020202020204" pitchFamily="34" charset="0"/>
                <a:ea typeface="Tahoma" panose="020B0604030504040204" pitchFamily="34" charset="0"/>
                <a:cs typeface="Tahoma" panose="020B0604030504040204" pitchFamily="34" charset="0"/>
              </a:rPr>
              <a:t>va</a:t>
            </a:r>
            <a:r>
              <a:rPr lang="en-US" sz="1600" u="sng" dirty="0">
                <a:latin typeface="Century Gothic" panose="020B0502020202020204" pitchFamily="34" charset="0"/>
                <a:ea typeface="Tahoma" panose="020B0604030504040204" pitchFamily="34" charset="0"/>
                <a:cs typeface="Tahoma" panose="020B0604030504040204" pitchFamily="34" charset="0"/>
              </a:rPr>
              <a:t> </a:t>
            </a:r>
            <a:r>
              <a:rPr lang="en-US" sz="1600" u="sng" dirty="0" err="1">
                <a:latin typeface="Century Gothic" panose="020B0502020202020204" pitchFamily="34" charset="0"/>
                <a:ea typeface="Tahoma" panose="020B0604030504040204" pitchFamily="34" charset="0"/>
                <a:cs typeface="Tahoma" panose="020B0604030504040204" pitchFamily="34" charset="0"/>
              </a:rPr>
              <a:t>oltre</a:t>
            </a:r>
            <a:r>
              <a:rPr lang="en-US" sz="1600" u="sng" dirty="0">
                <a:latin typeface="Century Gothic" panose="020B0502020202020204" pitchFamily="34" charset="0"/>
                <a:ea typeface="Tahoma" panose="020B0604030504040204" pitchFamily="34" charset="0"/>
                <a:cs typeface="Tahoma" panose="020B0604030504040204" pitchFamily="34" charset="0"/>
              </a:rPr>
              <a:t>.</a:t>
            </a:r>
            <a:endParaRPr lang="en-US" sz="1600" dirty="0">
              <a:latin typeface="Century Gothic" panose="020B0502020202020204" pitchFamily="34" charset="0"/>
              <a:ea typeface="Tahoma" panose="020B0604030504040204" pitchFamily="34" charset="0"/>
              <a:cs typeface="Tahoma" panose="020B0604030504040204" pitchFamily="34" charset="0"/>
            </a:endParaRPr>
          </a:p>
          <a:p>
            <a:r>
              <a:rPr lang="en-US" sz="1050" dirty="0">
                <a:latin typeface="Century Gothic" panose="020B0502020202020204" pitchFamily="34" charset="0"/>
                <a:ea typeface="Tahoma" panose="020B0604030504040204" pitchFamily="34" charset="0"/>
                <a:cs typeface="Tahoma" panose="020B0604030504040204" pitchFamily="34" charset="0"/>
              </a:rPr>
              <a:t>(</a:t>
            </a:r>
            <a:r>
              <a:rPr lang="en-US" sz="1000" dirty="0">
                <a:latin typeface="Century Gothic" panose="020B0502020202020204" pitchFamily="34" charset="0"/>
                <a:ea typeface="Tahoma" panose="020B0604030504040204" pitchFamily="34" charset="0"/>
                <a:cs typeface="Tahoma" panose="020B0604030504040204" pitchFamily="34" charset="0"/>
              </a:rPr>
              <a:t>utility, community, trust, sustainability, expectation, speculation </a:t>
            </a:r>
            <a:r>
              <a:rPr lang="en-US" sz="1000" dirty="0" err="1">
                <a:latin typeface="Century Gothic" panose="020B0502020202020204" pitchFamily="34" charset="0"/>
                <a:ea typeface="Tahoma" panose="020B0604030504040204" pitchFamily="34" charset="0"/>
                <a:cs typeface="Tahoma" panose="020B0604030504040204" pitchFamily="34" charset="0"/>
              </a:rPr>
              <a:t>etc</a:t>
            </a:r>
            <a:r>
              <a:rPr lang="en-US" sz="1000" dirty="0">
                <a:latin typeface="Century Gothic" panose="020B0502020202020204" pitchFamily="34" charset="0"/>
                <a:ea typeface="Tahoma" panose="020B0604030504040204" pitchFamily="34" charset="0"/>
                <a:cs typeface="Tahoma" panose="020B0604030504040204" pitchFamily="34" charset="0"/>
              </a:rPr>
              <a:t>)</a:t>
            </a:r>
          </a:p>
        </p:txBody>
      </p:sp>
      <p:sp>
        <p:nvSpPr>
          <p:cNvPr id="256" name="Segnaposto numero diapositiva 3"/>
          <p:cNvSpPr txBox="1">
            <a:spLocks noGrp="1"/>
          </p:cNvSpPr>
          <p:nvPr>
            <p:ph type="sldNum" sz="quarter" idx="4294967295"/>
          </p:nvPr>
        </p:nvSpPr>
        <p:spPr>
          <a:xfrm>
            <a:off x="6457950" y="6356351"/>
            <a:ext cx="2057400"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A9319F9E-F2D9-FB4E-80B1-3EC196E3728B}" type="slidenum">
              <a:rPr lang="it-IT" smtClean="0"/>
              <a:pPr/>
              <a:t>3</a:t>
            </a:fld>
            <a:endParaRPr/>
          </a:p>
        </p:txBody>
      </p:sp>
      <p:sp>
        <p:nvSpPr>
          <p:cNvPr id="2" name="Rectangle 1">
            <a:extLst>
              <a:ext uri="{FF2B5EF4-FFF2-40B4-BE49-F238E27FC236}">
                <a16:creationId xmlns:a16="http://schemas.microsoft.com/office/drawing/2014/main" id="{7A512515-464B-8DFF-F6E0-D040316DDDC6}"/>
              </a:ext>
            </a:extLst>
          </p:cNvPr>
          <p:cNvSpPr txBox="1"/>
          <p:nvPr/>
        </p:nvSpPr>
        <p:spPr>
          <a:xfrm>
            <a:off x="457200" y="3864245"/>
            <a:ext cx="8229600" cy="46020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4999" tIns="44999" rIns="44999" bIns="44999" anchor="ctr">
            <a:spAutoFit/>
          </a:bodyPr>
          <a:lstStyle/>
          <a:p>
            <a:pPr algn="ctr" hangingPunct="0">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Lst>
              <a:defRPr sz="3600" b="1">
                <a:solidFill>
                  <a:srgbClr val="990000"/>
                </a:solidFill>
              </a:defRPr>
            </a:pPr>
            <a:r>
              <a:rPr lang="it-IT" sz="2400" kern="0">
                <a:solidFill>
                  <a:srgbClr val="C00000"/>
                </a:solidFill>
                <a:latin typeface="Century Gothic" panose="020B0502020202020204" pitchFamily="34" charset="0"/>
                <a:ea typeface="Tahoma" panose="020B0604030504040204" pitchFamily="34" charset="0"/>
                <a:cs typeface="Tahoma" panose="020B0604030504040204" pitchFamily="34" charset="0"/>
                <a:sym typeface="Century Gothic"/>
              </a:rPr>
              <a:t>Angolo osservazione: oggetto (unità di conto)</a:t>
            </a:r>
            <a:endParaRPr sz="2400" kern="0">
              <a:solidFill>
                <a:srgbClr val="C00000"/>
              </a:solidFill>
              <a:latin typeface="Century Gothic" panose="020B0502020202020204" pitchFamily="34" charset="0"/>
              <a:ea typeface="Tahoma" panose="020B0604030504040204" pitchFamily="34" charset="0"/>
              <a:cs typeface="Tahoma" panose="020B0604030504040204" pitchFamily="34" charset="0"/>
              <a:sym typeface="Century Gothic"/>
            </a:endParaRPr>
          </a:p>
        </p:txBody>
      </p:sp>
      <p:sp>
        <p:nvSpPr>
          <p:cNvPr id="3" name="Rectangle 2">
            <a:extLst>
              <a:ext uri="{FF2B5EF4-FFF2-40B4-BE49-F238E27FC236}">
                <a16:creationId xmlns:a16="http://schemas.microsoft.com/office/drawing/2014/main" id="{2A926976-574F-99BB-75C7-3C78948EB2AD}"/>
              </a:ext>
            </a:extLst>
          </p:cNvPr>
          <p:cNvSpPr txBox="1"/>
          <p:nvPr/>
        </p:nvSpPr>
        <p:spPr>
          <a:xfrm>
            <a:off x="457200" y="4540864"/>
            <a:ext cx="8229600" cy="1480424"/>
          </a:xfrm>
          <a:prstGeom prst="rect">
            <a:avLst/>
          </a:prstGeom>
          <a:ln w="12700">
            <a:solidFill>
              <a:srgbClr val="B60023"/>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4999" tIns="44999" rIns="44999" bIns="44999">
            <a:spAutoFit/>
          </a:bodyPr>
          <a:lstStyle>
            <a:lvl1pPr algn="just">
              <a:lnSpc>
                <a:spcPct val="150000"/>
              </a:lnSpc>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Lst>
              <a:defRPr sz="2800" b="1"/>
            </a:lvl1pPr>
          </a:lstStyle>
          <a:p>
            <a:pPr hangingPunct="0">
              <a:lnSpc>
                <a:spcPct val="100000"/>
              </a:lnSpc>
            </a:pPr>
            <a:r>
              <a:rPr lang="it-IT" sz="1800" kern="0">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rPr>
              <a:t>UNITÀ MATEMATICA CRITTOGRAFICA SCARSA la cui utilità si esaurisce in sé stessa e all’interno delle piattaforme in cui viene utilizzata</a:t>
            </a:r>
            <a:r>
              <a:rPr sz="1800" kern="0">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rPr>
              <a:t>.</a:t>
            </a:r>
            <a:endParaRPr lang="it-IT" sz="1800" kern="0">
              <a:solidFill>
                <a:srgbClr val="000000"/>
              </a:solidFill>
              <a:latin typeface="Century Gothic" panose="020B0502020202020204" pitchFamily="34" charset="0"/>
              <a:ea typeface="Tahoma" panose="020B0604030504040204" pitchFamily="34" charset="0"/>
              <a:cs typeface="Tahoma" panose="020B0604030504040204" pitchFamily="34" charset="0"/>
              <a:sym typeface="Century Gothic"/>
            </a:endParaRPr>
          </a:p>
          <a:p>
            <a:pPr algn="ctr">
              <a:defRPr b="1" i="1"/>
            </a:pPr>
            <a:r>
              <a:rPr lang="en-US" sz="2400" u="sng">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Valueless virtual currency</a:t>
            </a:r>
          </a:p>
          <a:p>
            <a:r>
              <a:rPr lang="en-US" sz="1400" u="sng" err="1">
                <a:latin typeface="Century Gothic" panose="020B0502020202020204" pitchFamily="34" charset="0"/>
                <a:ea typeface="Tahoma" panose="020B0604030504040204" pitchFamily="34" charset="0"/>
                <a:cs typeface="Tahoma" panose="020B0604030504040204" pitchFamily="34" charset="0"/>
              </a:rPr>
              <a:t>Funzione</a:t>
            </a:r>
            <a:r>
              <a:rPr lang="en-US" sz="1400" u="sng">
                <a:latin typeface="Century Gothic" panose="020B0502020202020204" pitchFamily="34" charset="0"/>
                <a:ea typeface="Tahoma" panose="020B0604030504040204" pitchFamily="34" charset="0"/>
                <a:cs typeface="Tahoma" panose="020B0604030504040204" pitchFamily="34" charset="0"/>
              </a:rPr>
              <a:t> di mezzo di “</a:t>
            </a:r>
            <a:r>
              <a:rPr lang="en-US" sz="1400" u="sng" err="1">
                <a:latin typeface="Century Gothic" panose="020B0502020202020204" pitchFamily="34" charset="0"/>
                <a:ea typeface="Tahoma" panose="020B0604030504040204" pitchFamily="34" charset="0"/>
                <a:cs typeface="Tahoma" panose="020B0604030504040204" pitchFamily="34" charset="0"/>
              </a:rPr>
              <a:t>scambio</a:t>
            </a:r>
            <a:r>
              <a:rPr lang="en-US" sz="1400" u="sng">
                <a:latin typeface="Century Gothic" panose="020B0502020202020204" pitchFamily="34" charset="0"/>
                <a:ea typeface="Tahoma" panose="020B0604030504040204" pitchFamily="34" charset="0"/>
                <a:cs typeface="Tahoma" panose="020B0604030504040204" pitchFamily="34" charset="0"/>
              </a:rPr>
              <a:t> con </a:t>
            </a:r>
            <a:r>
              <a:rPr lang="en-US" sz="1400" u="sng" err="1">
                <a:latin typeface="Century Gothic" panose="020B0502020202020204" pitchFamily="34" charset="0"/>
                <a:ea typeface="Tahoma" panose="020B0604030504040204" pitchFamily="34" charset="0"/>
                <a:cs typeface="Tahoma" panose="020B0604030504040204" pitchFamily="34" charset="0"/>
              </a:rPr>
              <a:t>valore</a:t>
            </a:r>
            <a:r>
              <a:rPr lang="en-US" sz="1400" u="sng">
                <a:latin typeface="Century Gothic" panose="020B0502020202020204" pitchFamily="34" charset="0"/>
                <a:ea typeface="Tahoma" panose="020B0604030504040204" pitchFamily="34" charset="0"/>
                <a:cs typeface="Tahoma" panose="020B0604030504040204" pitchFamily="34" charset="0"/>
              </a:rPr>
              <a:t> </a:t>
            </a:r>
            <a:r>
              <a:rPr lang="en-US" sz="1400" u="sng" err="1">
                <a:latin typeface="Century Gothic" panose="020B0502020202020204" pitchFamily="34" charset="0"/>
                <a:ea typeface="Tahoma" panose="020B0604030504040204" pitchFamily="34" charset="0"/>
                <a:cs typeface="Tahoma" panose="020B0604030504040204" pitchFamily="34" charset="0"/>
              </a:rPr>
              <a:t>liberatorio</a:t>
            </a:r>
            <a:r>
              <a:rPr lang="en-US" sz="1400" u="sng">
                <a:latin typeface="Century Gothic" panose="020B0502020202020204" pitchFamily="34" charset="0"/>
                <a:ea typeface="Tahoma" panose="020B0604030504040204" pitchFamily="34" charset="0"/>
                <a:cs typeface="Tahoma" panose="020B0604030504040204" pitchFamily="34" charset="0"/>
              </a:rPr>
              <a:t>” </a:t>
            </a:r>
            <a:r>
              <a:rPr lang="en-US" sz="1400" u="sng" err="1">
                <a:latin typeface="Century Gothic" panose="020B0502020202020204" pitchFamily="34" charset="0"/>
                <a:ea typeface="Tahoma" panose="020B0604030504040204" pitchFamily="34" charset="0"/>
                <a:cs typeface="Tahoma" panose="020B0604030504040204" pitchFamily="34" charset="0"/>
              </a:rPr>
              <a:t>all’interno</a:t>
            </a:r>
            <a:r>
              <a:rPr lang="en-US" sz="1400" u="sng">
                <a:latin typeface="Century Gothic" panose="020B0502020202020204" pitchFamily="34" charset="0"/>
                <a:ea typeface="Tahoma" panose="020B0604030504040204" pitchFamily="34" charset="0"/>
                <a:cs typeface="Tahoma" panose="020B0604030504040204" pitchFamily="34" charset="0"/>
              </a:rPr>
              <a:t> </a:t>
            </a:r>
            <a:r>
              <a:rPr lang="en-US" sz="1400" u="sng" err="1">
                <a:latin typeface="Century Gothic" panose="020B0502020202020204" pitchFamily="34" charset="0"/>
                <a:ea typeface="Tahoma" panose="020B0604030504040204" pitchFamily="34" charset="0"/>
                <a:cs typeface="Tahoma" panose="020B0604030504040204" pitchFamily="34" charset="0"/>
              </a:rPr>
              <a:t>dei</a:t>
            </a:r>
            <a:r>
              <a:rPr lang="en-US" sz="1400" u="sng">
                <a:latin typeface="Century Gothic" panose="020B0502020202020204" pitchFamily="34" charset="0"/>
                <a:ea typeface="Tahoma" panose="020B0604030504040204" pitchFamily="34" charset="0"/>
                <a:cs typeface="Tahoma" panose="020B0604030504040204" pitchFamily="34" charset="0"/>
              </a:rPr>
              <a:t> </a:t>
            </a:r>
            <a:r>
              <a:rPr lang="en-US" sz="1400" u="sng" err="1">
                <a:latin typeface="Century Gothic" panose="020B0502020202020204" pitchFamily="34" charset="0"/>
                <a:ea typeface="Tahoma" panose="020B0604030504040204" pitchFamily="34" charset="0"/>
                <a:cs typeface="Tahoma" panose="020B0604030504040204" pitchFamily="34" charset="0"/>
              </a:rPr>
              <a:t>sistemi</a:t>
            </a:r>
            <a:r>
              <a:rPr lang="en-US" sz="1400" u="sng">
                <a:latin typeface="Century Gothic" panose="020B0502020202020204" pitchFamily="34" charset="0"/>
                <a:ea typeface="Tahoma" panose="020B0604030504040204" pitchFamily="34" charset="0"/>
                <a:cs typeface="Tahoma" panose="020B0604030504040204" pitchFamily="34" charset="0"/>
              </a:rPr>
              <a:t> </a:t>
            </a:r>
            <a:r>
              <a:rPr lang="en-US" sz="1400" u="sng" err="1">
                <a:latin typeface="Century Gothic" panose="020B0502020202020204" pitchFamily="34" charset="0"/>
                <a:ea typeface="Tahoma" panose="020B0604030504040204" pitchFamily="34" charset="0"/>
                <a:cs typeface="Tahoma" panose="020B0604030504040204" pitchFamily="34" charset="0"/>
              </a:rPr>
              <a:t>decentralizzati</a:t>
            </a:r>
            <a:r>
              <a:rPr lang="en-US" sz="1400" u="sng">
                <a:latin typeface="Century Gothic" panose="020B0502020202020204" pitchFamily="34" charset="0"/>
                <a:ea typeface="Tahoma" panose="020B0604030504040204" pitchFamily="34" charset="0"/>
                <a:cs typeface="Tahoma" panose="020B0604030504040204" pitchFamily="34" charset="0"/>
              </a:rPr>
              <a:t>.</a:t>
            </a:r>
            <a:endParaRPr lang="en-US" sz="1400">
              <a:latin typeface="Century Gothic" panose="020B0502020202020204" pitchFamily="34" charset="0"/>
              <a:ea typeface="Tahoma" panose="020B0604030504040204" pitchFamily="34" charset="0"/>
              <a:cs typeface="Tahoma" panose="020B0604030504040204" pitchFamily="34" charset="0"/>
            </a:endParaRPr>
          </a:p>
        </p:txBody>
      </p:sp>
      <p:pic>
        <p:nvPicPr>
          <p:cNvPr id="4" name="Immagine 3">
            <a:extLst>
              <a:ext uri="{FF2B5EF4-FFF2-40B4-BE49-F238E27FC236}">
                <a16:creationId xmlns:a16="http://schemas.microsoft.com/office/drawing/2014/main" id="{4FC878A5-C942-D526-FB99-EAD99CD5E7AF}"/>
              </a:ext>
            </a:extLst>
          </p:cNvPr>
          <p:cNvPicPr>
            <a:picLocks noChangeAspect="1"/>
          </p:cNvPicPr>
          <p:nvPr/>
        </p:nvPicPr>
        <p:blipFill>
          <a:blip r:embed="rId2"/>
          <a:stretch>
            <a:fillRect/>
          </a:stretch>
        </p:blipFill>
        <p:spPr>
          <a:xfrm>
            <a:off x="7333264" y="-16802"/>
            <a:ext cx="1847248" cy="853514"/>
          </a:xfrm>
          <a:prstGeom prst="rect">
            <a:avLst/>
          </a:prstGeom>
        </p:spPr>
      </p:pic>
      <p:sp>
        <p:nvSpPr>
          <p:cNvPr id="5" name="Segnaposto numero diapositiva 3">
            <a:extLst>
              <a:ext uri="{FF2B5EF4-FFF2-40B4-BE49-F238E27FC236}">
                <a16:creationId xmlns:a16="http://schemas.microsoft.com/office/drawing/2014/main" id="{EB471450-080E-E251-50C3-5CD276414A4E}"/>
              </a:ext>
            </a:extLst>
          </p:cNvPr>
          <p:cNvSpPr>
            <a:spLocks noGrp="1"/>
          </p:cNvSpPr>
          <p:nvPr>
            <p:ph type="sldNum" sz="quarter" idx="2"/>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3</a:t>
            </a:fld>
            <a:endParaRPr lang="it-IT" dirty="0"/>
          </a:p>
        </p:txBody>
      </p:sp>
    </p:spTree>
    <p:extLst>
      <p:ext uri="{BB962C8B-B14F-4D97-AF65-F5344CB8AC3E}">
        <p14:creationId xmlns:p14="http://schemas.microsoft.com/office/powerpoint/2010/main" val="318432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D6B34F-7BEB-4494-9C63-D72BF7A4D57D}"/>
              </a:ext>
            </a:extLst>
          </p:cNvPr>
          <p:cNvSpPr>
            <a:spLocks noGrp="1"/>
          </p:cNvSpPr>
          <p:nvPr>
            <p:ph type="title"/>
          </p:nvPr>
        </p:nvSpPr>
        <p:spPr/>
        <p:txBody>
          <a:bodyPr>
            <a:normAutofit/>
          </a:bodyPr>
          <a:lstStyle/>
          <a:p>
            <a:br>
              <a:rPr lang="it-IT" dirty="0">
                <a:solidFill>
                  <a:srgbClr val="0A8C74"/>
                </a:solidFill>
              </a:rPr>
            </a:br>
            <a:r>
              <a:rPr lang="it-IT" dirty="0">
                <a:solidFill>
                  <a:srgbClr val="C00000"/>
                </a:solidFill>
                <a:ea typeface="Tahoma" panose="020B0604030504040204" pitchFamily="34" charset="0"/>
                <a:cs typeface="Tahoma" panose="020B0604030504040204" pitchFamily="34" charset="0"/>
              </a:rPr>
              <a:t>Evoluzione delle Valute Tradizionali</a:t>
            </a:r>
          </a:p>
        </p:txBody>
      </p:sp>
      <p:sp>
        <p:nvSpPr>
          <p:cNvPr id="3" name="Segnaposto testo 2">
            <a:extLst>
              <a:ext uri="{FF2B5EF4-FFF2-40B4-BE49-F238E27FC236}">
                <a16:creationId xmlns:a16="http://schemas.microsoft.com/office/drawing/2014/main" id="{D5ED386F-8A13-437F-920F-EC4B0BF80902}"/>
              </a:ext>
            </a:extLst>
          </p:cNvPr>
          <p:cNvSpPr>
            <a:spLocks noGrp="1"/>
          </p:cNvSpPr>
          <p:nvPr>
            <p:ph type="body" idx="1"/>
          </p:nvPr>
        </p:nvSpPr>
        <p:spPr>
          <a:xfrm>
            <a:off x="628650" y="1606063"/>
            <a:ext cx="3596309" cy="4359621"/>
          </a:xfrm>
        </p:spPr>
        <p:txBody>
          <a:bodyPr>
            <a:normAutofit lnSpcReduction="10000"/>
          </a:bodyPr>
          <a:lstStyle/>
          <a:p>
            <a:pPr marL="0" indent="0">
              <a:lnSpc>
                <a:spcPct val="150000"/>
              </a:lnSpc>
              <a:spcBef>
                <a:spcPts val="600"/>
              </a:spcBef>
              <a:buNone/>
            </a:pPr>
            <a:endParaRPr lang="it-IT" sz="2000"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it-IT" sz="2000" dirty="0">
                <a:ea typeface="Tahoma" panose="020B0604030504040204" pitchFamily="34" charset="0"/>
                <a:cs typeface="Tahoma" panose="020B0604030504040204" pitchFamily="34" charset="0"/>
              </a:rPr>
              <a:t>Bene</a:t>
            </a:r>
          </a:p>
          <a:p>
            <a:pPr marL="0" indent="0">
              <a:lnSpc>
                <a:spcPct val="150000"/>
              </a:lnSpc>
              <a:spcBef>
                <a:spcPts val="0"/>
              </a:spcBef>
              <a:buNone/>
            </a:pPr>
            <a:r>
              <a:rPr lang="it-IT" sz="2000" dirty="0">
                <a:ea typeface="Tahoma" panose="020B0604030504040204" pitchFamily="34" charset="0"/>
                <a:cs typeface="Tahoma" panose="020B0604030504040204" pitchFamily="34" charset="0"/>
              </a:rPr>
              <a:t>Commodity</a:t>
            </a:r>
          </a:p>
          <a:p>
            <a:pPr marL="0" indent="0">
              <a:lnSpc>
                <a:spcPct val="150000"/>
              </a:lnSpc>
              <a:spcBef>
                <a:spcPts val="0"/>
              </a:spcBef>
              <a:buNone/>
            </a:pPr>
            <a:r>
              <a:rPr lang="it-IT" sz="2000" dirty="0">
                <a:latin typeface="Century Gothic"/>
                <a:ea typeface="Tahoma"/>
                <a:cs typeface="Tahoma"/>
              </a:rPr>
              <a:t>Mezzo di Scambio 	 </a:t>
            </a:r>
          </a:p>
          <a:p>
            <a:pPr marL="0" indent="0" algn="r">
              <a:lnSpc>
                <a:spcPct val="150000"/>
              </a:lnSpc>
              <a:spcBef>
                <a:spcPts val="0"/>
              </a:spcBef>
              <a:buNone/>
            </a:pPr>
            <a:r>
              <a:rPr lang="it-IT" sz="1600" i="1" dirty="0">
                <a:latin typeface="Century Gothic"/>
                <a:ea typeface="Tahoma"/>
                <a:cs typeface="Tahoma"/>
              </a:rPr>
              <a:t> Accettazione volontaria</a:t>
            </a:r>
            <a:endParaRPr lang="it-IT" dirty="0"/>
          </a:p>
          <a:p>
            <a:pPr marL="0" indent="0">
              <a:lnSpc>
                <a:spcPct val="150000"/>
              </a:lnSpc>
              <a:spcBef>
                <a:spcPts val="0"/>
              </a:spcBef>
              <a:buNone/>
            </a:pPr>
            <a:r>
              <a:rPr lang="it-IT" sz="2000" dirty="0">
                <a:latin typeface="Century Gothic"/>
                <a:ea typeface="Tahoma"/>
                <a:cs typeface="Tahoma"/>
              </a:rPr>
              <a:t>Moneta Merce 		</a:t>
            </a:r>
            <a:endParaRPr lang="it-IT" sz="2000" dirty="0">
              <a:ea typeface="Tahoma"/>
              <a:cs typeface="Tahoma"/>
            </a:endParaRPr>
          </a:p>
          <a:p>
            <a:pPr marL="0" indent="0" algn="r">
              <a:lnSpc>
                <a:spcPct val="150000"/>
              </a:lnSpc>
              <a:spcBef>
                <a:spcPts val="0"/>
              </a:spcBef>
              <a:buNone/>
            </a:pPr>
            <a:r>
              <a:rPr lang="it-IT" sz="1600" i="1" dirty="0">
                <a:latin typeface="Century Gothic"/>
                <a:ea typeface="Tahoma"/>
                <a:cs typeface="Tahoma"/>
              </a:rPr>
              <a:t>Accettazione semi obbligatoria</a:t>
            </a:r>
            <a:endParaRPr lang="it-IT" sz="1600" i="1" dirty="0"/>
          </a:p>
          <a:p>
            <a:pPr marL="0" indent="0">
              <a:lnSpc>
                <a:spcPct val="150000"/>
              </a:lnSpc>
              <a:spcBef>
                <a:spcPts val="0"/>
              </a:spcBef>
              <a:buNone/>
            </a:pPr>
            <a:r>
              <a:rPr lang="it-IT" sz="2000" dirty="0">
                <a:latin typeface="Century Gothic"/>
                <a:ea typeface="Tahoma"/>
                <a:cs typeface="Tahoma"/>
              </a:rPr>
              <a:t>Mezzo di pagamento</a:t>
            </a:r>
          </a:p>
          <a:p>
            <a:pPr marL="0" indent="0" algn="r">
              <a:lnSpc>
                <a:spcPct val="150000"/>
              </a:lnSpc>
              <a:spcBef>
                <a:spcPts val="0"/>
              </a:spcBef>
              <a:buNone/>
            </a:pPr>
            <a:r>
              <a:rPr lang="it-IT" sz="1600" i="1" dirty="0">
                <a:latin typeface="Century Gothic"/>
                <a:ea typeface="Tahoma"/>
                <a:cs typeface="Tahoma"/>
              </a:rPr>
              <a:t>Corso legale</a:t>
            </a:r>
          </a:p>
          <a:p>
            <a:pPr marL="514350" indent="-514350">
              <a:lnSpc>
                <a:spcPct val="150000"/>
              </a:lnSpc>
              <a:spcBef>
                <a:spcPts val="600"/>
              </a:spcBef>
              <a:buFont typeface="+mj-lt"/>
              <a:buAutoNum type="arabicPeriod"/>
            </a:pPr>
            <a:endParaRPr lang="it-IT" sz="2000" dirty="0">
              <a:ea typeface="Tahoma" panose="020B0604030504040204" pitchFamily="34" charset="0"/>
              <a:cs typeface="Tahoma" panose="020B0604030504040204" pitchFamily="34" charset="0"/>
            </a:endParaRPr>
          </a:p>
        </p:txBody>
      </p:sp>
      <p:sp>
        <p:nvSpPr>
          <p:cNvPr id="5" name="Freccia in giù 4">
            <a:extLst>
              <a:ext uri="{FF2B5EF4-FFF2-40B4-BE49-F238E27FC236}">
                <a16:creationId xmlns:a16="http://schemas.microsoft.com/office/drawing/2014/main" id="{45C91F29-8EB7-734B-9CDF-1E6AEB6E036C}"/>
              </a:ext>
            </a:extLst>
          </p:cNvPr>
          <p:cNvSpPr/>
          <p:nvPr/>
        </p:nvSpPr>
        <p:spPr>
          <a:xfrm>
            <a:off x="251520" y="2348880"/>
            <a:ext cx="420553" cy="3275856"/>
          </a:xfrm>
          <a:prstGeom prst="downArrow">
            <a:avLst/>
          </a:prstGeom>
          <a:solidFill>
            <a:srgbClr val="B600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Segnaposto testo 2">
            <a:extLst>
              <a:ext uri="{FF2B5EF4-FFF2-40B4-BE49-F238E27FC236}">
                <a16:creationId xmlns:a16="http://schemas.microsoft.com/office/drawing/2014/main" id="{96E9B43B-4976-B3FC-5468-394010BD902B}"/>
              </a:ext>
            </a:extLst>
          </p:cNvPr>
          <p:cNvSpPr txBox="1">
            <a:spLocks/>
          </p:cNvSpPr>
          <p:nvPr/>
        </p:nvSpPr>
        <p:spPr>
          <a:xfrm>
            <a:off x="4977020" y="1697171"/>
            <a:ext cx="3596309" cy="4359621"/>
          </a:xfrm>
          <a:prstGeom prst="rect">
            <a:avLst/>
          </a:prstGeom>
        </p:spPr>
        <p:txBody>
          <a:bodyPr vert="horz" lIns="0" tIns="0" rIns="0" bIns="0" rtlCol="0" anchor="t" anchorCtr="0">
            <a:normAutofit fontScale="77500" lnSpcReduction="20000"/>
          </a:bodyPr>
          <a:lstStyle>
            <a:lvl1pPr marL="171450" indent="-171450" algn="l" defTabSz="685800" rtl="0" eaLnBrk="1" latinLnBrk="0" hangingPunct="1">
              <a:lnSpc>
                <a:spcPct val="100000"/>
              </a:lnSpc>
              <a:spcBef>
                <a:spcPts val="750"/>
              </a:spcBef>
              <a:buClr>
                <a:schemeClr val="bg2"/>
              </a:buClr>
              <a:buSzPct val="60000"/>
              <a:buFont typeface="Wingdings" pitchFamily="2" charset="2"/>
              <a:buChar char="§"/>
              <a:defRPr sz="18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50000"/>
              </a:lnSpc>
              <a:spcBef>
                <a:spcPts val="600"/>
              </a:spcBef>
              <a:spcAft>
                <a:spcPts val="0"/>
              </a:spcAft>
              <a:buFont typeface="Wingdings" pitchFamily="2" charset="2"/>
              <a:buNone/>
            </a:pPr>
            <a:endParaRPr lang="it-IT" sz="2000" b="0" dirty="0">
              <a:latin typeface="Tahoma" panose="020B0604030504040204" pitchFamily="34" charset="0"/>
              <a:ea typeface="Tahoma" panose="020B0604030504040204" pitchFamily="34" charset="0"/>
              <a:cs typeface="Tahoma" panose="020B0604030504040204" pitchFamily="34" charset="0"/>
            </a:endParaRPr>
          </a:p>
          <a:p>
            <a:pPr marL="0" indent="0" fontAlgn="auto">
              <a:lnSpc>
                <a:spcPct val="150000"/>
              </a:lnSpc>
              <a:spcBef>
                <a:spcPts val="600"/>
              </a:spcBef>
              <a:spcAft>
                <a:spcPts val="0"/>
              </a:spcAft>
              <a:buNone/>
            </a:pPr>
            <a:r>
              <a:rPr lang="it-IT" sz="2400" b="0" dirty="0">
                <a:latin typeface="Century Gothic"/>
                <a:ea typeface="Tahoma"/>
                <a:cs typeface="Arial"/>
              </a:rPr>
              <a:t>Bitcoin (2009)</a:t>
            </a:r>
            <a:endParaRPr lang="en-US" sz="2400" b="0" dirty="0">
              <a:latin typeface="Century Gothic"/>
              <a:ea typeface="Tahoma"/>
              <a:cs typeface="Arial"/>
            </a:endParaRPr>
          </a:p>
          <a:p>
            <a:pPr marL="0" indent="0">
              <a:lnSpc>
                <a:spcPct val="150000"/>
              </a:lnSpc>
              <a:spcBef>
                <a:spcPts val="600"/>
              </a:spcBef>
              <a:spcAft>
                <a:spcPts val="0"/>
              </a:spcAft>
              <a:buNone/>
            </a:pPr>
            <a:r>
              <a:rPr lang="it-IT" sz="2400" b="0" dirty="0">
                <a:latin typeface="Century Gothic"/>
                <a:ea typeface="Tahoma"/>
                <a:cs typeface="Arial"/>
              </a:rPr>
              <a:t>Criptovalute native (</a:t>
            </a:r>
            <a:r>
              <a:rPr lang="it-IT" sz="2400" b="0" dirty="0" err="1">
                <a:latin typeface="Century Gothic"/>
                <a:ea typeface="Tahoma"/>
                <a:cs typeface="Arial"/>
              </a:rPr>
              <a:t>AltCoin</a:t>
            </a:r>
            <a:r>
              <a:rPr lang="it-IT" sz="2400" b="0" dirty="0">
                <a:latin typeface="Century Gothic"/>
                <a:ea typeface="Tahoma"/>
                <a:cs typeface="Arial"/>
              </a:rPr>
              <a:t>/</a:t>
            </a:r>
            <a:r>
              <a:rPr lang="it-IT" sz="2400" b="0" dirty="0" err="1">
                <a:latin typeface="Century Gothic"/>
                <a:ea typeface="Tahoma"/>
                <a:cs typeface="Arial"/>
              </a:rPr>
              <a:t>AltChain</a:t>
            </a:r>
            <a:r>
              <a:rPr lang="it-IT" sz="2400" b="0" dirty="0">
                <a:latin typeface="Century Gothic"/>
                <a:ea typeface="Tahoma"/>
                <a:cs typeface="Arial"/>
              </a:rPr>
              <a:t>)</a:t>
            </a:r>
            <a:endParaRPr lang="en-US" sz="2400" b="0" dirty="0">
              <a:latin typeface="Century Gothic"/>
              <a:ea typeface="Tahoma"/>
              <a:cs typeface="Arial"/>
            </a:endParaRPr>
          </a:p>
          <a:p>
            <a:pPr marL="1174750" lvl="5" indent="0">
              <a:lnSpc>
                <a:spcPct val="150000"/>
              </a:lnSpc>
              <a:spcBef>
                <a:spcPts val="600"/>
              </a:spcBef>
              <a:spcAft>
                <a:spcPts val="0"/>
              </a:spcAft>
              <a:buNone/>
            </a:pPr>
            <a:r>
              <a:rPr lang="it-IT" sz="1600" b="0" dirty="0">
                <a:latin typeface="Century Gothic"/>
                <a:ea typeface="Tahoma"/>
                <a:cs typeface="Arial"/>
              </a:rPr>
              <a:t>Mezzi di pagamento in «vitro»</a:t>
            </a:r>
            <a:endParaRPr lang="en-US" sz="1600" b="0" dirty="0">
              <a:latin typeface="Century Gothic"/>
              <a:ea typeface="Tahoma"/>
              <a:cs typeface="Arial"/>
            </a:endParaRPr>
          </a:p>
          <a:p>
            <a:pPr marL="1174750" lvl="5" indent="0">
              <a:lnSpc>
                <a:spcPct val="150000"/>
              </a:lnSpc>
              <a:spcBef>
                <a:spcPts val="600"/>
              </a:spcBef>
              <a:spcAft>
                <a:spcPts val="0"/>
              </a:spcAft>
              <a:buNone/>
            </a:pPr>
            <a:r>
              <a:rPr lang="it-IT" sz="1600" b="0" dirty="0">
                <a:latin typeface="Century Gothic"/>
                <a:ea typeface="Tahoma"/>
                <a:cs typeface="Arial"/>
              </a:rPr>
              <a:t>Mezzi di scambio FUORI dal loro ambiente</a:t>
            </a:r>
            <a:endParaRPr lang="en-US" sz="1600" b="0" dirty="0">
              <a:latin typeface="Century Gothic"/>
              <a:ea typeface="Tahoma"/>
              <a:cs typeface="Arial"/>
            </a:endParaRPr>
          </a:p>
          <a:p>
            <a:pPr marL="0" indent="0">
              <a:lnSpc>
                <a:spcPct val="150000"/>
              </a:lnSpc>
              <a:spcBef>
                <a:spcPts val="600"/>
              </a:spcBef>
              <a:spcAft>
                <a:spcPts val="0"/>
              </a:spcAft>
              <a:buNone/>
            </a:pPr>
            <a:r>
              <a:rPr lang="it-IT" sz="2400" b="0" dirty="0">
                <a:latin typeface="Century Gothic"/>
                <a:ea typeface="Tahoma"/>
                <a:cs typeface="Arial"/>
              </a:rPr>
              <a:t>Token</a:t>
            </a:r>
            <a:endParaRPr lang="en-US" sz="2400" b="0" dirty="0">
              <a:latin typeface="Century Gothic"/>
              <a:ea typeface="Tahoma"/>
              <a:cs typeface="Arial"/>
            </a:endParaRPr>
          </a:p>
          <a:p>
            <a:pPr marL="939800" lvl="4" indent="0">
              <a:lnSpc>
                <a:spcPct val="150000"/>
              </a:lnSpc>
              <a:spcBef>
                <a:spcPts val="600"/>
              </a:spcBef>
              <a:spcAft>
                <a:spcPts val="0"/>
              </a:spcAft>
              <a:buNone/>
            </a:pPr>
            <a:r>
              <a:rPr lang="it-IT" sz="1600" b="0" dirty="0">
                <a:latin typeface="Century Gothic"/>
                <a:ea typeface="Tahoma"/>
                <a:cs typeface="Arial"/>
              </a:rPr>
              <a:t>Commodity (ERC20) 	- 2015</a:t>
            </a:r>
            <a:endParaRPr lang="en-US" sz="1600" b="0" dirty="0">
              <a:latin typeface="Century Gothic"/>
              <a:ea typeface="Tahoma"/>
              <a:cs typeface="Arial"/>
            </a:endParaRPr>
          </a:p>
          <a:p>
            <a:pPr marL="939800" lvl="4" indent="0">
              <a:lnSpc>
                <a:spcPct val="150000"/>
              </a:lnSpc>
              <a:spcBef>
                <a:spcPts val="600"/>
              </a:spcBef>
              <a:spcAft>
                <a:spcPts val="0"/>
              </a:spcAft>
              <a:buNone/>
            </a:pPr>
            <a:r>
              <a:rPr lang="it-IT" sz="1600" b="0" dirty="0">
                <a:latin typeface="Century Gothic"/>
                <a:ea typeface="Tahoma"/>
                <a:cs typeface="Arial"/>
              </a:rPr>
              <a:t>Beni (ERC721)  		- 2018</a:t>
            </a:r>
            <a:endParaRPr lang="en-US" sz="1600" b="0" dirty="0">
              <a:latin typeface="Century Gothic"/>
              <a:ea typeface="Tahoma"/>
              <a:cs typeface="Arial"/>
            </a:endParaRPr>
          </a:p>
          <a:p>
            <a:pPr marL="0" indent="0">
              <a:lnSpc>
                <a:spcPct val="150000"/>
              </a:lnSpc>
              <a:spcBef>
                <a:spcPts val="600"/>
              </a:spcBef>
              <a:spcAft>
                <a:spcPts val="0"/>
              </a:spcAft>
              <a:buNone/>
            </a:pPr>
            <a:r>
              <a:rPr lang="it-IT" sz="2400" b="0" dirty="0">
                <a:latin typeface="Century Gothic"/>
                <a:ea typeface="Tahoma"/>
                <a:cs typeface="Arial"/>
              </a:rPr>
              <a:t>DAO Token / Web3 token(?)</a:t>
            </a:r>
            <a:endParaRPr lang="en-US" sz="2400" b="0" dirty="0">
              <a:latin typeface="Century Gothic"/>
              <a:ea typeface="Tahoma"/>
              <a:cs typeface="Arial"/>
            </a:endParaRPr>
          </a:p>
          <a:p>
            <a:pPr marL="0" indent="0">
              <a:lnSpc>
                <a:spcPct val="150000"/>
              </a:lnSpc>
              <a:spcBef>
                <a:spcPts val="0"/>
              </a:spcBef>
              <a:spcAft>
                <a:spcPts val="0"/>
              </a:spcAft>
              <a:buFont typeface="Wingdings" pitchFamily="2" charset="2"/>
              <a:buNone/>
            </a:pPr>
            <a:endParaRPr lang="it-IT" sz="2000" b="0" dirty="0">
              <a:ea typeface="Tahoma" panose="020B0604030504040204" pitchFamily="34" charset="0"/>
              <a:cs typeface="Tahoma" panose="020B0604030504040204" pitchFamily="34" charset="0"/>
            </a:endParaRPr>
          </a:p>
        </p:txBody>
      </p:sp>
      <p:sp>
        <p:nvSpPr>
          <p:cNvPr id="7" name="Freccia in giù 6">
            <a:extLst>
              <a:ext uri="{FF2B5EF4-FFF2-40B4-BE49-F238E27FC236}">
                <a16:creationId xmlns:a16="http://schemas.microsoft.com/office/drawing/2014/main" id="{256E11F9-7F56-39FE-5864-9ADCE0BF5898}"/>
              </a:ext>
            </a:extLst>
          </p:cNvPr>
          <p:cNvSpPr/>
          <p:nvPr/>
        </p:nvSpPr>
        <p:spPr>
          <a:xfrm>
            <a:off x="4483933" y="2357162"/>
            <a:ext cx="420553" cy="327585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Immagine 3">
            <a:extLst>
              <a:ext uri="{FF2B5EF4-FFF2-40B4-BE49-F238E27FC236}">
                <a16:creationId xmlns:a16="http://schemas.microsoft.com/office/drawing/2014/main" id="{DA1B9216-966E-4335-3FF9-664D182E9DAD}"/>
              </a:ext>
            </a:extLst>
          </p:cNvPr>
          <p:cNvPicPr>
            <a:picLocks noChangeAspect="1"/>
          </p:cNvPicPr>
          <p:nvPr/>
        </p:nvPicPr>
        <p:blipFill>
          <a:blip r:embed="rId2"/>
          <a:stretch>
            <a:fillRect/>
          </a:stretch>
        </p:blipFill>
        <p:spPr>
          <a:xfrm>
            <a:off x="7333264" y="-16802"/>
            <a:ext cx="1847248" cy="853514"/>
          </a:xfrm>
          <a:prstGeom prst="rect">
            <a:avLst/>
          </a:prstGeom>
        </p:spPr>
      </p:pic>
      <p:sp>
        <p:nvSpPr>
          <p:cNvPr id="8" name="Segnaposto numero diapositiva 3">
            <a:extLst>
              <a:ext uri="{FF2B5EF4-FFF2-40B4-BE49-F238E27FC236}">
                <a16:creationId xmlns:a16="http://schemas.microsoft.com/office/drawing/2014/main" id="{59693FAC-712D-F43C-017C-5842C776D6CA}"/>
              </a:ext>
            </a:extLst>
          </p:cNvPr>
          <p:cNvSpPr>
            <a:spLocks noGrp="1"/>
          </p:cNvSpPr>
          <p:nvPr>
            <p:ph type="sldNum" sz="quarter" idx="2"/>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4</a:t>
            </a:fld>
            <a:endParaRPr lang="it-IT" dirty="0"/>
          </a:p>
        </p:txBody>
      </p:sp>
    </p:spTree>
    <p:extLst>
      <p:ext uri="{BB962C8B-B14F-4D97-AF65-F5344CB8AC3E}">
        <p14:creationId xmlns:p14="http://schemas.microsoft.com/office/powerpoint/2010/main" val="288455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angle 1"/>
          <p:cNvSpPr txBox="1"/>
          <p:nvPr/>
        </p:nvSpPr>
        <p:spPr>
          <a:xfrm>
            <a:off x="511286" y="3140968"/>
            <a:ext cx="8229600" cy="8295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4999" tIns="44999" rIns="44999" bIns="44999" anchor="ctr">
            <a:spAutoFit/>
          </a:bodyPr>
          <a:lstStyle/>
          <a:p>
            <a:pPr algn="ctr" hangingPunct="0">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Lst>
              <a:defRPr sz="3600" b="1">
                <a:solidFill>
                  <a:srgbClr val="990000"/>
                </a:solidFill>
              </a:defRPr>
            </a:pPr>
            <a:r>
              <a:rPr sz="2400" kern="0" err="1">
                <a:solidFill>
                  <a:srgbClr val="B60023"/>
                </a:solidFill>
                <a:latin typeface="Century Gothic" panose="020B0502020202020204" pitchFamily="34" charset="0"/>
                <a:ea typeface="Tahoma" panose="020B0604030504040204" pitchFamily="34" charset="0"/>
                <a:cs typeface="Tahoma" panose="020B0604030504040204" pitchFamily="34" charset="0"/>
                <a:sym typeface="Century Gothic"/>
              </a:rPr>
              <a:t>Definizione</a:t>
            </a:r>
            <a:r>
              <a:rPr sz="2400" kern="0">
                <a:solidFill>
                  <a:srgbClr val="B60023"/>
                </a:solidFill>
                <a:latin typeface="Century Gothic" panose="020B0502020202020204" pitchFamily="34" charset="0"/>
                <a:ea typeface="Tahoma" panose="020B0604030504040204" pitchFamily="34" charset="0"/>
                <a:cs typeface="Tahoma" panose="020B0604030504040204" pitchFamily="34" charset="0"/>
                <a:sym typeface="Century Gothic"/>
              </a:rPr>
              <a:t> di </a:t>
            </a:r>
            <a:r>
              <a:rPr lang="it-IT" sz="2400" kern="0">
                <a:solidFill>
                  <a:srgbClr val="B60023"/>
                </a:solidFill>
                <a:latin typeface="Century Gothic" panose="020B0502020202020204" pitchFamily="34" charset="0"/>
                <a:ea typeface="Tahoma" panose="020B0604030504040204" pitchFamily="34" charset="0"/>
                <a:cs typeface="Tahoma" panose="020B0604030504040204" pitchFamily="34" charset="0"/>
                <a:sym typeface="Century Gothic"/>
              </a:rPr>
              <a:t>Criptoattività </a:t>
            </a:r>
          </a:p>
          <a:p>
            <a:pPr algn="ctr" hangingPunct="0">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Lst>
              <a:defRPr sz="3600" b="1">
                <a:solidFill>
                  <a:srgbClr val="990000"/>
                </a:solidFill>
              </a:defRPr>
            </a:pPr>
            <a:r>
              <a:rPr lang="it-IT" sz="2400" kern="0">
                <a:solidFill>
                  <a:srgbClr val="B60023"/>
                </a:solidFill>
                <a:latin typeface="Century Gothic" panose="020B0502020202020204" pitchFamily="34" charset="0"/>
                <a:ea typeface="Tahoma" panose="020B0604030504040204" pitchFamily="34" charset="0"/>
                <a:cs typeface="Tahoma" panose="020B0604030504040204" pitchFamily="34" charset="0"/>
                <a:sym typeface="Century Gothic"/>
              </a:rPr>
              <a:t>(punto di vista dell’oggetto)</a:t>
            </a:r>
            <a:endParaRPr sz="2400" kern="0">
              <a:solidFill>
                <a:srgbClr val="B60023"/>
              </a:solidFill>
              <a:latin typeface="Century Gothic" panose="020B0502020202020204" pitchFamily="34" charset="0"/>
              <a:ea typeface="Tahoma" panose="020B0604030504040204" pitchFamily="34" charset="0"/>
              <a:cs typeface="Tahoma" panose="020B0604030504040204" pitchFamily="34" charset="0"/>
              <a:sym typeface="Century Gothic"/>
            </a:endParaRPr>
          </a:p>
        </p:txBody>
      </p:sp>
      <p:sp>
        <p:nvSpPr>
          <p:cNvPr id="255" name="Rectangle 2"/>
          <p:cNvSpPr txBox="1"/>
          <p:nvPr/>
        </p:nvSpPr>
        <p:spPr>
          <a:xfrm>
            <a:off x="462014" y="4149080"/>
            <a:ext cx="8229600" cy="1354813"/>
          </a:xfrm>
          <a:prstGeom prst="rect">
            <a:avLst/>
          </a:prstGeom>
          <a:ln w="12700">
            <a:solidFill>
              <a:srgbClr val="B60023"/>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4999" tIns="44999" rIns="44999" bIns="44999">
            <a:spAutoFit/>
          </a:bodyPr>
          <a:lstStyle>
            <a:lvl1pPr algn="just">
              <a:lnSpc>
                <a:spcPct val="150000"/>
              </a:lnSpc>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Lst>
              <a:defRPr sz="2800" b="1"/>
            </a:lvl1pPr>
          </a:lstStyle>
          <a:p>
            <a:pPr hangingPunct="0">
              <a:lnSpc>
                <a:spcPct val="100000"/>
              </a:lnSpc>
            </a:pPr>
            <a:r>
              <a:rPr lang="it-IT" sz="1800" b="0" kern="0" dirty="0">
                <a:latin typeface="Century Gothic" panose="020B0502020202020204" pitchFamily="34" charset="0"/>
                <a:ea typeface="Tahoma" panose="020B0604030504040204" pitchFamily="34" charset="0"/>
                <a:cs typeface="Tahoma" panose="020B0604030504040204" pitchFamily="34" charset="0"/>
                <a:sym typeface="Century Gothic"/>
              </a:rPr>
              <a:t>UNITÀ MATEMATICA CRITTOGRAFICA SCARSA le cui utilità possono essere ulteriori, comprendendo anche le </a:t>
            </a:r>
            <a:r>
              <a:rPr lang="it-IT" sz="2000" b="0" kern="0" dirty="0">
                <a:latin typeface="Century Gothic" panose="020B0502020202020204" pitchFamily="34" charset="0"/>
                <a:ea typeface="Tahoma" panose="020B0604030504040204" pitchFamily="34" charset="0"/>
                <a:cs typeface="Tahoma" panose="020B0604030504040204" pitchFamily="34" charset="0"/>
                <a:sym typeface="Century Gothic"/>
              </a:rPr>
              <a:t>rappresentazioni non fungibili </a:t>
            </a:r>
            <a:r>
              <a:rPr lang="it-IT" sz="1800" b="0" kern="0" dirty="0">
                <a:latin typeface="Century Gothic" panose="020B0502020202020204" pitchFamily="34" charset="0"/>
                <a:ea typeface="Tahoma" panose="020B0604030504040204" pitchFamily="34" charset="0"/>
                <a:cs typeface="Tahoma" panose="020B0604030504040204" pitchFamily="34" charset="0"/>
                <a:sym typeface="Century Gothic"/>
              </a:rPr>
              <a:t>ovvero rappresentative di diritti.</a:t>
            </a:r>
          </a:p>
          <a:p>
            <a:pPr algn="ctr"/>
            <a:r>
              <a:rPr lang="en-US" sz="2000" u="sng" dirty="0" err="1">
                <a:solidFill>
                  <a:srgbClr val="C00000"/>
                </a:solidFill>
                <a:latin typeface="Century Gothic" panose="020B0502020202020204" pitchFamily="34" charset="0"/>
                <a:ea typeface="Tahoma" panose="020B0604030504040204" pitchFamily="34" charset="0"/>
                <a:cs typeface="Tahoma" panose="020B0604030504040204" pitchFamily="34" charset="0"/>
              </a:rPr>
              <a:t>Contenitori</a:t>
            </a:r>
            <a:r>
              <a:rPr lang="en-US" sz="2000" u="sng" dirty="0">
                <a:solidFill>
                  <a:srgbClr val="C00000"/>
                </a:solidFill>
                <a:latin typeface="Century Gothic" panose="020B0502020202020204" pitchFamily="34" charset="0"/>
                <a:ea typeface="Tahoma" panose="020B0604030504040204" pitchFamily="34" charset="0"/>
                <a:cs typeface="Tahoma" panose="020B0604030504040204" pitchFamily="34" charset="0"/>
              </a:rPr>
              <a:t> il cui </a:t>
            </a:r>
            <a:r>
              <a:rPr lang="en-US" sz="2000" u="sng" dirty="0" err="1">
                <a:solidFill>
                  <a:srgbClr val="C00000"/>
                </a:solidFill>
                <a:latin typeface="Century Gothic" panose="020B0502020202020204" pitchFamily="34" charset="0"/>
                <a:ea typeface="Tahoma" panose="020B0604030504040204" pitchFamily="34" charset="0"/>
                <a:cs typeface="Tahoma" panose="020B0604030504040204" pitchFamily="34" charset="0"/>
              </a:rPr>
              <a:t>contenuto</a:t>
            </a:r>
            <a:r>
              <a:rPr lang="en-US" sz="2000" u="sng" dirty="0">
                <a:solidFill>
                  <a:srgbClr val="C00000"/>
                </a:solidFill>
                <a:latin typeface="Century Gothic" panose="020B0502020202020204" pitchFamily="34" charset="0"/>
                <a:ea typeface="Tahoma" panose="020B0604030504040204" pitchFamily="34" charset="0"/>
                <a:cs typeface="Tahoma" panose="020B0604030504040204" pitchFamily="34" charset="0"/>
              </a:rPr>
              <a:t> li </a:t>
            </a:r>
            <a:r>
              <a:rPr lang="en-US" sz="2000" u="sng" dirty="0" err="1">
                <a:solidFill>
                  <a:srgbClr val="C00000"/>
                </a:solidFill>
                <a:latin typeface="Century Gothic" panose="020B0502020202020204" pitchFamily="34" charset="0"/>
                <a:ea typeface="Tahoma" panose="020B0604030504040204" pitchFamily="34" charset="0"/>
                <a:cs typeface="Tahoma" panose="020B0604030504040204" pitchFamily="34" charset="0"/>
              </a:rPr>
              <a:t>qualifica</a:t>
            </a:r>
            <a:endParaRPr lang="en-US" sz="2000" dirty="0">
              <a:solidFill>
                <a:srgbClr val="C00000"/>
              </a:solidFill>
              <a:latin typeface="Century Gothic" panose="020B0502020202020204" pitchFamily="34" charset="0"/>
              <a:ea typeface="Tahoma" panose="020B0604030504040204" pitchFamily="34" charset="0"/>
              <a:cs typeface="Tahoma" panose="020B0604030504040204" pitchFamily="34" charset="0"/>
            </a:endParaRPr>
          </a:p>
        </p:txBody>
      </p:sp>
      <p:sp>
        <p:nvSpPr>
          <p:cNvPr id="256" name="Segnaposto numero diapositiva 3"/>
          <p:cNvSpPr txBox="1">
            <a:spLocks noGrp="1"/>
          </p:cNvSpPr>
          <p:nvPr>
            <p:ph type="sldNum" sz="quarter" idx="4294967295"/>
          </p:nvPr>
        </p:nvSpPr>
        <p:spPr>
          <a:xfrm>
            <a:off x="6457950" y="6356351"/>
            <a:ext cx="2057400" cy="36512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A9319F9E-F2D9-FB4E-80B1-3EC196E3728B}" type="slidenum">
              <a:rPr lang="it-IT" smtClean="0"/>
              <a:pPr/>
              <a:t>5</a:t>
            </a:fld>
            <a:endParaRPr/>
          </a:p>
        </p:txBody>
      </p:sp>
      <p:sp>
        <p:nvSpPr>
          <p:cNvPr id="2" name="Segnaposto testo 2">
            <a:extLst>
              <a:ext uri="{FF2B5EF4-FFF2-40B4-BE49-F238E27FC236}">
                <a16:creationId xmlns:a16="http://schemas.microsoft.com/office/drawing/2014/main" id="{86EAB1F0-D5DF-327E-300D-64331098BF06}"/>
              </a:ext>
            </a:extLst>
          </p:cNvPr>
          <p:cNvSpPr>
            <a:spLocks noGrp="1"/>
          </p:cNvSpPr>
          <p:nvPr>
            <p:ph type="body" idx="1"/>
          </p:nvPr>
        </p:nvSpPr>
        <p:spPr>
          <a:xfrm>
            <a:off x="462014" y="620688"/>
            <a:ext cx="8229600" cy="2376264"/>
          </a:xfrm>
        </p:spPr>
        <p:txBody>
          <a:bodyPr vert="horz" lIns="68580" tIns="34290" rIns="68580" bIns="34290" rtlCol="0" anchor="ctr">
            <a:noAutofit/>
          </a:bodyPr>
          <a:lstStyle/>
          <a:p>
            <a:pPr marL="0" indent="0" algn="ctr">
              <a:lnSpc>
                <a:spcPct val="90000"/>
              </a:lnSpc>
              <a:spcAft>
                <a:spcPts val="450"/>
              </a:spcAft>
              <a:buNone/>
            </a:pPr>
            <a:r>
              <a:rPr lang="en-US" sz="4000" b="1" kern="1200" dirty="0" err="1">
                <a:solidFill>
                  <a:srgbClr val="C00000"/>
                </a:solidFill>
                <a:ea typeface="Tahoma" panose="020B0604030504040204" pitchFamily="34" charset="0"/>
                <a:cs typeface="Tahoma" panose="020B0604030504040204" pitchFamily="34" charset="0"/>
              </a:rPr>
              <a:t>CriptoAttività</a:t>
            </a:r>
            <a:endParaRPr lang="en-US" sz="1400" b="1" dirty="0">
              <a:solidFill>
                <a:srgbClr val="C00000"/>
              </a:solidFill>
              <a:ea typeface="Tahoma" panose="020B0604030504040204" pitchFamily="34" charset="0"/>
              <a:cs typeface="Tahoma" panose="020B0604030504040204" pitchFamily="34" charset="0"/>
            </a:endParaRPr>
          </a:p>
          <a:p>
            <a:pPr indent="-171450">
              <a:lnSpc>
                <a:spcPct val="90000"/>
              </a:lnSpc>
              <a:spcAft>
                <a:spcPts val="450"/>
              </a:spcAft>
              <a:buFont typeface="Arial" panose="020B0604020202020204" pitchFamily="34" charset="0"/>
              <a:buChar char="•"/>
            </a:pPr>
            <a:r>
              <a:rPr lang="en-US" sz="2000" dirty="0">
                <a:solidFill>
                  <a:schemeClr val="tx1"/>
                </a:solidFill>
                <a:ea typeface="Tahoma" panose="020B0604030504040204" pitchFamily="34" charset="0"/>
                <a:cs typeface="Tahoma" panose="020B0604030504040204" pitchFamily="34" charset="0"/>
              </a:rPr>
              <a:t>Non </a:t>
            </a:r>
            <a:r>
              <a:rPr lang="en-US" sz="2000" dirty="0" err="1">
                <a:solidFill>
                  <a:schemeClr val="tx1"/>
                </a:solidFill>
                <a:ea typeface="Tahoma" panose="020B0604030504040204" pitchFamily="34" charset="0"/>
                <a:cs typeface="Tahoma" panose="020B0604030504040204" pitchFamily="34" charset="0"/>
              </a:rPr>
              <a:t>rappresentano</a:t>
            </a:r>
            <a:r>
              <a:rPr lang="en-US" sz="2000" dirty="0">
                <a:solidFill>
                  <a:schemeClr val="tx1"/>
                </a:solidFill>
                <a:ea typeface="Tahoma" panose="020B0604030504040204" pitchFamily="34" charset="0"/>
                <a:cs typeface="Tahoma" panose="020B0604030504040204" pitchFamily="34" charset="0"/>
              </a:rPr>
              <a:t> di per </a:t>
            </a:r>
            <a:r>
              <a:rPr lang="en-US" sz="2000" dirty="0" err="1">
                <a:solidFill>
                  <a:schemeClr val="tx1"/>
                </a:solidFill>
                <a:ea typeface="Tahoma" panose="020B0604030504040204" pitchFamily="34" charset="0"/>
                <a:cs typeface="Tahoma" panose="020B0604030504040204" pitchFamily="34" charset="0"/>
              </a:rPr>
              <a:t>sé</a:t>
            </a:r>
            <a:r>
              <a:rPr lang="en-US" sz="2000" dirty="0">
                <a:solidFill>
                  <a:schemeClr val="tx1"/>
                </a:solidFill>
                <a:ea typeface="Tahoma" panose="020B0604030504040204" pitchFamily="34" charset="0"/>
                <a:cs typeface="Tahoma" panose="020B0604030504040204" pitchFamily="34" charset="0"/>
              </a:rPr>
              <a:t> </a:t>
            </a:r>
            <a:r>
              <a:rPr lang="en-US" sz="2000" dirty="0" err="1">
                <a:solidFill>
                  <a:schemeClr val="tx1"/>
                </a:solidFill>
                <a:ea typeface="Tahoma" panose="020B0604030504040204" pitchFamily="34" charset="0"/>
                <a:cs typeface="Tahoma" panose="020B0604030504040204" pitchFamily="34" charset="0"/>
              </a:rPr>
              <a:t>diritti</a:t>
            </a:r>
            <a:r>
              <a:rPr lang="en-US" sz="2000" dirty="0">
                <a:solidFill>
                  <a:schemeClr val="tx1"/>
                </a:solidFill>
                <a:ea typeface="Tahoma" panose="020B0604030504040204" pitchFamily="34" charset="0"/>
                <a:cs typeface="Tahoma" panose="020B0604030504040204" pitchFamily="34" charset="0"/>
              </a:rPr>
              <a:t> </a:t>
            </a:r>
            <a:r>
              <a:rPr lang="en-US" sz="2000" dirty="0" err="1">
                <a:solidFill>
                  <a:schemeClr val="tx1"/>
                </a:solidFill>
                <a:ea typeface="Tahoma" panose="020B0604030504040204" pitchFamily="34" charset="0"/>
                <a:cs typeface="Tahoma" panose="020B0604030504040204" pitchFamily="34" charset="0"/>
              </a:rPr>
              <a:t>esterni</a:t>
            </a:r>
            <a:r>
              <a:rPr lang="en-US" sz="2000" dirty="0">
                <a:solidFill>
                  <a:schemeClr val="tx1"/>
                </a:solidFill>
                <a:ea typeface="Tahoma" panose="020B0604030504040204" pitchFamily="34" charset="0"/>
                <a:cs typeface="Tahoma" panose="020B0604030504040204" pitchFamily="34" charset="0"/>
              </a:rPr>
              <a:t> o </a:t>
            </a:r>
            <a:r>
              <a:rPr lang="en-US" sz="2000" dirty="0" err="1">
                <a:solidFill>
                  <a:schemeClr val="tx1"/>
                </a:solidFill>
                <a:ea typeface="Tahoma" panose="020B0604030504040204" pitchFamily="34" charset="0"/>
                <a:cs typeface="Tahoma" panose="020B0604030504040204" pitchFamily="34" charset="0"/>
              </a:rPr>
              <a:t>beni</a:t>
            </a:r>
            <a:endParaRPr lang="en-US" sz="2000" dirty="0">
              <a:solidFill>
                <a:schemeClr val="tx1"/>
              </a:solidFill>
              <a:ea typeface="Tahoma" panose="020B0604030504040204" pitchFamily="34" charset="0"/>
              <a:cs typeface="Tahoma" panose="020B0604030504040204" pitchFamily="34" charset="0"/>
            </a:endParaRPr>
          </a:p>
          <a:p>
            <a:pPr indent="-171450">
              <a:lnSpc>
                <a:spcPct val="90000"/>
              </a:lnSpc>
              <a:spcAft>
                <a:spcPts val="450"/>
              </a:spcAft>
              <a:buFont typeface="Arial" panose="020B0604020202020204" pitchFamily="34" charset="0"/>
              <a:buChar char="•"/>
            </a:pPr>
            <a:r>
              <a:rPr lang="en-US" sz="2000" b="1" dirty="0">
                <a:solidFill>
                  <a:srgbClr val="C00000"/>
                </a:solidFill>
                <a:ea typeface="Tahoma" panose="020B0604030504040204" pitchFamily="34" charset="0"/>
                <a:cs typeface="Tahoma" panose="020B0604030504040204" pitchFamily="34" charset="0"/>
              </a:rPr>
              <a:t>PONTE</a:t>
            </a:r>
            <a:r>
              <a:rPr lang="en-US" sz="2000" dirty="0">
                <a:ea typeface="Tahoma" panose="020B0604030504040204" pitchFamily="34" charset="0"/>
                <a:cs typeface="Tahoma" panose="020B0604030504040204" pitchFamily="34" charset="0"/>
              </a:rPr>
              <a:t> </a:t>
            </a:r>
            <a:r>
              <a:rPr lang="en-US" sz="2000" dirty="0" err="1">
                <a:solidFill>
                  <a:schemeClr val="tx1"/>
                </a:solidFill>
                <a:ea typeface="Tahoma" panose="020B0604030504040204" pitchFamily="34" charset="0"/>
                <a:cs typeface="Tahoma" panose="020B0604030504040204" pitchFamily="34" charset="0"/>
              </a:rPr>
              <a:t>tra</a:t>
            </a:r>
            <a:r>
              <a:rPr lang="en-US" sz="2000" dirty="0">
                <a:solidFill>
                  <a:schemeClr val="tx1"/>
                </a:solidFill>
                <a:ea typeface="Tahoma" panose="020B0604030504040204" pitchFamily="34" charset="0"/>
                <a:cs typeface="Tahoma" panose="020B0604030504040204" pitchFamily="34" charset="0"/>
              </a:rPr>
              <a:t> token (</a:t>
            </a:r>
            <a:r>
              <a:rPr lang="en-US" sz="2000" dirty="0" err="1">
                <a:solidFill>
                  <a:schemeClr val="tx1"/>
                </a:solidFill>
                <a:ea typeface="Tahoma" panose="020B0604030504040204" pitchFamily="34" charset="0"/>
                <a:cs typeface="Tahoma" panose="020B0604030504040204" pitchFamily="34" charset="0"/>
              </a:rPr>
              <a:t>criptoasset</a:t>
            </a:r>
            <a:r>
              <a:rPr lang="en-US" sz="2000" dirty="0">
                <a:solidFill>
                  <a:schemeClr val="tx1"/>
                </a:solidFill>
                <a:ea typeface="Tahoma" panose="020B0604030504040204" pitchFamily="34" charset="0"/>
                <a:cs typeface="Tahoma" panose="020B0604030504040204" pitchFamily="34" charset="0"/>
              </a:rPr>
              <a:t>) e “</a:t>
            </a:r>
            <a:r>
              <a:rPr lang="en-US" sz="2000" dirty="0" err="1">
                <a:solidFill>
                  <a:schemeClr val="tx1"/>
                </a:solidFill>
                <a:ea typeface="Tahoma" panose="020B0604030504040204" pitchFamily="34" charset="0"/>
                <a:cs typeface="Tahoma" panose="020B0604030504040204" pitchFamily="34" charset="0"/>
              </a:rPr>
              <a:t>sottostante</a:t>
            </a:r>
            <a:r>
              <a:rPr lang="en-US" sz="2000" dirty="0">
                <a:solidFill>
                  <a:schemeClr val="tx1"/>
                </a:solidFill>
                <a:ea typeface="Tahoma" panose="020B0604030504040204" pitchFamily="34" charset="0"/>
                <a:cs typeface="Tahoma" panose="020B0604030504040204" pitchFamily="34" charset="0"/>
              </a:rPr>
              <a:t>” - </a:t>
            </a:r>
            <a:r>
              <a:rPr lang="en-US" sz="2000" dirty="0" err="1">
                <a:solidFill>
                  <a:schemeClr val="tx1"/>
                </a:solidFill>
                <a:ea typeface="Tahoma" panose="020B0604030504040204" pitchFamily="34" charset="0"/>
                <a:cs typeface="Tahoma" panose="020B0604030504040204" pitchFamily="34" charset="0"/>
              </a:rPr>
              <a:t>Tokenizzazione</a:t>
            </a:r>
            <a:endParaRPr lang="en-US" sz="2000" dirty="0">
              <a:solidFill>
                <a:schemeClr val="tx1"/>
              </a:solidFill>
              <a:ea typeface="Tahoma" panose="020B0604030504040204" pitchFamily="34" charset="0"/>
              <a:cs typeface="Tahoma" panose="020B0604030504040204" pitchFamily="34" charset="0"/>
            </a:endParaRPr>
          </a:p>
          <a:p>
            <a:pPr indent="-171450">
              <a:lnSpc>
                <a:spcPct val="90000"/>
              </a:lnSpc>
              <a:spcAft>
                <a:spcPts val="450"/>
              </a:spcAft>
              <a:buFont typeface="Arial" panose="020B0604020202020204" pitchFamily="34" charset="0"/>
              <a:buChar char="•"/>
            </a:pPr>
            <a:r>
              <a:rPr lang="it-IT" sz="2000" i="1" u="sng" dirty="0" err="1">
                <a:solidFill>
                  <a:schemeClr val="tx1"/>
                </a:solidFill>
                <a:ea typeface="Tahoma" panose="020B0604030504040204" pitchFamily="34" charset="0"/>
                <a:cs typeface="Tahoma" panose="020B0604030504040204" pitchFamily="34" charset="0"/>
              </a:rPr>
              <a:t>MiCA</a:t>
            </a:r>
            <a:r>
              <a:rPr lang="it-IT" sz="2000" i="1" u="sng" dirty="0">
                <a:solidFill>
                  <a:schemeClr val="tx1"/>
                </a:solidFill>
                <a:ea typeface="Tahoma" panose="020B0604030504040204" pitchFamily="34" charset="0"/>
                <a:cs typeface="Tahoma" panose="020B0604030504040204" pitchFamily="34" charset="0"/>
              </a:rPr>
              <a:t>: "«</a:t>
            </a:r>
            <a:r>
              <a:rPr lang="it-IT" sz="2000" i="1" u="sng" dirty="0">
                <a:solidFill>
                  <a:srgbClr val="B60023"/>
                </a:solidFill>
                <a:ea typeface="Tahoma" panose="020B0604030504040204" pitchFamily="34" charset="0"/>
                <a:cs typeface="Tahoma" panose="020B0604030504040204" pitchFamily="34" charset="0"/>
              </a:rPr>
              <a:t>cripto-attività</a:t>
            </a:r>
            <a:r>
              <a:rPr lang="it-IT" sz="2000" i="1" u="sng" dirty="0">
                <a:solidFill>
                  <a:schemeClr val="tx1"/>
                </a:solidFill>
                <a:ea typeface="Tahoma" panose="020B0604030504040204" pitchFamily="34" charset="0"/>
                <a:cs typeface="Tahoma" panose="020B0604030504040204" pitchFamily="34" charset="0"/>
              </a:rPr>
              <a:t>»: una rappresentazione digitale di un </a:t>
            </a:r>
            <a:r>
              <a:rPr lang="it-IT" sz="2000" i="1" u="sng" dirty="0">
                <a:solidFill>
                  <a:srgbClr val="B60023"/>
                </a:solidFill>
                <a:ea typeface="Tahoma" panose="020B0604030504040204" pitchFamily="34" charset="0"/>
                <a:cs typeface="Tahoma" panose="020B0604030504040204" pitchFamily="34" charset="0"/>
              </a:rPr>
              <a:t>valore</a:t>
            </a:r>
            <a:r>
              <a:rPr lang="it-IT" sz="2000" i="1" u="sng" dirty="0">
                <a:solidFill>
                  <a:schemeClr val="tx1"/>
                </a:solidFill>
                <a:ea typeface="Tahoma" panose="020B0604030504040204" pitchFamily="34" charset="0"/>
                <a:cs typeface="Tahoma" panose="020B0604030504040204" pitchFamily="34" charset="0"/>
              </a:rPr>
              <a:t> o di un </a:t>
            </a:r>
            <a:r>
              <a:rPr lang="it-IT" sz="2000" i="1" u="sng" dirty="0">
                <a:solidFill>
                  <a:srgbClr val="B60023"/>
                </a:solidFill>
                <a:ea typeface="Tahoma" panose="020B0604030504040204" pitchFamily="34" charset="0"/>
                <a:cs typeface="Tahoma" panose="020B0604030504040204" pitchFamily="34" charset="0"/>
              </a:rPr>
              <a:t>diritto</a:t>
            </a:r>
            <a:r>
              <a:rPr lang="it-IT" sz="2000" i="1" u="sng" dirty="0">
                <a:solidFill>
                  <a:schemeClr val="tx1"/>
                </a:solidFill>
                <a:ea typeface="Tahoma" panose="020B0604030504040204" pitchFamily="34" charset="0"/>
                <a:cs typeface="Tahoma" panose="020B0604030504040204" pitchFamily="34" charset="0"/>
              </a:rPr>
              <a:t> che può essere trasferito e memorizzato elettronicamente, utilizzando la tecnologia a registro distribuito o una tecnologia analoga;</a:t>
            </a:r>
            <a:endParaRPr lang="en-US" sz="2000" i="1" u="sng" dirty="0">
              <a:solidFill>
                <a:schemeClr val="tx1"/>
              </a:solidFill>
              <a:ea typeface="Tahoma" panose="020B0604030504040204" pitchFamily="34" charset="0"/>
              <a:cs typeface="Tahoma" panose="020B0604030504040204" pitchFamily="34" charset="0"/>
            </a:endParaRPr>
          </a:p>
        </p:txBody>
      </p:sp>
      <p:pic>
        <p:nvPicPr>
          <p:cNvPr id="3" name="Immagine 2">
            <a:extLst>
              <a:ext uri="{FF2B5EF4-FFF2-40B4-BE49-F238E27FC236}">
                <a16:creationId xmlns:a16="http://schemas.microsoft.com/office/drawing/2014/main" id="{37C2EFA1-7BE1-005E-226C-1EA91B9D49CC}"/>
              </a:ext>
            </a:extLst>
          </p:cNvPr>
          <p:cNvPicPr>
            <a:picLocks noChangeAspect="1"/>
          </p:cNvPicPr>
          <p:nvPr/>
        </p:nvPicPr>
        <p:blipFill>
          <a:blip r:embed="rId2"/>
          <a:stretch>
            <a:fillRect/>
          </a:stretch>
        </p:blipFill>
        <p:spPr>
          <a:xfrm>
            <a:off x="7333264" y="-16802"/>
            <a:ext cx="1847248" cy="853514"/>
          </a:xfrm>
          <a:prstGeom prst="rect">
            <a:avLst/>
          </a:prstGeom>
        </p:spPr>
      </p:pic>
      <p:sp>
        <p:nvSpPr>
          <p:cNvPr id="4" name="Segnaposto numero diapositiva 3">
            <a:extLst>
              <a:ext uri="{FF2B5EF4-FFF2-40B4-BE49-F238E27FC236}">
                <a16:creationId xmlns:a16="http://schemas.microsoft.com/office/drawing/2014/main" id="{FC2CA218-4025-1C46-9D4F-F44128C059FA}"/>
              </a:ext>
            </a:extLst>
          </p:cNvPr>
          <p:cNvSpPr>
            <a:spLocks noGrp="1"/>
          </p:cNvSpPr>
          <p:nvPr>
            <p:ph type="sldNum" sz="quarter" idx="2"/>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5</a:t>
            </a:fld>
            <a:endParaRPr lang="it-IT" dirty="0"/>
          </a:p>
        </p:txBody>
      </p:sp>
    </p:spTree>
    <p:extLst>
      <p:ext uri="{BB962C8B-B14F-4D97-AF65-F5344CB8AC3E}">
        <p14:creationId xmlns:p14="http://schemas.microsoft.com/office/powerpoint/2010/main" val="239396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54F27-3ECB-4CF1-B78A-E51EB082ECD7}"/>
              </a:ext>
            </a:extLst>
          </p:cNvPr>
          <p:cNvSpPr>
            <a:spLocks noGrp="1"/>
          </p:cNvSpPr>
          <p:nvPr>
            <p:ph type="title"/>
          </p:nvPr>
        </p:nvSpPr>
        <p:spPr/>
        <p:txBody>
          <a:bodyPr>
            <a:normAutofit/>
          </a:bodyPr>
          <a:lstStyle/>
          <a:p>
            <a:r>
              <a:rPr lang="it-IT" dirty="0" err="1">
                <a:latin typeface="Century Gothic" panose="020B0502020202020204" pitchFamily="34" charset="0"/>
              </a:rPr>
              <a:t>Wallet</a:t>
            </a:r>
            <a:endParaRPr lang="it-IT" dirty="0">
              <a:latin typeface="Century Gothic" panose="020B0502020202020204" pitchFamily="34" charset="0"/>
            </a:endParaRPr>
          </a:p>
        </p:txBody>
      </p:sp>
      <p:sp>
        <p:nvSpPr>
          <p:cNvPr id="3" name="Segnaposto testo 2">
            <a:extLst>
              <a:ext uri="{FF2B5EF4-FFF2-40B4-BE49-F238E27FC236}">
                <a16:creationId xmlns:a16="http://schemas.microsoft.com/office/drawing/2014/main" id="{1B4F2FC3-5561-40F1-BD7E-DF05C42BE70E}"/>
              </a:ext>
            </a:extLst>
          </p:cNvPr>
          <p:cNvSpPr>
            <a:spLocks noGrp="1"/>
          </p:cNvSpPr>
          <p:nvPr>
            <p:ph type="body" idx="1"/>
          </p:nvPr>
        </p:nvSpPr>
        <p:spPr>
          <a:xfrm>
            <a:off x="5464342" y="2057401"/>
            <a:ext cx="2708058" cy="3394472"/>
          </a:xfrm>
        </p:spPr>
        <p:txBody>
          <a:bodyPr>
            <a:normAutofit fontScale="77500" lnSpcReduction="20000"/>
          </a:bodyPr>
          <a:lstStyle/>
          <a:p>
            <a:pPr marL="0" indent="0">
              <a:buNone/>
            </a:pPr>
            <a:r>
              <a:rPr lang="it-IT" b="1" dirty="0">
                <a:latin typeface="Century Gothic" panose="020B0502020202020204" pitchFamily="34" charset="0"/>
              </a:rPr>
              <a:t>Tipi</a:t>
            </a:r>
          </a:p>
          <a:p>
            <a:r>
              <a:rPr lang="it-IT" dirty="0">
                <a:latin typeface="Century Gothic" panose="020B0502020202020204" pitchFamily="34" charset="0"/>
              </a:rPr>
              <a:t>Hardware</a:t>
            </a:r>
          </a:p>
          <a:p>
            <a:r>
              <a:rPr lang="it-IT" dirty="0">
                <a:latin typeface="Century Gothic" panose="020B0502020202020204" pitchFamily="34" charset="0"/>
              </a:rPr>
              <a:t>Cloud</a:t>
            </a:r>
          </a:p>
          <a:p>
            <a:r>
              <a:rPr lang="it-IT" dirty="0">
                <a:latin typeface="Century Gothic" panose="020B0502020202020204" pitchFamily="34" charset="0"/>
              </a:rPr>
              <a:t>Mobile</a:t>
            </a:r>
          </a:p>
          <a:p>
            <a:r>
              <a:rPr lang="it-IT" dirty="0">
                <a:latin typeface="Century Gothic" panose="020B0502020202020204" pitchFamily="34" charset="0"/>
              </a:rPr>
              <a:t>Desktop – APP</a:t>
            </a:r>
          </a:p>
          <a:p>
            <a:r>
              <a:rPr lang="it-IT" dirty="0">
                <a:latin typeface="Century Gothic" panose="020B0502020202020204" pitchFamily="34" charset="0"/>
              </a:rPr>
              <a:t>Desktop – Extension browser</a:t>
            </a:r>
          </a:p>
          <a:p>
            <a:pPr marL="0" indent="0">
              <a:buNone/>
            </a:pPr>
            <a:r>
              <a:rPr lang="it-IT" b="1" dirty="0">
                <a:latin typeface="Century Gothic" panose="020B0502020202020204" pitchFamily="34" charset="0"/>
              </a:rPr>
              <a:t>Forme </a:t>
            </a:r>
          </a:p>
          <a:p>
            <a:r>
              <a:rPr lang="it-IT" dirty="0">
                <a:latin typeface="Century Gothic" panose="020B0502020202020204" pitchFamily="34" charset="0"/>
              </a:rPr>
              <a:t>Hot</a:t>
            </a:r>
          </a:p>
          <a:p>
            <a:r>
              <a:rPr lang="it-IT" dirty="0" err="1">
                <a:latin typeface="Century Gothic" panose="020B0502020202020204" pitchFamily="34" charset="0"/>
              </a:rPr>
              <a:t>Cold</a:t>
            </a:r>
            <a:endParaRPr lang="it-IT" dirty="0">
              <a:latin typeface="Century Gothic" panose="020B0502020202020204" pitchFamily="34" charset="0"/>
            </a:endParaRPr>
          </a:p>
          <a:p>
            <a:endParaRPr lang="it-IT" dirty="0"/>
          </a:p>
          <a:p>
            <a:endParaRPr lang="it-IT" dirty="0"/>
          </a:p>
        </p:txBody>
      </p:sp>
      <p:sp>
        <p:nvSpPr>
          <p:cNvPr id="4" name="Segnaposto testo 2">
            <a:extLst>
              <a:ext uri="{FF2B5EF4-FFF2-40B4-BE49-F238E27FC236}">
                <a16:creationId xmlns:a16="http://schemas.microsoft.com/office/drawing/2014/main" id="{43628ACB-C387-4B12-A8CF-111950925BAA}"/>
              </a:ext>
            </a:extLst>
          </p:cNvPr>
          <p:cNvSpPr txBox="1">
            <a:spLocks/>
          </p:cNvSpPr>
          <p:nvPr/>
        </p:nvSpPr>
        <p:spPr>
          <a:xfrm>
            <a:off x="614363" y="2024844"/>
            <a:ext cx="4677717" cy="37084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4289" rIns="34289">
            <a:normAutofit/>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Gothic"/>
                <a:ea typeface="Century Gothic"/>
                <a:cs typeface="Century Gothic"/>
                <a:sym typeface="Century Gothic"/>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Gothic"/>
                <a:ea typeface="Century Gothic"/>
                <a:cs typeface="Century Gothic"/>
                <a:sym typeface="Century Gothic"/>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Gothic"/>
                <a:ea typeface="Century Gothic"/>
                <a:cs typeface="Century Gothic"/>
                <a:sym typeface="Century Gothic"/>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Gothic"/>
                <a:ea typeface="Century Gothic"/>
                <a:cs typeface="Century Gothic"/>
                <a:sym typeface="Century Gothic"/>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Gothic"/>
                <a:ea typeface="Century Gothic"/>
                <a:cs typeface="Century Gothic"/>
                <a:sym typeface="Century Gothic"/>
              </a:defRPr>
            </a:lvl5pPr>
            <a:lvl6pPr marL="2808514" marR="0" indent="-522514" algn="l" defTabSz="914400" rtl="0" latinLnBrk="0">
              <a:lnSpc>
                <a:spcPct val="100000"/>
              </a:lnSpc>
              <a:spcBef>
                <a:spcPts val="700"/>
              </a:spcBef>
              <a:spcAft>
                <a:spcPts val="0"/>
              </a:spcAft>
              <a:buClrTx/>
              <a:buSzPct val="100000"/>
              <a:buFontTx/>
              <a:buChar char="»"/>
              <a:tabLst/>
              <a:defRPr sz="3200" b="0" i="1" u="none" strike="noStrike" cap="none" spc="0" baseline="0">
                <a:ln>
                  <a:noFill/>
                </a:ln>
                <a:solidFill>
                  <a:schemeClr val="accent3">
                    <a:lumOff val="44000"/>
                  </a:schemeClr>
                </a:solidFill>
                <a:uFillTx/>
                <a:latin typeface="Trebuchet MS"/>
                <a:ea typeface="Trebuchet MS"/>
                <a:cs typeface="Trebuchet MS"/>
                <a:sym typeface="Trebuchet MS"/>
              </a:defRPr>
            </a:lvl6pPr>
            <a:lvl7pPr marL="3265714" marR="0" indent="-522514" algn="l" defTabSz="914400" rtl="0" latinLnBrk="0">
              <a:lnSpc>
                <a:spcPct val="100000"/>
              </a:lnSpc>
              <a:spcBef>
                <a:spcPts val="700"/>
              </a:spcBef>
              <a:spcAft>
                <a:spcPts val="0"/>
              </a:spcAft>
              <a:buClrTx/>
              <a:buSzPct val="100000"/>
              <a:buFontTx/>
              <a:buChar char="»"/>
              <a:tabLst/>
              <a:defRPr sz="3200" b="0" i="1" u="none" strike="noStrike" cap="none" spc="0" baseline="0">
                <a:ln>
                  <a:noFill/>
                </a:ln>
                <a:solidFill>
                  <a:schemeClr val="accent3">
                    <a:lumOff val="44000"/>
                  </a:schemeClr>
                </a:solidFill>
                <a:uFillTx/>
                <a:latin typeface="Trebuchet MS"/>
                <a:ea typeface="Trebuchet MS"/>
                <a:cs typeface="Trebuchet MS"/>
                <a:sym typeface="Trebuchet MS"/>
              </a:defRPr>
            </a:lvl7pPr>
            <a:lvl8pPr marL="3722914" marR="0" indent="-522514" algn="l" defTabSz="914400" rtl="0" latinLnBrk="0">
              <a:lnSpc>
                <a:spcPct val="100000"/>
              </a:lnSpc>
              <a:spcBef>
                <a:spcPts val="700"/>
              </a:spcBef>
              <a:spcAft>
                <a:spcPts val="0"/>
              </a:spcAft>
              <a:buClrTx/>
              <a:buSzPct val="100000"/>
              <a:buFontTx/>
              <a:buChar char="»"/>
              <a:tabLst/>
              <a:defRPr sz="3200" b="0" i="1" u="none" strike="noStrike" cap="none" spc="0" baseline="0">
                <a:ln>
                  <a:noFill/>
                </a:ln>
                <a:solidFill>
                  <a:schemeClr val="accent3">
                    <a:lumOff val="44000"/>
                  </a:schemeClr>
                </a:solidFill>
                <a:uFillTx/>
                <a:latin typeface="Trebuchet MS"/>
                <a:ea typeface="Trebuchet MS"/>
                <a:cs typeface="Trebuchet MS"/>
                <a:sym typeface="Trebuchet MS"/>
              </a:defRPr>
            </a:lvl8pPr>
            <a:lvl9pPr marL="4180114" marR="0" indent="-522514" algn="l" defTabSz="914400" rtl="0" latinLnBrk="0">
              <a:lnSpc>
                <a:spcPct val="100000"/>
              </a:lnSpc>
              <a:spcBef>
                <a:spcPts val="700"/>
              </a:spcBef>
              <a:spcAft>
                <a:spcPts val="0"/>
              </a:spcAft>
              <a:buClrTx/>
              <a:buSzPct val="100000"/>
              <a:buFontTx/>
              <a:buChar char="»"/>
              <a:tabLst/>
              <a:defRPr sz="3200" b="0" i="1" u="none" strike="noStrike" cap="none" spc="0" baseline="0">
                <a:ln>
                  <a:noFill/>
                </a:ln>
                <a:solidFill>
                  <a:schemeClr val="accent3">
                    <a:lumOff val="44000"/>
                  </a:schemeClr>
                </a:solidFill>
                <a:uFillTx/>
                <a:latin typeface="Trebuchet MS"/>
                <a:ea typeface="Trebuchet MS"/>
                <a:cs typeface="Trebuchet MS"/>
                <a:sym typeface="Trebuchet MS"/>
              </a:defRPr>
            </a:lvl9pPr>
          </a:lstStyle>
          <a:p>
            <a:pPr marL="0" indent="0" algn="just">
              <a:lnSpc>
                <a:spcPct val="110000"/>
              </a:lnSpc>
              <a:buNone/>
            </a:pPr>
            <a:r>
              <a:rPr lang="it-IT" sz="1800" b="1" i="1" u="sng" dirty="0">
                <a:latin typeface="Century Gothic" panose="020B0502020202020204" pitchFamily="34" charset="0"/>
                <a:ea typeface="Calibri" panose="020F0502020204030204" pitchFamily="34" charset="0"/>
                <a:cs typeface="Times New Roman" panose="02020603050405020304" pitchFamily="18" charset="0"/>
              </a:rPr>
              <a:t>Fornitori di </a:t>
            </a:r>
            <a:r>
              <a:rPr lang="it-IT" sz="2000" b="1" u="sng"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CUSTODIAN WALLET</a:t>
            </a:r>
            <a:r>
              <a:rPr lang="it-IT" sz="2000" dirty="0">
                <a:latin typeface="Century Gothic" panose="020B0502020202020204" pitchFamily="34" charset="0"/>
                <a:ea typeface="Calibri" panose="020F0502020204030204" pitchFamily="34" charset="0"/>
                <a:cs typeface="Times New Roman" panose="02020603050405020304" pitchFamily="18" charset="0"/>
              </a:rPr>
              <a:t>, </a:t>
            </a:r>
            <a:r>
              <a:rPr lang="it-IT" sz="1800" dirty="0">
                <a:latin typeface="Century Gothic" panose="020B0502020202020204" pitchFamily="34" charset="0"/>
                <a:ea typeface="Calibri" panose="020F0502020204030204" pitchFamily="34" charset="0"/>
                <a:cs typeface="Times New Roman" panose="02020603050405020304" pitchFamily="18" charset="0"/>
              </a:rPr>
              <a:t>quali prestatori di servizi che prendono in custodia le chiavi crittografiche di un utente (compresi i portafogli multi-firma);</a:t>
            </a:r>
          </a:p>
          <a:p>
            <a:pPr marL="0" indent="0" algn="just">
              <a:lnSpc>
                <a:spcPct val="110000"/>
              </a:lnSpc>
              <a:buNone/>
            </a:pPr>
            <a:endParaRPr lang="it-IT"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10000"/>
              </a:lnSpc>
              <a:buNone/>
            </a:pPr>
            <a:r>
              <a:rPr lang="it-IT" sz="1800" b="1" u="sng" dirty="0">
                <a:latin typeface="Century Gothic" panose="020B0502020202020204" pitchFamily="34" charset="0"/>
                <a:ea typeface="Calibri" panose="020F0502020204030204" pitchFamily="34" charset="0"/>
                <a:cs typeface="Times New Roman" panose="02020603050405020304" pitchFamily="18" charset="0"/>
              </a:rPr>
              <a:t>Fornitori di </a:t>
            </a:r>
            <a:r>
              <a:rPr lang="it-IT" sz="2000" b="1" u="sng"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WALLET NON CUSTODIAN</a:t>
            </a:r>
            <a:r>
              <a:rPr lang="it-IT" sz="20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 </a:t>
            </a:r>
            <a:r>
              <a:rPr lang="it-IT" sz="1800" dirty="0">
                <a:latin typeface="Century Gothic" panose="020B0502020202020204" pitchFamily="34" charset="0"/>
                <a:ea typeface="Calibri" panose="020F0502020204030204" pitchFamily="34" charset="0"/>
                <a:cs typeface="Times New Roman" panose="02020603050405020304" pitchFamily="18" charset="0"/>
              </a:rPr>
              <a:t>(</a:t>
            </a:r>
            <a:r>
              <a:rPr lang="it-IT" sz="1800" i="1" dirty="0">
                <a:latin typeface="Century Gothic" panose="020B0502020202020204" pitchFamily="34" charset="0"/>
                <a:ea typeface="Calibri" panose="020F0502020204030204" pitchFamily="34" charset="0"/>
                <a:cs typeface="Times New Roman" panose="02020603050405020304" pitchFamily="18" charset="0"/>
              </a:rPr>
              <a:t>hardware</a:t>
            </a:r>
            <a:r>
              <a:rPr lang="it-IT" sz="1800" dirty="0">
                <a:latin typeface="Century Gothic" panose="020B0502020202020204" pitchFamily="34" charset="0"/>
                <a:ea typeface="Calibri" panose="020F0502020204030204" pitchFamily="34" charset="0"/>
                <a:cs typeface="Times New Roman" panose="02020603050405020304" pitchFamily="18" charset="0"/>
              </a:rPr>
              <a:t> e </a:t>
            </a:r>
            <a:r>
              <a:rPr lang="it-IT" sz="1800" i="1" dirty="0">
                <a:latin typeface="Century Gothic" panose="020B0502020202020204" pitchFamily="34" charset="0"/>
                <a:ea typeface="Calibri" panose="020F0502020204030204" pitchFamily="34" charset="0"/>
                <a:cs typeface="Times New Roman" panose="02020603050405020304" pitchFamily="18" charset="0"/>
              </a:rPr>
              <a:t>software</a:t>
            </a:r>
            <a:r>
              <a:rPr lang="it-IT" sz="1800" dirty="0">
                <a:latin typeface="Century Gothic" panose="020B0502020202020204" pitchFamily="34" charset="0"/>
                <a:ea typeface="Calibri" panose="020F0502020204030204" pitchFamily="34" charset="0"/>
                <a:cs typeface="Times New Roman" panose="02020603050405020304" pitchFamily="18" charset="0"/>
              </a:rPr>
              <a:t>), quali soggetti che non detengono le chiavi crittografiche per conto dei loro clienti, ma forniscono loro gli strumenti per proteggere da soli le loro criptovalute.</a:t>
            </a:r>
          </a:p>
          <a:p>
            <a:pPr hangingPunct="1"/>
            <a:endParaRPr lang="it-IT" sz="2400" dirty="0"/>
          </a:p>
          <a:p>
            <a:pPr hangingPunct="1"/>
            <a:endParaRPr lang="it-IT" sz="2400" dirty="0"/>
          </a:p>
        </p:txBody>
      </p:sp>
      <p:pic>
        <p:nvPicPr>
          <p:cNvPr id="5" name="Immagine 4">
            <a:extLst>
              <a:ext uri="{FF2B5EF4-FFF2-40B4-BE49-F238E27FC236}">
                <a16:creationId xmlns:a16="http://schemas.microsoft.com/office/drawing/2014/main" id="{5CE3576D-DAE8-6809-13A4-F8F1A880200E}"/>
              </a:ext>
            </a:extLst>
          </p:cNvPr>
          <p:cNvPicPr>
            <a:picLocks noChangeAspect="1"/>
          </p:cNvPicPr>
          <p:nvPr/>
        </p:nvPicPr>
        <p:blipFill>
          <a:blip r:embed="rId2"/>
          <a:stretch>
            <a:fillRect/>
          </a:stretch>
        </p:blipFill>
        <p:spPr>
          <a:xfrm>
            <a:off x="7333264" y="-16802"/>
            <a:ext cx="1847248" cy="853514"/>
          </a:xfrm>
          <a:prstGeom prst="rect">
            <a:avLst/>
          </a:prstGeom>
        </p:spPr>
      </p:pic>
      <p:sp>
        <p:nvSpPr>
          <p:cNvPr id="6" name="Segnaposto numero diapositiva 3">
            <a:extLst>
              <a:ext uri="{FF2B5EF4-FFF2-40B4-BE49-F238E27FC236}">
                <a16:creationId xmlns:a16="http://schemas.microsoft.com/office/drawing/2014/main" id="{26154E31-C857-F593-F242-62510B9E2BF7}"/>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6</a:t>
            </a:fld>
            <a:endParaRPr lang="it-IT" dirty="0"/>
          </a:p>
        </p:txBody>
      </p:sp>
    </p:spTree>
    <p:extLst>
      <p:ext uri="{BB962C8B-B14F-4D97-AF65-F5344CB8AC3E}">
        <p14:creationId xmlns:p14="http://schemas.microsoft.com/office/powerpoint/2010/main" val="253373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746580-DB1F-67D0-A0F9-EFCA3A7D3C85}"/>
              </a:ext>
            </a:extLst>
          </p:cNvPr>
          <p:cNvSpPr>
            <a:spLocks noGrp="1"/>
          </p:cNvSpPr>
          <p:nvPr>
            <p:ph type="title"/>
          </p:nvPr>
        </p:nvSpPr>
        <p:spPr/>
        <p:txBody>
          <a:bodyPr/>
          <a:lstStyle/>
          <a:p>
            <a:r>
              <a:rPr lang="it-IT" dirty="0"/>
              <a:t>Sfide: Risoluzione </a:t>
            </a:r>
            <a:r>
              <a:rPr lang="it-IT" dirty="0" err="1"/>
              <a:t>Euparl</a:t>
            </a:r>
            <a:r>
              <a:rPr lang="it-IT" dirty="0"/>
              <a:t> 10.2023</a:t>
            </a:r>
          </a:p>
        </p:txBody>
      </p:sp>
      <p:sp>
        <p:nvSpPr>
          <p:cNvPr id="3" name="Segnaposto contenuto 2">
            <a:extLst>
              <a:ext uri="{FF2B5EF4-FFF2-40B4-BE49-F238E27FC236}">
                <a16:creationId xmlns:a16="http://schemas.microsoft.com/office/drawing/2014/main" id="{4E84CC78-B64A-391A-3267-80D930B721BD}"/>
              </a:ext>
            </a:extLst>
          </p:cNvPr>
          <p:cNvSpPr>
            <a:spLocks noGrp="1"/>
          </p:cNvSpPr>
          <p:nvPr>
            <p:ph idx="1"/>
          </p:nvPr>
        </p:nvSpPr>
        <p:spPr/>
        <p:txBody>
          <a:bodyPr/>
          <a:lstStyle/>
          <a:p>
            <a:r>
              <a:rPr lang="it-IT" sz="2400" dirty="0">
                <a:latin typeface="Century Gothic" panose="020B0502020202020204" pitchFamily="34" charset="0"/>
              </a:rPr>
              <a:t>- Definizione del «cosa»: </a:t>
            </a:r>
            <a:r>
              <a:rPr lang="it-IT" sz="2400" b="1" dirty="0">
                <a:solidFill>
                  <a:srgbClr val="C00000"/>
                </a:solidFill>
                <a:latin typeface="Century Gothic" panose="020B0502020202020204" pitchFamily="34" charset="0"/>
              </a:rPr>
              <a:t>criptoattività</a:t>
            </a:r>
          </a:p>
          <a:p>
            <a:pPr marL="422275" lvl="1" indent="0">
              <a:buNone/>
            </a:pPr>
            <a:r>
              <a:rPr lang="it-IT" sz="1400" dirty="0">
                <a:solidFill>
                  <a:schemeClr val="tx1"/>
                </a:solidFill>
                <a:latin typeface="Century Gothic" panose="020B0502020202020204" pitchFamily="34" charset="0"/>
                <a:ea typeface="Times New Roman" panose="02020603050405020304" pitchFamily="18" charset="0"/>
                <a:cs typeface="Courier New" panose="02070309020205020404" pitchFamily="49" charset="0"/>
              </a:rPr>
              <a:t>«</a:t>
            </a:r>
            <a:r>
              <a:rPr lang="it-IT" sz="1400" i="1" dirty="0">
                <a:solidFill>
                  <a:schemeClr val="tx1"/>
                </a:solidFill>
                <a:latin typeface="Century Gothic" panose="020B0502020202020204" pitchFamily="34" charset="0"/>
                <a:ea typeface="Times New Roman" panose="02020603050405020304" pitchFamily="18" charset="0"/>
                <a:cs typeface="Courier New" panose="02070309020205020404" pitchFamily="49" charset="0"/>
              </a:rPr>
              <a:t>rappresentazione digitale di valore </a:t>
            </a:r>
            <a:r>
              <a:rPr lang="it-IT" sz="1400" dirty="0">
                <a:solidFill>
                  <a:schemeClr val="tx1"/>
                </a:solidFill>
                <a:latin typeface="Century Gothic" panose="020B0502020202020204" pitchFamily="34" charset="0"/>
                <a:ea typeface="Times New Roman" panose="02020603050405020304" pitchFamily="18" charset="0"/>
                <a:cs typeface="Courier New" panose="02070309020205020404" pitchFamily="49" charset="0"/>
              </a:rPr>
              <a:t>o </a:t>
            </a:r>
            <a:r>
              <a:rPr lang="it-IT" sz="1400" i="1" dirty="0">
                <a:solidFill>
                  <a:schemeClr val="tx1"/>
                </a:solidFill>
                <a:latin typeface="Century Gothic" panose="020B0502020202020204" pitchFamily="34" charset="0"/>
                <a:ea typeface="Times New Roman" panose="02020603050405020304" pitchFamily="18" charset="0"/>
                <a:cs typeface="Courier New" panose="02070309020205020404" pitchFamily="49" charset="0"/>
              </a:rPr>
              <a:t>di diritti </a:t>
            </a:r>
            <a:r>
              <a:rPr lang="it-IT" sz="1400" dirty="0">
                <a:solidFill>
                  <a:schemeClr val="tx1"/>
                </a:solidFill>
                <a:latin typeface="Century Gothic" panose="020B0502020202020204" pitchFamily="34" charset="0"/>
                <a:ea typeface="Times New Roman" panose="02020603050405020304" pitchFamily="18" charset="0"/>
                <a:cs typeface="Courier New" panose="02070309020205020404" pitchFamily="49" charset="0"/>
              </a:rPr>
              <a:t>che possono essere trasferiti e memorizzati elettronicamente, utilizzando la tecnologia di registro distribuito o una tecnologia analoga» (c-sexies)</a:t>
            </a:r>
            <a:br>
              <a:rPr lang="it-IT" sz="1400" dirty="0">
                <a:solidFill>
                  <a:schemeClr val="tx1"/>
                </a:solidFill>
                <a:latin typeface="Century Gothic" panose="020B0502020202020204" pitchFamily="34" charset="0"/>
                <a:ea typeface="Times New Roman" panose="02020603050405020304" pitchFamily="18" charset="0"/>
                <a:cs typeface="Courier New" panose="02070309020205020404" pitchFamily="49" charset="0"/>
              </a:rPr>
            </a:br>
            <a:endParaRPr lang="it-IT" sz="1400" dirty="0">
              <a:latin typeface="Century Gothic" panose="020B0502020202020204" pitchFamily="34" charset="0"/>
            </a:endParaRPr>
          </a:p>
          <a:p>
            <a:r>
              <a:rPr lang="it-IT" sz="2400" dirty="0">
                <a:latin typeface="Century Gothic" panose="020B0502020202020204" pitchFamily="34" charset="0"/>
              </a:rPr>
              <a:t>- Definizione del «</a:t>
            </a:r>
            <a:r>
              <a:rPr lang="it-IT" sz="2400" b="1" dirty="0">
                <a:solidFill>
                  <a:srgbClr val="C00000"/>
                </a:solidFill>
                <a:latin typeface="Century Gothic" panose="020B0502020202020204" pitchFamily="34" charset="0"/>
              </a:rPr>
              <a:t>fatto generatore di imposta</a:t>
            </a:r>
            <a:r>
              <a:rPr lang="it-IT" sz="2400" dirty="0">
                <a:latin typeface="Century Gothic" panose="020B0502020202020204" pitchFamily="34" charset="0"/>
              </a:rPr>
              <a:t>»</a:t>
            </a:r>
          </a:p>
          <a:p>
            <a:pPr marL="422275" lvl="1" indent="0">
              <a:buNone/>
            </a:pPr>
            <a:r>
              <a:rPr lang="it-IT" sz="1400" b="1" dirty="0">
                <a:solidFill>
                  <a:srgbClr val="C00000"/>
                </a:solidFill>
                <a:latin typeface="Century Gothic" panose="020B0502020202020204" pitchFamily="34" charset="0"/>
              </a:rPr>
              <a:t>Rimborso</a:t>
            </a:r>
            <a:r>
              <a:rPr lang="it-IT" sz="1400" dirty="0">
                <a:latin typeface="Century Gothic" panose="020B0502020202020204" pitchFamily="34" charset="0"/>
              </a:rPr>
              <a:t> o </a:t>
            </a:r>
            <a:r>
              <a:rPr lang="it-IT" sz="1400" b="1" dirty="0">
                <a:solidFill>
                  <a:srgbClr val="C00000"/>
                </a:solidFill>
                <a:latin typeface="Century Gothic" panose="020B0502020202020204" pitchFamily="34" charset="0"/>
              </a:rPr>
              <a:t>cessione a titolo oneroso</a:t>
            </a:r>
            <a:r>
              <a:rPr lang="it-IT" sz="1400" dirty="0">
                <a:latin typeface="Century Gothic" panose="020B0502020202020204" pitchFamily="34" charset="0"/>
              </a:rPr>
              <a:t>, </a:t>
            </a:r>
            <a:r>
              <a:rPr lang="it-IT" sz="1400" b="1" dirty="0">
                <a:solidFill>
                  <a:srgbClr val="C00000"/>
                </a:solidFill>
                <a:latin typeface="Century Gothic" panose="020B0502020202020204" pitchFamily="34" charset="0"/>
              </a:rPr>
              <a:t>permuta</a:t>
            </a:r>
            <a:r>
              <a:rPr lang="it-IT" sz="1400" dirty="0">
                <a:latin typeface="Century Gothic" panose="020B0502020202020204" pitchFamily="34" charset="0"/>
              </a:rPr>
              <a:t> (!) o </a:t>
            </a:r>
            <a:r>
              <a:rPr lang="it-IT" sz="1400" b="1" dirty="0">
                <a:solidFill>
                  <a:srgbClr val="C00000"/>
                </a:solidFill>
                <a:latin typeface="Century Gothic" panose="020B0502020202020204" pitchFamily="34" charset="0"/>
              </a:rPr>
              <a:t>detenzione</a:t>
            </a:r>
            <a:r>
              <a:rPr lang="it-IT" sz="1400" dirty="0">
                <a:latin typeface="Century Gothic" panose="020B0502020202020204" pitchFamily="34" charset="0"/>
              </a:rPr>
              <a:t> (?)</a:t>
            </a:r>
          </a:p>
          <a:p>
            <a:pPr marL="422275" lvl="1" indent="0">
              <a:buNone/>
            </a:pPr>
            <a:r>
              <a:rPr lang="it-IT" sz="1400" b="1" dirty="0">
                <a:solidFill>
                  <a:srgbClr val="C00000"/>
                </a:solidFill>
                <a:latin typeface="Century Gothic" panose="020B0502020202020204" pitchFamily="34" charset="0"/>
              </a:rPr>
              <a:t>Irrilevanza</a:t>
            </a:r>
            <a:r>
              <a:rPr lang="it-IT" sz="1400" dirty="0">
                <a:latin typeface="Century Gothic" panose="020B0502020202020204" pitchFamily="34" charset="0"/>
              </a:rPr>
              <a:t> differenziali di </a:t>
            </a:r>
            <a:r>
              <a:rPr lang="it-IT" sz="1400" b="1" dirty="0">
                <a:solidFill>
                  <a:srgbClr val="C00000"/>
                </a:solidFill>
                <a:latin typeface="Century Gothic" panose="020B0502020202020204" pitchFamily="34" charset="0"/>
              </a:rPr>
              <a:t>valutazione</a:t>
            </a:r>
          </a:p>
          <a:p>
            <a:pPr marL="422275" lvl="1" indent="0">
              <a:buNone/>
            </a:pPr>
            <a:r>
              <a:rPr lang="it-IT" sz="1400" b="1" dirty="0" err="1">
                <a:solidFill>
                  <a:srgbClr val="C00000"/>
                </a:solidFill>
                <a:latin typeface="Century Gothic" panose="020B0502020202020204" pitchFamily="34" charset="0"/>
              </a:rPr>
              <a:t>De.Fi</a:t>
            </a:r>
            <a:r>
              <a:rPr lang="it-IT" sz="1400" b="1" dirty="0">
                <a:solidFill>
                  <a:srgbClr val="C00000"/>
                </a:solidFill>
                <a:latin typeface="Century Gothic" panose="020B0502020202020204" pitchFamily="34" charset="0"/>
              </a:rPr>
              <a:t>., X-to-</a:t>
            </a:r>
            <a:r>
              <a:rPr lang="it-IT" sz="1400" b="1" dirty="0" err="1">
                <a:solidFill>
                  <a:srgbClr val="C00000"/>
                </a:solidFill>
                <a:latin typeface="Century Gothic" panose="020B0502020202020204" pitchFamily="34" charset="0"/>
              </a:rPr>
              <a:t>earn</a:t>
            </a:r>
            <a:r>
              <a:rPr lang="it-IT" sz="1400" b="1" dirty="0">
                <a:solidFill>
                  <a:srgbClr val="C00000"/>
                </a:solidFill>
                <a:latin typeface="Century Gothic" panose="020B0502020202020204" pitchFamily="34" charset="0"/>
              </a:rPr>
              <a:t> (?)</a:t>
            </a:r>
            <a:br>
              <a:rPr lang="it-IT" sz="1400" b="1" dirty="0">
                <a:solidFill>
                  <a:srgbClr val="C00000"/>
                </a:solidFill>
                <a:latin typeface="Century Gothic" panose="020B0502020202020204" pitchFamily="34" charset="0"/>
              </a:rPr>
            </a:br>
            <a:endParaRPr lang="it-IT" sz="2000" b="1" dirty="0">
              <a:solidFill>
                <a:srgbClr val="C00000"/>
              </a:solidFill>
              <a:latin typeface="Century Gothic" panose="020B0502020202020204" pitchFamily="34" charset="0"/>
            </a:endParaRPr>
          </a:p>
          <a:p>
            <a:r>
              <a:rPr lang="it-IT" sz="2400" dirty="0">
                <a:latin typeface="Century Gothic" panose="020B0502020202020204" pitchFamily="34" charset="0"/>
              </a:rPr>
              <a:t>- Determinazione della </a:t>
            </a:r>
            <a:r>
              <a:rPr lang="it-IT" sz="2400" b="1" dirty="0">
                <a:solidFill>
                  <a:srgbClr val="C00000"/>
                </a:solidFill>
                <a:latin typeface="Century Gothic" panose="020B0502020202020204" pitchFamily="34" charset="0"/>
              </a:rPr>
              <a:t>Base Imponibile</a:t>
            </a:r>
            <a:endParaRPr lang="it-IT" sz="2400" dirty="0">
              <a:latin typeface="Century Gothic" panose="020B0502020202020204" pitchFamily="34" charset="0"/>
            </a:endParaRPr>
          </a:p>
          <a:p>
            <a:pPr marL="422275" lvl="1" indent="0">
              <a:buNone/>
            </a:pPr>
            <a:r>
              <a:rPr lang="it-IT" sz="1400" b="1" dirty="0">
                <a:solidFill>
                  <a:srgbClr val="C00000"/>
                </a:solidFill>
                <a:latin typeface="Century Gothic" panose="020B0502020202020204" pitchFamily="34" charset="0"/>
              </a:rPr>
              <a:t>Elementi certi e precisi</a:t>
            </a:r>
            <a:r>
              <a:rPr lang="it-IT" sz="1400" dirty="0">
                <a:latin typeface="Century Gothic" panose="020B0502020202020204" pitchFamily="34" charset="0"/>
              </a:rPr>
              <a:t> (prova diabolica)</a:t>
            </a:r>
            <a:br>
              <a:rPr lang="it-IT" sz="1400" dirty="0">
                <a:latin typeface="Century Gothic" panose="020B0502020202020204" pitchFamily="34" charset="0"/>
              </a:rPr>
            </a:br>
            <a:endParaRPr lang="it-IT" sz="1400" dirty="0">
              <a:latin typeface="Century Gothic" panose="020B0502020202020204" pitchFamily="34" charset="0"/>
            </a:endParaRPr>
          </a:p>
          <a:p>
            <a:r>
              <a:rPr lang="it-IT" sz="2400" dirty="0">
                <a:latin typeface="Century Gothic" panose="020B0502020202020204" pitchFamily="34" charset="0"/>
              </a:rPr>
              <a:t>- Attenzione </a:t>
            </a:r>
            <a:r>
              <a:rPr lang="it-IT" sz="2400" b="1" dirty="0">
                <a:solidFill>
                  <a:srgbClr val="C00000"/>
                </a:solidFill>
                <a:latin typeface="Century Gothic" panose="020B0502020202020204" pitchFamily="34" charset="0"/>
              </a:rPr>
              <a:t>natura decentralizzata</a:t>
            </a:r>
            <a:r>
              <a:rPr lang="it-IT" sz="2400" dirty="0">
                <a:latin typeface="Century Gothic" panose="020B0502020202020204" pitchFamily="34" charset="0"/>
              </a:rPr>
              <a:t> del sistema</a:t>
            </a:r>
          </a:p>
          <a:p>
            <a:pPr marL="422275" lvl="1" indent="0">
              <a:buNone/>
            </a:pPr>
            <a:r>
              <a:rPr lang="it-IT" sz="1400" dirty="0">
                <a:latin typeface="Century Gothic" panose="020B0502020202020204" pitchFamily="34" charset="0"/>
              </a:rPr>
              <a:t>Differenza tra custodial e non custodial</a:t>
            </a:r>
          </a:p>
          <a:p>
            <a:endParaRPr lang="it-IT" sz="1800" dirty="0">
              <a:latin typeface="Century Gothic" panose="020B0502020202020204" pitchFamily="34" charset="0"/>
            </a:endParaRPr>
          </a:p>
          <a:p>
            <a:endParaRPr lang="it-IT" dirty="0">
              <a:latin typeface="Century Gothic" panose="020B0502020202020204" pitchFamily="34" charset="0"/>
            </a:endParaRPr>
          </a:p>
          <a:p>
            <a:endParaRPr lang="it-IT" dirty="0">
              <a:latin typeface="Century Gothic" panose="020B0502020202020204" pitchFamily="34" charset="0"/>
            </a:endParaRPr>
          </a:p>
        </p:txBody>
      </p:sp>
      <p:pic>
        <p:nvPicPr>
          <p:cNvPr id="4" name="Immagine 3">
            <a:extLst>
              <a:ext uri="{FF2B5EF4-FFF2-40B4-BE49-F238E27FC236}">
                <a16:creationId xmlns:a16="http://schemas.microsoft.com/office/drawing/2014/main" id="{5B9B2EC5-54D5-C970-820A-DDF90241CF93}"/>
              </a:ext>
            </a:extLst>
          </p:cNvPr>
          <p:cNvPicPr>
            <a:picLocks noChangeAspect="1"/>
          </p:cNvPicPr>
          <p:nvPr/>
        </p:nvPicPr>
        <p:blipFill>
          <a:blip r:embed="rId2"/>
          <a:stretch>
            <a:fillRect/>
          </a:stretch>
        </p:blipFill>
        <p:spPr>
          <a:xfrm>
            <a:off x="7333264" y="-16802"/>
            <a:ext cx="1847248" cy="853514"/>
          </a:xfrm>
          <a:prstGeom prst="rect">
            <a:avLst/>
          </a:prstGeom>
        </p:spPr>
      </p:pic>
      <p:sp>
        <p:nvSpPr>
          <p:cNvPr id="5" name="Segnaposto numero diapositiva 3">
            <a:extLst>
              <a:ext uri="{FF2B5EF4-FFF2-40B4-BE49-F238E27FC236}">
                <a16:creationId xmlns:a16="http://schemas.microsoft.com/office/drawing/2014/main" id="{C210AFF5-94D9-0B9C-983D-7B90208CAD23}"/>
              </a:ext>
            </a:extLst>
          </p:cNvPr>
          <p:cNvSpPr txBox="1">
            <a:spLocks/>
          </p:cNvSpPr>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7</a:t>
            </a:fld>
            <a:endParaRPr lang="it-IT" dirty="0"/>
          </a:p>
        </p:txBody>
      </p:sp>
    </p:spTree>
    <p:extLst>
      <p:ext uri="{BB962C8B-B14F-4D97-AF65-F5344CB8AC3E}">
        <p14:creationId xmlns:p14="http://schemas.microsoft.com/office/powerpoint/2010/main" val="146474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E1FB24-22C4-51A3-76C1-1523B9275D3E}"/>
              </a:ext>
            </a:extLst>
          </p:cNvPr>
          <p:cNvSpPr>
            <a:spLocks noGrp="1"/>
          </p:cNvSpPr>
          <p:nvPr>
            <p:ph type="title"/>
          </p:nvPr>
        </p:nvSpPr>
        <p:spPr/>
        <p:txBody>
          <a:bodyPr>
            <a:normAutofit/>
          </a:bodyPr>
          <a:lstStyle/>
          <a:p>
            <a:r>
              <a:rPr lang="it-IT" b="1" dirty="0"/>
              <a:t>Web3</a:t>
            </a:r>
          </a:p>
        </p:txBody>
      </p:sp>
      <p:sp>
        <p:nvSpPr>
          <p:cNvPr id="4" name="Segnaposto numero diapositiva 3">
            <a:extLst>
              <a:ext uri="{FF2B5EF4-FFF2-40B4-BE49-F238E27FC236}">
                <a16:creationId xmlns:a16="http://schemas.microsoft.com/office/drawing/2014/main" id="{05F5D6A5-39ED-FF10-12AC-71F1D7802DF3}"/>
              </a:ext>
            </a:extLst>
          </p:cNvPr>
          <p:cNvSpPr>
            <a:spLocks noGrp="1"/>
          </p:cNvSpPr>
          <p:nvPr>
            <p:ph type="sldNum" sz="quarter" idx="2"/>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8</a:t>
            </a:fld>
            <a:endParaRPr lang="it-IT"/>
          </a:p>
        </p:txBody>
      </p:sp>
      <p:pic>
        <p:nvPicPr>
          <p:cNvPr id="2050" name="Picture 2" descr="What is Web3? Here Are Some Ways To Explain It To A Friend | ConsenSys">
            <a:extLst>
              <a:ext uri="{FF2B5EF4-FFF2-40B4-BE49-F238E27FC236}">
                <a16:creationId xmlns:a16="http://schemas.microsoft.com/office/drawing/2014/main" id="{43DE24E9-33AE-64B3-C376-53E7F3EAC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6638"/>
            <a:ext cx="9144000" cy="4784725"/>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6106E80E-B409-5FE2-6F57-7CBCF389CCFF}"/>
              </a:ext>
            </a:extLst>
          </p:cNvPr>
          <p:cNvPicPr>
            <a:picLocks noChangeAspect="1"/>
          </p:cNvPicPr>
          <p:nvPr/>
        </p:nvPicPr>
        <p:blipFill>
          <a:blip r:embed="rId3"/>
          <a:stretch>
            <a:fillRect/>
          </a:stretch>
        </p:blipFill>
        <p:spPr>
          <a:xfrm>
            <a:off x="7333264" y="-16802"/>
            <a:ext cx="1847248" cy="853514"/>
          </a:xfrm>
          <a:prstGeom prst="rect">
            <a:avLst/>
          </a:prstGeom>
        </p:spPr>
      </p:pic>
    </p:spTree>
    <p:extLst>
      <p:ext uri="{BB962C8B-B14F-4D97-AF65-F5344CB8AC3E}">
        <p14:creationId xmlns:p14="http://schemas.microsoft.com/office/powerpoint/2010/main" val="1674165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E1FB24-22C4-51A3-76C1-1523B9275D3E}"/>
              </a:ext>
            </a:extLst>
          </p:cNvPr>
          <p:cNvSpPr>
            <a:spLocks noGrp="1"/>
          </p:cNvSpPr>
          <p:nvPr>
            <p:ph type="title"/>
          </p:nvPr>
        </p:nvSpPr>
        <p:spPr/>
        <p:txBody>
          <a:bodyPr>
            <a:normAutofit/>
          </a:bodyPr>
          <a:lstStyle/>
          <a:p>
            <a:r>
              <a:rPr lang="it-IT" b="1" dirty="0"/>
              <a:t>Web3</a:t>
            </a:r>
          </a:p>
        </p:txBody>
      </p:sp>
      <p:sp>
        <p:nvSpPr>
          <p:cNvPr id="4" name="Segnaposto numero diapositiva 3">
            <a:extLst>
              <a:ext uri="{FF2B5EF4-FFF2-40B4-BE49-F238E27FC236}">
                <a16:creationId xmlns:a16="http://schemas.microsoft.com/office/drawing/2014/main" id="{05F5D6A5-39ED-FF10-12AC-71F1D7802DF3}"/>
              </a:ext>
            </a:extLst>
          </p:cNvPr>
          <p:cNvSpPr>
            <a:spLocks noGrp="1"/>
          </p:cNvSpPr>
          <p:nvPr>
            <p:ph type="sldNum" sz="quarter" idx="2"/>
          </p:nvPr>
        </p:nvSpPr>
        <p:spPr>
          <a:xfrm>
            <a:off x="6457950" y="6356351"/>
            <a:ext cx="2057400" cy="365125"/>
          </a:xfrm>
          <a:prstGeom prst="rect">
            <a:avLst/>
          </a:prstGeom>
        </p:spPr>
        <p:txBody>
          <a:bodyPr vert="horz" lIns="0" tIns="0" rIns="0" bIns="0" rtlCol="0" anchor="t" anchorCtr="0"/>
          <a:lstStyle>
            <a:defPPr>
              <a:defRPr lang="fr-FR"/>
            </a:defPPr>
            <a:lvl1pPr algn="r" rtl="0" eaLnBrk="0" fontAlgn="base" hangingPunct="0">
              <a:spcBef>
                <a:spcPct val="0"/>
              </a:spcBef>
              <a:spcAft>
                <a:spcPct val="0"/>
              </a:spcAft>
              <a:defRPr sz="900" b="1" kern="1200">
                <a:solidFill>
                  <a:schemeClr val="tx1">
                    <a:tint val="75000"/>
                  </a:schemeClr>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1000" b="1" kern="1200">
                <a:solidFill>
                  <a:schemeClr val="tx1"/>
                </a:solidFill>
                <a:latin typeface="Arial" panose="020B0604020202020204" pitchFamily="34" charset="0"/>
                <a:ea typeface="+mn-ea"/>
                <a:cs typeface="Times New Roman" panose="02020603050405020304" pitchFamily="18" charset="0"/>
              </a:defRPr>
            </a:lvl9pPr>
          </a:lstStyle>
          <a:p>
            <a:fld id="{86CB4B4D-7CA3-9044-876B-883B54F8677D}" type="slidenum">
              <a:rPr lang="it-IT" smtClean="0"/>
              <a:pPr/>
              <a:t>9</a:t>
            </a:fld>
            <a:endParaRPr lang="it-IT"/>
          </a:p>
        </p:txBody>
      </p:sp>
      <p:pic>
        <p:nvPicPr>
          <p:cNvPr id="2050" name="Picture 2" descr="What is Web3? Here Are Some Ways To Explain It To A Friend | ConsenSys">
            <a:extLst>
              <a:ext uri="{FF2B5EF4-FFF2-40B4-BE49-F238E27FC236}">
                <a16:creationId xmlns:a16="http://schemas.microsoft.com/office/drawing/2014/main" id="{43DE24E9-33AE-64B3-C376-53E7F3EAC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7929"/>
            <a:ext cx="9144000" cy="478472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BAEF249E-E65D-B90F-EEE4-A7BB59487006}"/>
              </a:ext>
            </a:extLst>
          </p:cNvPr>
          <p:cNvSpPr txBox="1"/>
          <p:nvPr/>
        </p:nvSpPr>
        <p:spPr>
          <a:xfrm>
            <a:off x="395018" y="4899983"/>
            <a:ext cx="7910624"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2000" b="1" dirty="0">
                <a:solidFill>
                  <a:schemeClr val="bg1"/>
                </a:solidFill>
                <a:sym typeface="Century Gothic"/>
              </a:rPr>
              <a:t>Information			 Platform		 Token</a:t>
            </a:r>
          </a:p>
          <a:p>
            <a:pPr marL="0" marR="0" indent="0" algn="l" defTabSz="914400" rtl="0" fontAlgn="auto" latinLnBrk="0" hangingPunct="0">
              <a:lnSpc>
                <a:spcPct val="100000"/>
              </a:lnSpc>
              <a:spcBef>
                <a:spcPts val="0"/>
              </a:spcBef>
              <a:spcAft>
                <a:spcPts val="0"/>
              </a:spcAft>
              <a:buClrTx/>
              <a:buSzTx/>
              <a:buFontTx/>
              <a:buNone/>
              <a:tabLst/>
            </a:pPr>
            <a:r>
              <a:rPr lang="it-IT" sz="2000" b="1" dirty="0">
                <a:solidFill>
                  <a:schemeClr val="bg1"/>
                </a:solidFill>
                <a:sym typeface="Century Gothic"/>
              </a:rPr>
              <a:t>Economy			 Economy		 Economy</a:t>
            </a:r>
            <a:endParaRPr kumimoji="0" lang="it-IT" sz="2000" b="1" i="0" u="none" strike="noStrike" cap="none" spc="0" normalizeH="0" baseline="0" dirty="0">
              <a:ln>
                <a:noFill/>
              </a:ln>
              <a:solidFill>
                <a:schemeClr val="bg1"/>
              </a:solidFill>
              <a:effectLst/>
              <a:uFillTx/>
              <a:latin typeface="+mn-lt"/>
              <a:ea typeface="+mn-ea"/>
              <a:cs typeface="+mn-cs"/>
              <a:sym typeface="Century Gothic"/>
            </a:endParaRPr>
          </a:p>
        </p:txBody>
      </p:sp>
      <p:pic>
        <p:nvPicPr>
          <p:cNvPr id="5" name="Immagine 4">
            <a:extLst>
              <a:ext uri="{FF2B5EF4-FFF2-40B4-BE49-F238E27FC236}">
                <a16:creationId xmlns:a16="http://schemas.microsoft.com/office/drawing/2014/main" id="{80CDA7B8-345F-D27F-42F8-AD12728A68FA}"/>
              </a:ext>
            </a:extLst>
          </p:cNvPr>
          <p:cNvPicPr>
            <a:picLocks noChangeAspect="1"/>
          </p:cNvPicPr>
          <p:nvPr/>
        </p:nvPicPr>
        <p:blipFill>
          <a:blip r:embed="rId3"/>
          <a:stretch>
            <a:fillRect/>
          </a:stretch>
        </p:blipFill>
        <p:spPr>
          <a:xfrm>
            <a:off x="7333264" y="-16802"/>
            <a:ext cx="1847248" cy="853514"/>
          </a:xfrm>
          <a:prstGeom prst="rect">
            <a:avLst/>
          </a:prstGeom>
        </p:spPr>
      </p:pic>
    </p:spTree>
    <p:extLst>
      <p:ext uri="{BB962C8B-B14F-4D97-AF65-F5344CB8AC3E}">
        <p14:creationId xmlns:p14="http://schemas.microsoft.com/office/powerpoint/2010/main" val="3657261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04/10/2004 07:00:53&quot;&gt;&lt;Slide id=&quot;256&quot; dur=&quot;3.956&quot;/&gt;&lt;Slide id=&quot;257&quot; dur=&quot;.471&quot;/&gt;&lt;Slide id=&quot;260&quot; dur=&quot;.35&quot;/&gt;&lt;Slide id=&quot;263&quot; dur=&quot;.301&quot;/&gt;&lt;Slide id=&quot;264&quot; dur=&quot;.39&quot;/&gt;&lt;Slide id=&quot;259&quot; dur=&quot;.291&quot;/&gt;&lt;Slide id=&quot;262&quot; dur=&quot;1.782&quot;/&gt;&lt;Slide id=&quot;258&quot; dur=&quot;2.053&quot;/&gt;&lt;Slide id=&quot;262&quot; dur=&quot;.13&quot;/&gt;&lt;Slide id=&quot;259&quot; dur=&quot;.161&quot;/&gt;&lt;Slide id=&quot;264&quot; dur=&quot;.15&quot;/&gt;&lt;Slide id=&quot;263&quot; dur=&quot;.17&quot;/&gt;&lt;Slide id=&quot;260&quot; dur=&quot;.16&quot;/&gt;&lt;Slide id=&quot;257&quot; dur=&quot;.16&quot;/&gt;&lt;Slide id=&quot;256&quot; dur=&quot;2.194&quot;/&gt;&lt;/Timings&gt;&lt;Timings time=&quot;04/10/2004 06:34:14&quot;&gt;&lt;Slide id=&quot;256&quot; dur=&quot;1.002&quot;/&gt;&lt;Slide id=&quot;257&quot; dur=&quot;.39&quot;/&gt;&lt;Slide id=&quot;260&quot; dur=&quot;.461&quot;/&gt;&lt;Slide id=&quot;263&quot; dur=&quot;.28&quot;/&gt;&lt;Slide id=&quot;264&quot; dur=&quot;.321&quot;/&gt;&lt;Slide id=&quot;259&quot; dur=&quot;.28&quot;/&gt;&lt;Slide id=&quot;262&quot; dur=&quot;.311&quot;/&gt;&lt;Slide id=&quot;258&quot; dur=&quot;1.241&quot;/&gt;&lt;Slide id=&quot;262&quot; dur=&quot;6.38&quot;/&gt;&lt;Slide id=&quot;258&quot; dur=&quot;6.058&quot;/&gt;&lt;/Timings&gt;&lt;Timings time=&quot;23/09/2004 18:22:46&quot;&gt;&lt;Slide id=&quot;256&quot; dur=&quot;1.472&quot;/&gt;&lt;Slide id=&quot;257&quot; dur=&quot;1.312&quot;/&gt;&lt;/Timings&gt;&lt;Timings time=&quot;23/09/2004 18:21:57&quot;&gt;&lt;Slide id=&quot;256&quot; dur=&quot;1.412&quot;/&gt;&lt;Slide id=&quot;257&quot; dur=&quot;1.352&quot;/&gt;&lt;/Timings&gt;&lt;Timings time=&quot;23/09/2004 18:20:49&quot;&gt;&lt;Slide id=&quot;256&quot; dur=&quot;3.235&quot;/&gt;&lt;/Timings&gt;&lt;/WMTools&gt;"/>
</p:tagLst>
</file>

<file path=ppt/theme/theme1.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319088" rtl="0" eaLnBrk="1" fontAlgn="base" latinLnBrk="0" hangingPunct="1">
          <a:lnSpc>
            <a:spcPct val="100000"/>
          </a:lnSpc>
          <a:spcBef>
            <a:spcPct val="20000"/>
          </a:spcBef>
          <a:spcAft>
            <a:spcPct val="0"/>
          </a:spcAft>
          <a:buClrTx/>
          <a:buSzTx/>
          <a:buFont typeface="Wingdings" pitchFamily="1" charset="2"/>
          <a:buNone/>
          <a:tabLst>
            <a:tab pos="101600" algn="l"/>
          </a:tabLst>
          <a:defRPr kumimoji="0" lang="fr-FR" altLang="it-IT" sz="1000" b="1" i="0" u="none" strike="noStrike" cap="none" normalizeH="0" baseline="0" smtClean="0">
            <a:ln>
              <a:noFill/>
            </a:ln>
            <a:solidFill>
              <a:schemeClr val="tx1"/>
            </a:solidFill>
            <a:effectLst/>
            <a:latin typeface="Arial" charset="0"/>
            <a:cs typeface="Times New Roman" pitchFamily="1"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319088" rtl="0" eaLnBrk="1" fontAlgn="base" latinLnBrk="0" hangingPunct="1">
          <a:lnSpc>
            <a:spcPct val="100000"/>
          </a:lnSpc>
          <a:spcBef>
            <a:spcPct val="20000"/>
          </a:spcBef>
          <a:spcAft>
            <a:spcPct val="0"/>
          </a:spcAft>
          <a:buClrTx/>
          <a:buSzTx/>
          <a:buFont typeface="Wingdings" pitchFamily="1" charset="2"/>
          <a:buNone/>
          <a:tabLst>
            <a:tab pos="101600" algn="l"/>
          </a:tabLst>
          <a:defRPr kumimoji="0" lang="fr-FR" altLang="it-IT" sz="1000" b="1" i="0" u="none" strike="noStrike" cap="none" normalizeH="0" baseline="0" smtClean="0">
            <a:ln>
              <a:noFill/>
            </a:ln>
            <a:solidFill>
              <a:schemeClr val="tx1"/>
            </a:solidFill>
            <a:effectLst/>
            <a:latin typeface="Arial" charset="0"/>
            <a:cs typeface="Times New Roman" pitchFamily="1" charset="0"/>
          </a:defRPr>
        </a:defPPr>
      </a:lstStyle>
    </a:lnDef>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363DE0D8911384CAC7830D6C656503D" ma:contentTypeVersion="16" ma:contentTypeDescription="Creare un nuovo documento." ma:contentTypeScope="" ma:versionID="4cad06f0880cf22c311585c8021e768b">
  <xsd:schema xmlns:xsd="http://www.w3.org/2001/XMLSchema" xmlns:xs="http://www.w3.org/2001/XMLSchema" xmlns:p="http://schemas.microsoft.com/office/2006/metadata/properties" xmlns:ns2="a31a84c1-c8ec-472e-a53f-9b5b1161586e" xmlns:ns3="9e723c45-90f8-4a43-9f0b-1a5afe3d1975" targetNamespace="http://schemas.microsoft.com/office/2006/metadata/properties" ma:root="true" ma:fieldsID="7e017597c9c5084a96b5c8a2568437ec" ns2:_="" ns3:_="">
    <xsd:import namespace="a31a84c1-c8ec-472e-a53f-9b5b1161586e"/>
    <xsd:import namespace="9e723c45-90f8-4a43-9f0b-1a5afe3d19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a84c1-c8ec-472e-a53f-9b5b1161586e"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element name="TaxCatchAll" ma:index="23" nillable="true" ma:displayName="Taxonomy Catch All Column" ma:hidden="true" ma:list="{7eb3d2f5-dcc3-4eb9-a35c-859488b1aa66}" ma:internalName="TaxCatchAll" ma:showField="CatchAllData" ma:web="a31a84c1-c8ec-472e-a53f-9b5b1161586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e723c45-90f8-4a43-9f0b-1a5afe3d197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ae290a2d-1163-4cb5-8ea2-3b7d1dec80f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1C0A25-27CB-466E-B93D-E6BB8733F0CB}">
  <ds:schemaRefs>
    <ds:schemaRef ds:uri="9e723c45-90f8-4a43-9f0b-1a5afe3d1975"/>
    <ds:schemaRef ds:uri="a31a84c1-c8ec-472e-a53f-9b5b116158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AC9ED7-A741-4829-9DF4-FD018F37595B}">
  <ds:schemaRefs>
    <ds:schemaRef ds:uri="http://schemas.microsoft.com/sharepoint/v3/contenttype/forms"/>
  </ds:schemaRefs>
</ds:datastoreItem>
</file>

<file path=customXml/itemProps3.xml><?xml version="1.0" encoding="utf-8"?>
<ds:datastoreItem xmlns:ds="http://schemas.openxmlformats.org/officeDocument/2006/customXml" ds:itemID="{7E494604-E95B-423B-81D8-E6453AEA2AD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e723c45-90f8-4a43-9f0b-1a5afe3d1975"/>
    <ds:schemaRef ds:uri="http://purl.org/dc/terms/"/>
    <ds:schemaRef ds:uri="http://schemas.openxmlformats.org/package/2006/metadata/core-properties"/>
    <ds:schemaRef ds:uri="a31a84c1-c8ec-472e-a53f-9b5b1161586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80441</TotalTime>
  <Words>1529</Words>
  <Application>Microsoft Office PowerPoint</Application>
  <PresentationFormat>Presentazione su schermo (4:3)</PresentationFormat>
  <Paragraphs>208</Paragraphs>
  <Slides>23</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Arial</vt:lpstr>
      <vt:lpstr>Century Gothic</vt:lpstr>
      <vt:lpstr>Courier New</vt:lpstr>
      <vt:lpstr>Garamond</vt:lpstr>
      <vt:lpstr>Tahoma</vt:lpstr>
      <vt:lpstr>Times New Roman</vt:lpstr>
      <vt:lpstr>Wingdings</vt:lpstr>
      <vt:lpstr>Personalizza struttura</vt:lpstr>
      <vt:lpstr>Presentazione standard di PowerPoint</vt:lpstr>
      <vt:lpstr>Stefano Capaccioli.</vt:lpstr>
      <vt:lpstr>Presentazione standard di PowerPoint</vt:lpstr>
      <vt:lpstr> Evoluzione delle Valute Tradizionali</vt:lpstr>
      <vt:lpstr>Presentazione standard di PowerPoint</vt:lpstr>
      <vt:lpstr>Wallet</vt:lpstr>
      <vt:lpstr>Sfide: Risoluzione Euparl 10.2023</vt:lpstr>
      <vt:lpstr>Web3</vt:lpstr>
      <vt:lpstr>Web3</vt:lpstr>
      <vt:lpstr>Impianto normativo 197/2022</vt:lpstr>
      <vt:lpstr>Legge di bilancio 197/2022</vt:lpstr>
      <vt:lpstr>PLUSVALENZA   →   TRASFERIMENTO A TERZI</vt:lpstr>
      <vt:lpstr>CESSIONE / PERMUTA</vt:lpstr>
      <vt:lpstr>Sistemi dichiarativi</vt:lpstr>
      <vt:lpstr>Norma «temporanea» comma 127</vt:lpstr>
      <vt:lpstr>Comma 129 - RW</vt:lpstr>
      <vt:lpstr>Dati a disposizione.</vt:lpstr>
      <vt:lpstr>Analisi Dati OAM</vt:lpstr>
      <vt:lpstr>Dati al 30.09</vt:lpstr>
      <vt:lpstr>Rappresentazione CRIPTOVALUTE</vt:lpstr>
      <vt:lpstr>Custodi di criptovalute</vt:lpstr>
      <vt:lpstr>Criptoattività: problema multiforme</vt:lpstr>
      <vt:lpstr>Presentazione standard di PowerPoint</vt:lpstr>
    </vt:vector>
  </TitlesOfParts>
  <Company>Picolli, Difino &amp; Colombo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PDCTAX</dc:title>
  <dc:creator>Fondazione ODCEC Milano</dc:creator>
  <cp:lastModifiedBy>Stefano Capaccioli</cp:lastModifiedBy>
  <cp:revision>846</cp:revision>
  <cp:lastPrinted>2024-01-30T11:16:48Z</cp:lastPrinted>
  <dcterms:created xsi:type="dcterms:W3CDTF">2004-09-23T16:37:03Z</dcterms:created>
  <dcterms:modified xsi:type="dcterms:W3CDTF">2024-01-30T12:02:07Z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0x010100A363DE0D8911384CAC7830D6C656503D</vt:lpwstr>
  </property>
</Properties>
</file>