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56" r:id="rId2"/>
    <p:sldId id="257" r:id="rId3"/>
    <p:sldId id="268" r:id="rId4"/>
    <p:sldId id="269" r:id="rId5"/>
    <p:sldId id="270" r:id="rId6"/>
    <p:sldId id="272" r:id="rId7"/>
    <p:sldId id="274" r:id="rId8"/>
    <p:sldId id="275" r:id="rId9"/>
    <p:sldId id="276" r:id="rId10"/>
    <p:sldId id="277" r:id="rId11"/>
    <p:sldId id="278" r:id="rId12"/>
    <p:sldId id="279" r:id="rId13"/>
    <p:sldId id="281" r:id="rId14"/>
    <p:sldId id="282" r:id="rId15"/>
  </p:sldIdLst>
  <p:sldSz cx="12192000" cy="6858000"/>
  <p:notesSz cx="6797675" cy="9926638"/>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47E90"/>
    <a:srgbClr val="1A7B9E"/>
    <a:srgbClr val="19799B"/>
    <a:srgbClr val="009E9A"/>
    <a:srgbClr val="00C0BC"/>
    <a:srgbClr val="336699"/>
    <a:srgbClr val="0099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7" autoAdjust="0"/>
    <p:restoredTop sz="95345" autoAdjust="0"/>
  </p:normalViewPr>
  <p:slideViewPr>
    <p:cSldViewPr snapToGrid="0">
      <p:cViewPr>
        <p:scale>
          <a:sx n="151" d="100"/>
          <a:sy n="151" d="100"/>
        </p:scale>
        <p:origin x="-185" y="-2880"/>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63" d="100"/>
          <a:sy n="63" d="100"/>
        </p:scale>
        <p:origin x="5194" y="41"/>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a:extLst>
              <a:ext uri="{FF2B5EF4-FFF2-40B4-BE49-F238E27FC236}">
                <a16:creationId xmlns:a16="http://schemas.microsoft.com/office/drawing/2014/main" id="{B9C7F6A8-7D12-D798-4D97-48197AC41385}"/>
              </a:ext>
            </a:extLst>
          </p:cNvPr>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it-IT"/>
          </a:p>
        </p:txBody>
      </p:sp>
      <p:sp>
        <p:nvSpPr>
          <p:cNvPr id="3" name="Segnaposto data 2">
            <a:extLst>
              <a:ext uri="{FF2B5EF4-FFF2-40B4-BE49-F238E27FC236}">
                <a16:creationId xmlns:a16="http://schemas.microsoft.com/office/drawing/2014/main" id="{39A33ADE-DA49-9E69-65FC-053095D83F70}"/>
              </a:ext>
            </a:extLst>
          </p:cNvPr>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F40C1F62-9069-4906-A1FB-9C942C695B47}" type="datetimeFigureOut">
              <a:rPr lang="it-IT" smtClean="0"/>
              <a:t>19/09/2024</a:t>
            </a:fld>
            <a:endParaRPr lang="it-IT"/>
          </a:p>
        </p:txBody>
      </p:sp>
      <p:sp>
        <p:nvSpPr>
          <p:cNvPr id="4" name="Segnaposto piè di pagina 3">
            <a:extLst>
              <a:ext uri="{FF2B5EF4-FFF2-40B4-BE49-F238E27FC236}">
                <a16:creationId xmlns:a16="http://schemas.microsoft.com/office/drawing/2014/main" id="{ABCF4A25-8326-9A50-0D23-1A29D944FF7C}"/>
              </a:ext>
            </a:extLst>
          </p:cNvPr>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a:extLst>
              <a:ext uri="{FF2B5EF4-FFF2-40B4-BE49-F238E27FC236}">
                <a16:creationId xmlns:a16="http://schemas.microsoft.com/office/drawing/2014/main" id="{396AEF3C-59C0-0DDF-4141-E068A873472A}"/>
              </a:ext>
            </a:extLst>
          </p:cNvPr>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95416469-327C-47F8-BAA0-34455E473BE2}" type="slidenum">
              <a:rPr lang="it-IT" smtClean="0"/>
              <a:t>‹N›</a:t>
            </a:fld>
            <a:endParaRPr lang="it-IT"/>
          </a:p>
        </p:txBody>
      </p:sp>
    </p:spTree>
    <p:extLst>
      <p:ext uri="{BB962C8B-B14F-4D97-AF65-F5344CB8AC3E}">
        <p14:creationId xmlns:p14="http://schemas.microsoft.com/office/powerpoint/2010/main" val="39761353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A984E09F-2729-4A20-9598-77F549DC74DD}" type="datetimeFigureOut">
              <a:rPr lang="it-IT" smtClean="0"/>
              <a:t>20/09/2024</a:t>
            </a:fld>
            <a:endParaRPr lang="it-IT"/>
          </a:p>
        </p:txBody>
      </p:sp>
      <p:sp>
        <p:nvSpPr>
          <p:cNvPr id="4" name="Segnaposto immagine diapositiva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8B9729A7-03A6-4294-B99C-B300AEDF0E3C}" type="slidenum">
              <a:rPr lang="it-IT" smtClean="0"/>
              <a:t>‹N›</a:t>
            </a:fld>
            <a:endParaRPr lang="it-IT"/>
          </a:p>
        </p:txBody>
      </p:sp>
    </p:spTree>
    <p:extLst>
      <p:ext uri="{BB962C8B-B14F-4D97-AF65-F5344CB8AC3E}">
        <p14:creationId xmlns:p14="http://schemas.microsoft.com/office/powerpoint/2010/main" val="11118468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8B9729A7-03A6-4294-B99C-B300AEDF0E3C}" type="slidenum">
              <a:rPr lang="it-IT" smtClean="0"/>
              <a:t>12</a:t>
            </a:fld>
            <a:endParaRPr lang="it-IT"/>
          </a:p>
        </p:txBody>
      </p:sp>
    </p:spTree>
    <p:extLst>
      <p:ext uri="{BB962C8B-B14F-4D97-AF65-F5344CB8AC3E}">
        <p14:creationId xmlns:p14="http://schemas.microsoft.com/office/powerpoint/2010/main" val="15594359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8B9729A7-03A6-4294-B99C-B300AEDF0E3C}" type="slidenum">
              <a:rPr lang="it-IT" smtClean="0"/>
              <a:t>13</a:t>
            </a:fld>
            <a:endParaRPr lang="it-IT"/>
          </a:p>
        </p:txBody>
      </p:sp>
    </p:spTree>
    <p:extLst>
      <p:ext uri="{BB962C8B-B14F-4D97-AF65-F5344CB8AC3E}">
        <p14:creationId xmlns:p14="http://schemas.microsoft.com/office/powerpoint/2010/main" val="18279724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9D286DBA-355B-47F5-8344-CF0CDD632F79}" type="datetimeFigureOut">
              <a:rPr lang="it-IT" smtClean="0"/>
              <a:t>19/09/2024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0B7DB297-CC98-4C0D-8CF5-91269612D8F6}" type="slidenum">
              <a:rPr lang="it-IT" smtClean="0"/>
              <a:t>‹N›</a:t>
            </a:fld>
            <a:endParaRPr lang="it-IT"/>
          </a:p>
        </p:txBody>
      </p:sp>
    </p:spTree>
    <p:extLst>
      <p:ext uri="{BB962C8B-B14F-4D97-AF65-F5344CB8AC3E}">
        <p14:creationId xmlns:p14="http://schemas.microsoft.com/office/powerpoint/2010/main" val="12618810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9D286DBA-355B-47F5-8344-CF0CDD632F79}" type="datetimeFigureOut">
              <a:rPr lang="it-IT" smtClean="0"/>
              <a:t>19/09/2024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0B7DB297-CC98-4C0D-8CF5-91269612D8F6}" type="slidenum">
              <a:rPr lang="it-IT" smtClean="0"/>
              <a:t>‹N›</a:t>
            </a:fld>
            <a:endParaRPr lang="it-IT"/>
          </a:p>
        </p:txBody>
      </p:sp>
    </p:spTree>
    <p:extLst>
      <p:ext uri="{BB962C8B-B14F-4D97-AF65-F5344CB8AC3E}">
        <p14:creationId xmlns:p14="http://schemas.microsoft.com/office/powerpoint/2010/main" val="26013961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9D286DBA-355B-47F5-8344-CF0CDD632F79}" type="datetimeFigureOut">
              <a:rPr lang="it-IT" smtClean="0"/>
              <a:t>19/09/2024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0B7DB297-CC98-4C0D-8CF5-91269612D8F6}" type="slidenum">
              <a:rPr lang="it-IT" smtClean="0"/>
              <a:t>‹N›</a:t>
            </a:fld>
            <a:endParaRPr lang="it-IT"/>
          </a:p>
        </p:txBody>
      </p:sp>
    </p:spTree>
    <p:extLst>
      <p:ext uri="{BB962C8B-B14F-4D97-AF65-F5344CB8AC3E}">
        <p14:creationId xmlns:p14="http://schemas.microsoft.com/office/powerpoint/2010/main" val="4625711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9D286DBA-355B-47F5-8344-CF0CDD632F79}" type="datetimeFigureOut">
              <a:rPr lang="it-IT" smtClean="0"/>
              <a:t>19/09/2024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0B7DB297-CC98-4C0D-8CF5-91269612D8F6}" type="slidenum">
              <a:rPr lang="it-IT" smtClean="0"/>
              <a:t>‹N›</a:t>
            </a:fld>
            <a:endParaRPr lang="it-IT"/>
          </a:p>
        </p:txBody>
      </p:sp>
    </p:spTree>
    <p:extLst>
      <p:ext uri="{BB962C8B-B14F-4D97-AF65-F5344CB8AC3E}">
        <p14:creationId xmlns:p14="http://schemas.microsoft.com/office/powerpoint/2010/main" val="6947844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p:cNvSpPr>
            <a:spLocks noGrp="1"/>
          </p:cNvSpPr>
          <p:nvPr>
            <p:ph type="dt" sz="half" idx="10"/>
          </p:nvPr>
        </p:nvSpPr>
        <p:spPr/>
        <p:txBody>
          <a:bodyPr/>
          <a:lstStyle/>
          <a:p>
            <a:fld id="{9D286DBA-355B-47F5-8344-CF0CDD632F79}" type="datetimeFigureOut">
              <a:rPr lang="it-IT" smtClean="0"/>
              <a:t>19/09/2024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0B7DB297-CC98-4C0D-8CF5-91269612D8F6}" type="slidenum">
              <a:rPr lang="it-IT" smtClean="0"/>
              <a:t>‹N›</a:t>
            </a:fld>
            <a:endParaRPr lang="it-IT"/>
          </a:p>
        </p:txBody>
      </p:sp>
    </p:spTree>
    <p:extLst>
      <p:ext uri="{BB962C8B-B14F-4D97-AF65-F5344CB8AC3E}">
        <p14:creationId xmlns:p14="http://schemas.microsoft.com/office/powerpoint/2010/main" val="35165081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9D286DBA-355B-47F5-8344-CF0CDD632F79}" type="datetimeFigureOut">
              <a:rPr lang="it-IT" smtClean="0"/>
              <a:t>19/09/2024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0B7DB297-CC98-4C0D-8CF5-91269612D8F6}" type="slidenum">
              <a:rPr lang="it-IT" smtClean="0"/>
              <a:t>‹N›</a:t>
            </a:fld>
            <a:endParaRPr lang="it-IT"/>
          </a:p>
        </p:txBody>
      </p:sp>
    </p:spTree>
    <p:extLst>
      <p:ext uri="{BB962C8B-B14F-4D97-AF65-F5344CB8AC3E}">
        <p14:creationId xmlns:p14="http://schemas.microsoft.com/office/powerpoint/2010/main" val="25657553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lo stile del titolo</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9D286DBA-355B-47F5-8344-CF0CDD632F79}" type="datetimeFigureOut">
              <a:rPr lang="it-IT" smtClean="0"/>
              <a:t>19/09/2024</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0B7DB297-CC98-4C0D-8CF5-91269612D8F6}" type="slidenum">
              <a:rPr lang="it-IT" smtClean="0"/>
              <a:t>‹N›</a:t>
            </a:fld>
            <a:endParaRPr lang="it-IT"/>
          </a:p>
        </p:txBody>
      </p:sp>
    </p:spTree>
    <p:extLst>
      <p:ext uri="{BB962C8B-B14F-4D97-AF65-F5344CB8AC3E}">
        <p14:creationId xmlns:p14="http://schemas.microsoft.com/office/powerpoint/2010/main" val="42363918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9D286DBA-355B-47F5-8344-CF0CDD632F79}" type="datetimeFigureOut">
              <a:rPr lang="it-IT" smtClean="0"/>
              <a:t>19/09/2024</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0B7DB297-CC98-4C0D-8CF5-91269612D8F6}" type="slidenum">
              <a:rPr lang="it-IT" smtClean="0"/>
              <a:t>‹N›</a:t>
            </a:fld>
            <a:endParaRPr lang="it-IT"/>
          </a:p>
        </p:txBody>
      </p:sp>
    </p:spTree>
    <p:extLst>
      <p:ext uri="{BB962C8B-B14F-4D97-AF65-F5344CB8AC3E}">
        <p14:creationId xmlns:p14="http://schemas.microsoft.com/office/powerpoint/2010/main" val="6689361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9D286DBA-355B-47F5-8344-CF0CDD632F79}" type="datetimeFigureOut">
              <a:rPr lang="it-IT" smtClean="0"/>
              <a:t>19/09/2024</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0B7DB297-CC98-4C0D-8CF5-91269612D8F6}" type="slidenum">
              <a:rPr lang="it-IT" smtClean="0"/>
              <a:t>‹N›</a:t>
            </a:fld>
            <a:endParaRPr lang="it-IT"/>
          </a:p>
        </p:txBody>
      </p:sp>
    </p:spTree>
    <p:extLst>
      <p:ext uri="{BB962C8B-B14F-4D97-AF65-F5344CB8AC3E}">
        <p14:creationId xmlns:p14="http://schemas.microsoft.com/office/powerpoint/2010/main" val="11887993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p:cNvSpPr>
            <a:spLocks noGrp="1"/>
          </p:cNvSpPr>
          <p:nvPr>
            <p:ph type="dt" sz="half" idx="10"/>
          </p:nvPr>
        </p:nvSpPr>
        <p:spPr/>
        <p:txBody>
          <a:bodyPr/>
          <a:lstStyle/>
          <a:p>
            <a:fld id="{9D286DBA-355B-47F5-8344-CF0CDD632F79}" type="datetimeFigureOut">
              <a:rPr lang="it-IT" smtClean="0"/>
              <a:t>19/09/2024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0B7DB297-CC98-4C0D-8CF5-91269612D8F6}" type="slidenum">
              <a:rPr lang="it-IT" smtClean="0"/>
              <a:t>‹N›</a:t>
            </a:fld>
            <a:endParaRPr lang="it-IT"/>
          </a:p>
        </p:txBody>
      </p:sp>
    </p:spTree>
    <p:extLst>
      <p:ext uri="{BB962C8B-B14F-4D97-AF65-F5344CB8AC3E}">
        <p14:creationId xmlns:p14="http://schemas.microsoft.com/office/powerpoint/2010/main" val="24584769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p:cNvSpPr>
            <a:spLocks noGrp="1"/>
          </p:cNvSpPr>
          <p:nvPr>
            <p:ph type="dt" sz="half" idx="10"/>
          </p:nvPr>
        </p:nvSpPr>
        <p:spPr/>
        <p:txBody>
          <a:bodyPr/>
          <a:lstStyle/>
          <a:p>
            <a:fld id="{9D286DBA-355B-47F5-8344-CF0CDD632F79}" type="datetimeFigureOut">
              <a:rPr lang="it-IT" smtClean="0"/>
              <a:t>19/09/2024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0B7DB297-CC98-4C0D-8CF5-91269612D8F6}" type="slidenum">
              <a:rPr lang="it-IT" smtClean="0"/>
              <a:t>‹N›</a:t>
            </a:fld>
            <a:endParaRPr lang="it-IT"/>
          </a:p>
        </p:txBody>
      </p:sp>
    </p:spTree>
    <p:extLst>
      <p:ext uri="{BB962C8B-B14F-4D97-AF65-F5344CB8AC3E}">
        <p14:creationId xmlns:p14="http://schemas.microsoft.com/office/powerpoint/2010/main" val="33725815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286DBA-355B-47F5-8344-CF0CDD632F79}" type="datetimeFigureOut">
              <a:rPr lang="it-IT" smtClean="0"/>
              <a:t>19/09/2024</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7DB297-CC98-4C0D-8CF5-91269612D8F6}" type="slidenum">
              <a:rPr lang="it-IT" smtClean="0"/>
              <a:t>‹N›</a:t>
            </a:fld>
            <a:endParaRPr lang="it-IT"/>
          </a:p>
        </p:txBody>
      </p:sp>
    </p:spTree>
    <p:extLst>
      <p:ext uri="{BB962C8B-B14F-4D97-AF65-F5344CB8AC3E}">
        <p14:creationId xmlns:p14="http://schemas.microsoft.com/office/powerpoint/2010/main" val="36749498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jpe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jpeg"/></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523999" y="1192959"/>
            <a:ext cx="9057737" cy="1610797"/>
          </a:xfrm>
        </p:spPr>
        <p:txBody>
          <a:bodyPr>
            <a:normAutofit/>
          </a:bodyPr>
          <a:lstStyle/>
          <a:p>
            <a:pPr>
              <a:lnSpc>
                <a:spcPct val="107000"/>
              </a:lnSpc>
              <a:spcAft>
                <a:spcPts val="800"/>
              </a:spcAft>
            </a:pPr>
            <a:r>
              <a:rPr lang="it-IT" sz="3200" b="1" dirty="0">
                <a:solidFill>
                  <a:srgbClr val="147E90"/>
                </a:solidFill>
              </a:rPr>
              <a:t>Imposta di successione e donazioni: cosa cambia o, meglio,  cosa dovrebbe cambiare</a:t>
            </a:r>
            <a:br>
              <a:rPr lang="it-IT" sz="2800" b="1" kern="100" dirty="0">
                <a:effectLst/>
                <a:latin typeface="Calibri" panose="020F0502020204030204" pitchFamily="34" charset="0"/>
                <a:ea typeface="Calibri" panose="020F0502020204030204" pitchFamily="34" charset="0"/>
                <a:cs typeface="Times New Roman" panose="02020603050405020304" pitchFamily="18" charset="0"/>
              </a:rPr>
            </a:br>
            <a:endParaRPr lang="it-IT" sz="2800" b="1" dirty="0"/>
          </a:p>
        </p:txBody>
      </p:sp>
      <p:sp>
        <p:nvSpPr>
          <p:cNvPr id="3" name="Sottotitolo 2"/>
          <p:cNvSpPr>
            <a:spLocks noGrp="1"/>
          </p:cNvSpPr>
          <p:nvPr>
            <p:ph type="subTitle" idx="1"/>
          </p:nvPr>
        </p:nvSpPr>
        <p:spPr>
          <a:xfrm>
            <a:off x="567435" y="2746814"/>
            <a:ext cx="10901928" cy="2515503"/>
          </a:xfrm>
        </p:spPr>
        <p:txBody>
          <a:bodyPr>
            <a:normAutofit fontScale="92500" lnSpcReduction="10000"/>
          </a:bodyPr>
          <a:lstStyle/>
          <a:p>
            <a:endParaRPr lang="it-IT" dirty="0"/>
          </a:p>
          <a:p>
            <a:endParaRPr lang="it-IT" dirty="0"/>
          </a:p>
          <a:p>
            <a:r>
              <a:rPr lang="it-IT" sz="2800" dirty="0"/>
              <a:t>Webinar del 24 settembre 2024</a:t>
            </a:r>
          </a:p>
          <a:p>
            <a:r>
              <a:rPr lang="it-IT" sz="2800" dirty="0"/>
              <a:t>Ruben Israel - notaio a Milano</a:t>
            </a:r>
          </a:p>
          <a:p>
            <a:endParaRPr lang="it-IT" sz="2800" dirty="0"/>
          </a:p>
          <a:p>
            <a:pPr algn="l"/>
            <a:r>
              <a:rPr kumimoji="0" lang="it-IT" sz="1900" b="1" i="0" u="none" strike="noStrike" kern="1200" cap="none" spc="0" normalizeH="0" baseline="0" noProof="0" dirty="0">
                <a:ln>
                  <a:noFill/>
                </a:ln>
                <a:solidFill>
                  <a:srgbClr val="147E90"/>
                </a:solidFill>
                <a:effectLst/>
                <a:uLnTx/>
                <a:uFillTx/>
                <a:latin typeface="Calibri" panose="020F0502020204030204"/>
                <a:ea typeface="+mn-ea"/>
                <a:cs typeface="+mn-cs"/>
              </a:rPr>
              <a:t> </a:t>
            </a:r>
            <a:endParaRPr lang="it-IT" dirty="0"/>
          </a:p>
        </p:txBody>
      </p:sp>
      <p:pic>
        <p:nvPicPr>
          <p:cNvPr id="5" name="Immagine 4"/>
          <p:cNvPicPr>
            <a:picLocks noChangeAspect="1"/>
          </p:cNvPicPr>
          <p:nvPr/>
        </p:nvPicPr>
        <p:blipFill>
          <a:blip r:embed="rId2"/>
          <a:stretch>
            <a:fillRect/>
          </a:stretch>
        </p:blipFill>
        <p:spPr>
          <a:xfrm>
            <a:off x="781381" y="5786326"/>
            <a:ext cx="1738276" cy="596343"/>
          </a:xfrm>
          <a:prstGeom prst="rect">
            <a:avLst/>
          </a:prstGeom>
        </p:spPr>
      </p:pic>
      <p:pic>
        <p:nvPicPr>
          <p:cNvPr id="6" name="Immagine 5" descr="Adesivo per la silhouette dei cani Whippet LeChienArtistiQ immagine 0"/>
          <p:cNvPicPr/>
          <p:nvPr/>
        </p:nvPicPr>
        <p:blipFill>
          <a:blip r:embed="rId3">
            <a:extLst>
              <a:ext uri="{28A0092B-C50C-407E-A947-70E740481C1C}">
                <a14:useLocalDpi xmlns:a14="http://schemas.microsoft.com/office/drawing/2010/main" val="0"/>
              </a:ext>
            </a:extLst>
          </a:blip>
          <a:srcRect/>
          <a:stretch>
            <a:fillRect/>
          </a:stretch>
        </p:blipFill>
        <p:spPr bwMode="auto">
          <a:xfrm>
            <a:off x="5463397" y="5723417"/>
            <a:ext cx="707366" cy="626853"/>
          </a:xfrm>
          <a:prstGeom prst="rect">
            <a:avLst/>
          </a:prstGeom>
          <a:noFill/>
          <a:ln>
            <a:noFill/>
          </a:ln>
        </p:spPr>
      </p:pic>
      <p:pic>
        <p:nvPicPr>
          <p:cNvPr id="7" name="Immagine 6">
            <a:extLst>
              <a:ext uri="{FF2B5EF4-FFF2-40B4-BE49-F238E27FC236}">
                <a16:creationId xmlns:a16="http://schemas.microsoft.com/office/drawing/2014/main" id="{FEC2D2AA-B6B9-0180-E7C6-9227D7088E07}"/>
              </a:ext>
            </a:extLst>
          </p:cNvPr>
          <p:cNvPicPr>
            <a:picLocks noChangeAspect="1"/>
          </p:cNvPicPr>
          <p:nvPr/>
        </p:nvPicPr>
        <p:blipFill>
          <a:blip r:embed="rId4"/>
          <a:stretch>
            <a:fillRect/>
          </a:stretch>
        </p:blipFill>
        <p:spPr>
          <a:xfrm>
            <a:off x="10252007" y="5611240"/>
            <a:ext cx="771429" cy="771429"/>
          </a:xfrm>
          <a:prstGeom prst="rect">
            <a:avLst/>
          </a:prstGeom>
        </p:spPr>
      </p:pic>
    </p:spTree>
    <p:extLst>
      <p:ext uri="{BB962C8B-B14F-4D97-AF65-F5344CB8AC3E}">
        <p14:creationId xmlns:p14="http://schemas.microsoft.com/office/powerpoint/2010/main" val="7980707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913EAD8-83C0-8417-397E-9A186BE31F3C}"/>
              </a:ext>
            </a:extLst>
          </p:cNvPr>
          <p:cNvSpPr>
            <a:spLocks noGrp="1"/>
          </p:cNvSpPr>
          <p:nvPr>
            <p:ph type="title"/>
          </p:nvPr>
        </p:nvSpPr>
        <p:spPr>
          <a:xfrm>
            <a:off x="838200" y="163502"/>
            <a:ext cx="10515600" cy="635244"/>
          </a:xfrm>
        </p:spPr>
        <p:txBody>
          <a:bodyPr>
            <a:normAutofit/>
          </a:bodyPr>
          <a:lstStyle/>
          <a:p>
            <a:pPr algn="ctr"/>
            <a:r>
              <a:rPr kumimoji="0" lang="it-IT" sz="2400" b="1" i="0" u="none" strike="noStrike" kern="1200" cap="none" spc="0" normalizeH="0" baseline="0" noProof="0" dirty="0">
                <a:ln>
                  <a:noFill/>
                </a:ln>
                <a:solidFill>
                  <a:srgbClr val="147E90"/>
                </a:solidFill>
                <a:effectLst/>
                <a:uLnTx/>
                <a:uFillTx/>
                <a:latin typeface="Calibri Light" panose="020F0302020204030204"/>
                <a:ea typeface="+mj-ea"/>
                <a:cs typeface="+mj-cs"/>
              </a:rPr>
              <a:t>Trust e vincoli di destinazione (Art. 4bis co. 3)</a:t>
            </a:r>
            <a:endParaRPr lang="it-IT" sz="2400" dirty="0"/>
          </a:p>
        </p:txBody>
      </p:sp>
      <p:sp>
        <p:nvSpPr>
          <p:cNvPr id="3" name="Segnaposto contenuto 2">
            <a:extLst>
              <a:ext uri="{FF2B5EF4-FFF2-40B4-BE49-F238E27FC236}">
                <a16:creationId xmlns:a16="http://schemas.microsoft.com/office/drawing/2014/main" id="{0A23484D-D6F6-AC6F-F235-798822EC2A0C}"/>
              </a:ext>
            </a:extLst>
          </p:cNvPr>
          <p:cNvSpPr>
            <a:spLocks noGrp="1"/>
          </p:cNvSpPr>
          <p:nvPr>
            <p:ph idx="1"/>
          </p:nvPr>
        </p:nvSpPr>
        <p:spPr>
          <a:xfrm>
            <a:off x="838200" y="1156553"/>
            <a:ext cx="10515600" cy="4532244"/>
          </a:xfrm>
        </p:spPr>
        <p:txBody>
          <a:bodyPr>
            <a:normAutofit/>
          </a:bodyPr>
          <a:lstStyle/>
          <a:p>
            <a:pPr marL="0" indent="0" algn="just">
              <a:lnSpc>
                <a:spcPct val="107000"/>
              </a:lnSpc>
              <a:spcAft>
                <a:spcPts val="800"/>
              </a:spcAft>
              <a:buNone/>
            </a:pP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Rilevante è la possibilità, rimessa al contribuente, che </a:t>
            </a:r>
            <a:r>
              <a:rPr lang="it-IT" sz="1800" i="1" kern="100" dirty="0">
                <a:effectLst/>
                <a:latin typeface="Calibri" panose="020F0502020204030204" pitchFamily="34" charset="0"/>
                <a:ea typeface="Calibri" panose="020F0502020204030204" pitchFamily="34" charset="0"/>
                <a:cs typeface="Times New Roman" panose="02020603050405020304" pitchFamily="18" charset="0"/>
              </a:rPr>
              <a:t>trust </a:t>
            </a: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e altri vincoli di destinazione siano </a:t>
            </a:r>
            <a:r>
              <a:rPr lang="it-IT" sz="18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tassati già in sede di apporto </a:t>
            </a: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nel momento, cioè, in cui gli </a:t>
            </a:r>
            <a:r>
              <a:rPr lang="it-IT" sz="1800" i="1" kern="100" dirty="0">
                <a:effectLst/>
                <a:latin typeface="Calibri" panose="020F0502020204030204" pitchFamily="34" charset="0"/>
                <a:ea typeface="Calibri" panose="020F0502020204030204" pitchFamily="34" charset="0"/>
                <a:cs typeface="Times New Roman" panose="02020603050405020304" pitchFamily="18" charset="0"/>
              </a:rPr>
              <a:t>asset </a:t>
            </a: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sono trasferiti. L’imposta può essere pagata al momento del trasferimento (o successione), con aliquote e franchigie secondo il rapporto tra disponente e beneficiario. E’ prevista l’aliquota più elevata, senza franchigie, se “non sia possibile determinare la categoria di beneficiari”. E’ quindi introdotta l’alternativa tra tassazione </a:t>
            </a:r>
            <a:r>
              <a:rPr lang="it-IT" sz="18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i)</a:t>
            </a:r>
            <a:r>
              <a:rPr lang="it-IT" sz="1800"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it-IT" sz="1800" u="sng"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immediata</a:t>
            </a:r>
            <a:r>
              <a:rPr lang="it-IT" sz="1800"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dell’apporto o </a:t>
            </a:r>
            <a:r>
              <a:rPr lang="it-IT" sz="18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ii)</a:t>
            </a:r>
            <a:r>
              <a:rPr lang="it-IT" sz="1800"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solo </a:t>
            </a:r>
            <a:r>
              <a:rPr lang="it-IT" sz="1800" u="sng"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nel momento</a:t>
            </a:r>
            <a:r>
              <a:rPr lang="it-IT" sz="1800"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della distribuzione del patrimonio ai beneficiari. </a:t>
            </a: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Si affianca, quindi alla (obbligatoria) previsione di applicazione «in entrata» dell’imposta di donazione nel caso in cui «i beneficiari individuati (o individuabili) siano titolari di diritti pieni ed esigibili, non subordinati alla discrezionalità del trustee o del disponente, tali da consentire loro l’arricchimento e l’ampliamento della propria sfera giuridico-patrimoniale già al momento dell’istituzione del trust» una ipotesi (opzionale) di ulteriore tassazione “in entrata”. E’ prevista la non rimborsabilità di quanto pagato in entrata neppure se poi non avvenga il trasferimento al beneficiario. Tale opzione si applica anche ai trust già istituiti.</a:t>
            </a:r>
          </a:p>
        </p:txBody>
      </p:sp>
      <p:pic>
        <p:nvPicPr>
          <p:cNvPr id="4" name="Immagine 3">
            <a:extLst>
              <a:ext uri="{FF2B5EF4-FFF2-40B4-BE49-F238E27FC236}">
                <a16:creationId xmlns:a16="http://schemas.microsoft.com/office/drawing/2014/main" id="{0F6A0A7A-0203-ECF9-723E-40F8B0DCE302}"/>
              </a:ext>
            </a:extLst>
          </p:cNvPr>
          <p:cNvPicPr>
            <a:picLocks noChangeAspect="1"/>
          </p:cNvPicPr>
          <p:nvPr/>
        </p:nvPicPr>
        <p:blipFill>
          <a:blip r:embed="rId2"/>
          <a:stretch>
            <a:fillRect/>
          </a:stretch>
        </p:blipFill>
        <p:spPr>
          <a:xfrm>
            <a:off x="766939" y="6024171"/>
            <a:ext cx="1755659" cy="569228"/>
          </a:xfrm>
          <a:prstGeom prst="rect">
            <a:avLst/>
          </a:prstGeom>
        </p:spPr>
      </p:pic>
      <p:pic>
        <p:nvPicPr>
          <p:cNvPr id="5" name="Immagine 4" descr="Adesivo per la silhouette dei cani Whippet LeChienArtistiQ immagine 0">
            <a:extLst>
              <a:ext uri="{FF2B5EF4-FFF2-40B4-BE49-F238E27FC236}">
                <a16:creationId xmlns:a16="http://schemas.microsoft.com/office/drawing/2014/main" id="{00320AA1-11C9-21E1-D418-CEE96691C5A0}"/>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5457646" y="5860212"/>
            <a:ext cx="667109" cy="730370"/>
          </a:xfrm>
          <a:prstGeom prst="rect">
            <a:avLst/>
          </a:prstGeom>
          <a:noFill/>
          <a:ln>
            <a:noFill/>
          </a:ln>
        </p:spPr>
      </p:pic>
      <p:pic>
        <p:nvPicPr>
          <p:cNvPr id="6" name="Immagine 5">
            <a:extLst>
              <a:ext uri="{FF2B5EF4-FFF2-40B4-BE49-F238E27FC236}">
                <a16:creationId xmlns:a16="http://schemas.microsoft.com/office/drawing/2014/main" id="{C9522F04-BFA5-5EE1-D949-958994C07A29}"/>
              </a:ext>
            </a:extLst>
          </p:cNvPr>
          <p:cNvPicPr>
            <a:picLocks noChangeAspect="1"/>
          </p:cNvPicPr>
          <p:nvPr/>
        </p:nvPicPr>
        <p:blipFill>
          <a:blip r:embed="rId4"/>
          <a:stretch>
            <a:fillRect/>
          </a:stretch>
        </p:blipFill>
        <p:spPr>
          <a:xfrm>
            <a:off x="10183336" y="5923070"/>
            <a:ext cx="771429" cy="771429"/>
          </a:xfrm>
          <a:prstGeom prst="rect">
            <a:avLst/>
          </a:prstGeom>
        </p:spPr>
      </p:pic>
    </p:spTree>
    <p:extLst>
      <p:ext uri="{BB962C8B-B14F-4D97-AF65-F5344CB8AC3E}">
        <p14:creationId xmlns:p14="http://schemas.microsoft.com/office/powerpoint/2010/main" val="28282858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AB4D60B-9043-40FA-CC87-979AF2A446C0}"/>
              </a:ext>
            </a:extLst>
          </p:cNvPr>
          <p:cNvSpPr>
            <a:spLocks noGrp="1"/>
          </p:cNvSpPr>
          <p:nvPr>
            <p:ph type="title"/>
          </p:nvPr>
        </p:nvSpPr>
        <p:spPr>
          <a:xfrm>
            <a:off x="838200" y="162640"/>
            <a:ext cx="10515600" cy="574663"/>
          </a:xfrm>
        </p:spPr>
        <p:txBody>
          <a:bodyPr>
            <a:normAutofit/>
          </a:bodyPr>
          <a:lstStyle/>
          <a:p>
            <a:pPr algn="ctr"/>
            <a:r>
              <a:rPr kumimoji="0" lang="it-IT" sz="2400" b="1" i="0" u="none" strike="noStrike" kern="1200" cap="none" spc="0" normalizeH="0" baseline="0" noProof="0" dirty="0">
                <a:ln>
                  <a:noFill/>
                </a:ln>
                <a:solidFill>
                  <a:srgbClr val="147E90"/>
                </a:solidFill>
                <a:effectLst/>
                <a:uLnTx/>
                <a:uFillTx/>
                <a:latin typeface="Calibri Light" panose="020F0302020204030204"/>
                <a:ea typeface="+mj-ea"/>
                <a:cs typeface="+mj-cs"/>
              </a:rPr>
              <a:t>Trasferimenti aziendali esenti (Art. 4 ter)</a:t>
            </a:r>
            <a:endParaRPr lang="it-IT" sz="2400" dirty="0"/>
          </a:p>
        </p:txBody>
      </p:sp>
      <p:sp>
        <p:nvSpPr>
          <p:cNvPr id="3" name="Segnaposto contenuto 2">
            <a:extLst>
              <a:ext uri="{FF2B5EF4-FFF2-40B4-BE49-F238E27FC236}">
                <a16:creationId xmlns:a16="http://schemas.microsoft.com/office/drawing/2014/main" id="{C1E6CB18-4D56-4585-CE75-7F3BF0EAB733}"/>
              </a:ext>
            </a:extLst>
          </p:cNvPr>
          <p:cNvSpPr>
            <a:spLocks noGrp="1"/>
          </p:cNvSpPr>
          <p:nvPr>
            <p:ph idx="1"/>
          </p:nvPr>
        </p:nvSpPr>
        <p:spPr>
          <a:xfrm>
            <a:off x="838200" y="925243"/>
            <a:ext cx="10515600" cy="3726270"/>
          </a:xfrm>
        </p:spPr>
        <p:txBody>
          <a:bodyPr>
            <a:normAutofit fontScale="47500" lnSpcReduction="20000"/>
          </a:bodyPr>
          <a:lstStyle/>
          <a:p>
            <a:pPr marL="0" indent="0" algn="just">
              <a:lnSpc>
                <a:spcPct val="120000"/>
              </a:lnSpc>
              <a:spcBef>
                <a:spcPts val="600"/>
              </a:spcBef>
              <a:spcAft>
                <a:spcPts val="600"/>
              </a:spcAft>
              <a:buNone/>
            </a:pPr>
            <a:r>
              <a:rPr lang="it-IT" sz="2800" kern="100" dirty="0">
                <a:effectLst/>
                <a:latin typeface="Calibri" panose="020F0502020204030204" pitchFamily="34" charset="0"/>
                <a:ea typeface="Calibri" panose="020F0502020204030204" pitchFamily="34" charset="0"/>
                <a:cs typeface="Times New Roman" panose="02020603050405020304" pitchFamily="18" charset="0"/>
              </a:rPr>
              <a:t>Per i trasferimenti di aziende, suoi rami e partecipazioni societarie a favore di </a:t>
            </a:r>
            <a:r>
              <a:rPr lang="it-IT" sz="2800" b="1" u="sng"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discendenti</a:t>
            </a:r>
            <a:r>
              <a:rPr lang="it-IT" sz="28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it-IT" sz="2800"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o</a:t>
            </a:r>
            <a:r>
              <a:rPr lang="it-IT" sz="28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it-IT" sz="2800" b="1" u="sng"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coniuge</a:t>
            </a:r>
            <a:r>
              <a:rPr lang="it-IT" sz="28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it-IT" sz="2800" kern="100" dirty="0">
                <a:effectLst/>
                <a:latin typeface="Calibri" panose="020F0502020204030204" pitchFamily="34" charset="0"/>
                <a:ea typeface="Calibri" panose="020F0502020204030204" pitchFamily="34" charset="0"/>
                <a:cs typeface="Times New Roman" panose="02020603050405020304" pitchFamily="18" charset="0"/>
              </a:rPr>
              <a:t>confermando l’esenzione è riformulato l’art. 4 ter T.U. Essi restano esenti da imposta a condizione che gli aventi causa continuino l’attività per almeno 5 anni, mentre per le società di capitali, occorre anche il controllo o che sia integrato quello già esistente. La tassazione di favore richiede che gli aventi causa di: </a:t>
            </a:r>
          </a:p>
          <a:p>
            <a:pPr marL="0" indent="0" algn="just">
              <a:lnSpc>
                <a:spcPct val="120000"/>
              </a:lnSpc>
              <a:spcBef>
                <a:spcPts val="600"/>
              </a:spcBef>
              <a:spcAft>
                <a:spcPts val="600"/>
              </a:spcAft>
              <a:buNone/>
            </a:pPr>
            <a:r>
              <a:rPr lang="it-IT" sz="28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a:t>
            </a:r>
            <a:r>
              <a:rPr lang="it-IT" sz="2800"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it-IT" sz="2800" u="sng"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azienda o suo ramo</a:t>
            </a:r>
            <a:r>
              <a:rPr lang="it-IT" sz="2800"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it-IT" sz="2800" kern="100" dirty="0">
                <a:effectLst/>
                <a:latin typeface="Calibri" panose="020F0502020204030204" pitchFamily="34" charset="0"/>
                <a:ea typeface="Calibri" panose="020F0502020204030204" pitchFamily="34" charset="0"/>
                <a:cs typeface="Times New Roman" panose="02020603050405020304" pitchFamily="18" charset="0"/>
              </a:rPr>
              <a:t>proseguano l’esercizio dell’attività d’impresa per almeno 5 anni dal trasferimento;</a:t>
            </a:r>
          </a:p>
          <a:p>
            <a:pPr marL="0" indent="0" algn="just">
              <a:lnSpc>
                <a:spcPct val="120000"/>
              </a:lnSpc>
              <a:spcBef>
                <a:spcPts val="600"/>
              </a:spcBef>
              <a:spcAft>
                <a:spcPts val="600"/>
              </a:spcAft>
              <a:buNone/>
            </a:pPr>
            <a:r>
              <a:rPr lang="it-IT" sz="28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b)</a:t>
            </a:r>
            <a:r>
              <a:rPr lang="it-IT" sz="2800"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it-IT" sz="2800" u="sng"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quote sociali e azioni di società di capitali</a:t>
            </a:r>
            <a:r>
              <a:rPr lang="it-IT" sz="2800" kern="100" dirty="0">
                <a:effectLst/>
                <a:latin typeface="Calibri" panose="020F0502020204030204" pitchFamily="34" charset="0"/>
                <a:ea typeface="Calibri" panose="020F0502020204030204" pitchFamily="34" charset="0"/>
                <a:cs typeface="Times New Roman" panose="02020603050405020304" pitchFamily="18" charset="0"/>
              </a:rPr>
              <a:t>, ne mantengano il controllo per almeno 5 anni dal trasferimento;</a:t>
            </a:r>
          </a:p>
          <a:p>
            <a:pPr marL="0" indent="0" algn="just">
              <a:lnSpc>
                <a:spcPct val="120000"/>
              </a:lnSpc>
              <a:spcBef>
                <a:spcPts val="600"/>
              </a:spcBef>
              <a:spcAft>
                <a:spcPts val="600"/>
              </a:spcAft>
              <a:buNone/>
            </a:pPr>
            <a:r>
              <a:rPr lang="it-IT" sz="28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c)</a:t>
            </a:r>
            <a:r>
              <a:rPr lang="it-IT" sz="2800"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it-IT" sz="2800" u="sng"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altre quote sociali</a:t>
            </a:r>
            <a:r>
              <a:rPr lang="it-IT" sz="2800" u="sng" kern="100" dirty="0">
                <a:effectLst/>
                <a:latin typeface="Calibri" panose="020F0502020204030204" pitchFamily="34" charset="0"/>
                <a:ea typeface="Calibri" panose="020F0502020204030204" pitchFamily="34" charset="0"/>
                <a:cs typeface="Times New Roman" panose="02020603050405020304" pitchFamily="18" charset="0"/>
              </a:rPr>
              <a:t>,</a:t>
            </a:r>
            <a:r>
              <a:rPr lang="it-IT" sz="2800" kern="100" dirty="0">
                <a:effectLst/>
                <a:latin typeface="Calibri" panose="020F0502020204030204" pitchFamily="34" charset="0"/>
                <a:ea typeface="Calibri" panose="020F0502020204030204" pitchFamily="34" charset="0"/>
                <a:cs typeface="Times New Roman" panose="02020603050405020304" pitchFamily="18" charset="0"/>
              </a:rPr>
              <a:t> ne detengano la titolarità per almeno 5 anni dal trasferimento.</a:t>
            </a:r>
          </a:p>
          <a:p>
            <a:pPr marL="0" indent="0" algn="just">
              <a:lnSpc>
                <a:spcPct val="120000"/>
              </a:lnSpc>
              <a:spcBef>
                <a:spcPts val="600"/>
              </a:spcBef>
              <a:spcAft>
                <a:spcPts val="600"/>
              </a:spcAft>
              <a:buNone/>
            </a:pPr>
            <a:r>
              <a:rPr lang="it-IT" sz="2800" kern="100" dirty="0">
                <a:effectLst/>
                <a:latin typeface="Calibri" panose="020F0502020204030204" pitchFamily="34" charset="0"/>
                <a:ea typeface="Calibri" panose="020F0502020204030204" pitchFamily="34" charset="0"/>
                <a:cs typeface="Times New Roman" panose="02020603050405020304" pitchFamily="18" charset="0"/>
              </a:rPr>
              <a:t>In forza di tale distinzione i requisiti dovrebbero essere solo quelli previsti potendo quindi fruire della esenzione anche per società holding, non operative come impresa o mere immobiliari di gestione o società semplici non agricole. Sembra anche ammessa l’agevolazione nei trasferimenti di partecipazioni che consentano al beneficiario di integrare un </a:t>
            </a:r>
            <a:r>
              <a:rPr lang="it-IT" sz="2800"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controllo </a:t>
            </a:r>
            <a:r>
              <a:rPr lang="it-IT" sz="2800" u="sng"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già esistente</a:t>
            </a:r>
            <a:r>
              <a:rPr lang="it-IT" sz="2800" kern="100" dirty="0">
                <a:effectLst/>
                <a:latin typeface="Calibri" panose="020F0502020204030204" pitchFamily="34" charset="0"/>
                <a:ea typeface="Calibri" panose="020F0502020204030204" pitchFamily="34" charset="0"/>
                <a:cs typeface="Times New Roman" panose="02020603050405020304" pitchFamily="18" charset="0"/>
              </a:rPr>
              <a:t>. E’ recepita a livello normativo l’estensione della agevolazione ai </a:t>
            </a:r>
            <a:r>
              <a:rPr lang="it-IT" sz="2800"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trasferimenti di partecipazioni in società residenti in Paesi UE o allo Spazio economico europeo o (anche) in Paesi che garantiscono adeguato scambio di informazioni</a:t>
            </a:r>
            <a:r>
              <a:rPr lang="it-IT" sz="2800" kern="100" dirty="0">
                <a:effectLst/>
                <a:latin typeface="Calibri" panose="020F0502020204030204" pitchFamily="34" charset="0"/>
                <a:ea typeface="Calibri" panose="020F0502020204030204" pitchFamily="34" charset="0"/>
                <a:cs typeface="Times New Roman" panose="02020603050405020304" pitchFamily="18" charset="0"/>
              </a:rPr>
              <a:t>, alle stesse condizioni (si auspica) previste per i trasferimenti di quote sociali e azioni di enti residenti. </a:t>
            </a:r>
            <a:endParaRPr lang="it-IT" sz="20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it-IT" sz="2000" kern="100" dirty="0">
                <a:effectLst/>
                <a:latin typeface="Calibri" panose="020F0502020204030204" pitchFamily="34" charset="0"/>
                <a:ea typeface="Calibri" panose="020F0502020204030204" pitchFamily="34" charset="0"/>
                <a:cs typeface="Times New Roman" panose="02020603050405020304" pitchFamily="18" charset="0"/>
              </a:rPr>
              <a:t> </a:t>
            </a:r>
          </a:p>
          <a:p>
            <a:pPr marL="0" indent="0">
              <a:buNone/>
            </a:pPr>
            <a:endParaRPr lang="it-IT" dirty="0"/>
          </a:p>
        </p:txBody>
      </p:sp>
      <p:pic>
        <p:nvPicPr>
          <p:cNvPr id="4" name="Immagine 3">
            <a:extLst>
              <a:ext uri="{FF2B5EF4-FFF2-40B4-BE49-F238E27FC236}">
                <a16:creationId xmlns:a16="http://schemas.microsoft.com/office/drawing/2014/main" id="{A2E5C87D-BDC2-3558-CBF2-33C6966CABB6}"/>
              </a:ext>
            </a:extLst>
          </p:cNvPr>
          <p:cNvPicPr>
            <a:picLocks noChangeAspect="1"/>
          </p:cNvPicPr>
          <p:nvPr/>
        </p:nvPicPr>
        <p:blipFill>
          <a:blip r:embed="rId2"/>
          <a:stretch>
            <a:fillRect/>
          </a:stretch>
        </p:blipFill>
        <p:spPr>
          <a:xfrm>
            <a:off x="766939" y="5981549"/>
            <a:ext cx="1755659" cy="611850"/>
          </a:xfrm>
          <a:prstGeom prst="rect">
            <a:avLst/>
          </a:prstGeom>
        </p:spPr>
      </p:pic>
      <p:pic>
        <p:nvPicPr>
          <p:cNvPr id="5" name="Immagine 4" descr="Adesivo per la silhouette dei cani Whippet LeChienArtistiQ immagine 0">
            <a:extLst>
              <a:ext uri="{FF2B5EF4-FFF2-40B4-BE49-F238E27FC236}">
                <a16:creationId xmlns:a16="http://schemas.microsoft.com/office/drawing/2014/main" id="{9C6FF757-FFF8-0DB6-E361-073570CF79F8}"/>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5457646" y="5860212"/>
            <a:ext cx="667109" cy="730370"/>
          </a:xfrm>
          <a:prstGeom prst="rect">
            <a:avLst/>
          </a:prstGeom>
          <a:noFill/>
          <a:ln>
            <a:noFill/>
          </a:ln>
        </p:spPr>
      </p:pic>
      <p:pic>
        <p:nvPicPr>
          <p:cNvPr id="6" name="Immagine 5">
            <a:extLst>
              <a:ext uri="{FF2B5EF4-FFF2-40B4-BE49-F238E27FC236}">
                <a16:creationId xmlns:a16="http://schemas.microsoft.com/office/drawing/2014/main" id="{F6C4A2FE-9B45-7BDB-C956-FE14792DF6E3}"/>
              </a:ext>
            </a:extLst>
          </p:cNvPr>
          <p:cNvPicPr>
            <a:picLocks noChangeAspect="1"/>
          </p:cNvPicPr>
          <p:nvPr/>
        </p:nvPicPr>
        <p:blipFill>
          <a:blip r:embed="rId4"/>
          <a:stretch>
            <a:fillRect/>
          </a:stretch>
        </p:blipFill>
        <p:spPr>
          <a:xfrm>
            <a:off x="10270078" y="5733975"/>
            <a:ext cx="771429" cy="771429"/>
          </a:xfrm>
          <a:prstGeom prst="rect">
            <a:avLst/>
          </a:prstGeom>
        </p:spPr>
      </p:pic>
    </p:spTree>
    <p:extLst>
      <p:ext uri="{BB962C8B-B14F-4D97-AF65-F5344CB8AC3E}">
        <p14:creationId xmlns:p14="http://schemas.microsoft.com/office/powerpoint/2010/main" val="35738443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6A44E03-3AAA-4904-0DEE-71F60D4657DE}"/>
              </a:ext>
            </a:extLst>
          </p:cNvPr>
          <p:cNvSpPr>
            <a:spLocks noGrp="1"/>
          </p:cNvSpPr>
          <p:nvPr>
            <p:ph type="title"/>
          </p:nvPr>
        </p:nvSpPr>
        <p:spPr>
          <a:xfrm>
            <a:off x="836995" y="280342"/>
            <a:ext cx="10515600" cy="523975"/>
          </a:xfrm>
        </p:spPr>
        <p:txBody>
          <a:bodyPr>
            <a:normAutofit/>
          </a:bodyPr>
          <a:lstStyle/>
          <a:p>
            <a:r>
              <a:rPr kumimoji="0" lang="it-IT" sz="2000" b="1" i="0" u="none" strike="noStrike" kern="1200" cap="none" spc="0" normalizeH="0" baseline="0" noProof="0" dirty="0">
                <a:ln>
                  <a:noFill/>
                </a:ln>
                <a:solidFill>
                  <a:srgbClr val="147E90"/>
                </a:solidFill>
                <a:effectLst/>
                <a:uLnTx/>
                <a:uFillTx/>
                <a:latin typeface="Calibri Light" panose="020F0302020204030204"/>
                <a:ea typeface="+mj-ea"/>
                <a:cs typeface="+mj-cs"/>
              </a:rPr>
              <a:t>Ridefinizione coefficienti per rendite nella imposta di successione, donazione e registro</a:t>
            </a:r>
            <a:endParaRPr lang="it-IT" sz="2000" dirty="0"/>
          </a:p>
        </p:txBody>
      </p:sp>
      <p:sp>
        <p:nvSpPr>
          <p:cNvPr id="3" name="Segnaposto contenuto 2">
            <a:extLst>
              <a:ext uri="{FF2B5EF4-FFF2-40B4-BE49-F238E27FC236}">
                <a16:creationId xmlns:a16="http://schemas.microsoft.com/office/drawing/2014/main" id="{0171F826-CFC9-0CA5-B3EB-1FDC6F7D98DF}"/>
              </a:ext>
            </a:extLst>
          </p:cNvPr>
          <p:cNvSpPr>
            <a:spLocks noGrp="1"/>
          </p:cNvSpPr>
          <p:nvPr>
            <p:ph idx="1"/>
          </p:nvPr>
        </p:nvSpPr>
        <p:spPr>
          <a:xfrm>
            <a:off x="805973" y="1311964"/>
            <a:ext cx="10547827" cy="4196121"/>
          </a:xfrm>
        </p:spPr>
        <p:txBody>
          <a:bodyPr>
            <a:normAutofit fontScale="85000" lnSpcReduction="20000"/>
          </a:bodyPr>
          <a:lstStyle/>
          <a:p>
            <a:pPr marL="0" indent="0" algn="just">
              <a:buNone/>
            </a:pPr>
            <a:r>
              <a:rPr lang="it-IT" dirty="0"/>
              <a:t>Per le </a:t>
            </a:r>
            <a:r>
              <a:rPr lang="it-IT" b="1" dirty="0">
                <a:solidFill>
                  <a:srgbClr val="FF0000"/>
                </a:solidFill>
              </a:rPr>
              <a:t>rendite (e pensioni) perpetue o a tempo indeterminato</a:t>
            </a:r>
            <a:r>
              <a:rPr lang="it-IT" dirty="0"/>
              <a:t>, l’imponibile è determinato assumendo il valore pari a 40 volte l’annualità (in luogo del vigente ventuplo). Si elimina il limite massimo del ventuplo del valore annuale dell’annualità, per il calcolo dell’imponibile nelle </a:t>
            </a:r>
            <a:r>
              <a:rPr lang="it-IT" b="1" dirty="0">
                <a:solidFill>
                  <a:srgbClr val="FF0000"/>
                </a:solidFill>
              </a:rPr>
              <a:t>rendite a tempo determinato</a:t>
            </a:r>
            <a:r>
              <a:rPr lang="it-IT" dirty="0"/>
              <a:t>. Per le </a:t>
            </a:r>
            <a:r>
              <a:rPr lang="it-IT" b="1" dirty="0">
                <a:solidFill>
                  <a:srgbClr val="FF0000"/>
                </a:solidFill>
              </a:rPr>
              <a:t>rendite vitalizie</a:t>
            </a:r>
            <a:r>
              <a:rPr lang="it-IT" dirty="0"/>
              <a:t>, per determinare l’imponibile, si rinvia al coefficiente indicato nel prospetto allegato al TU modificato.</a:t>
            </a:r>
          </a:p>
          <a:p>
            <a:pPr marL="0" indent="0" algn="just">
              <a:buNone/>
            </a:pPr>
            <a:r>
              <a:rPr lang="it-IT" dirty="0"/>
              <a:t>Vengono introdotte altre disposizioni. La prima prevede che il prospetto dei coefficienti e il valore del multiplo dell’annualità (sopra indicato), possa essere variato per modifiche del tasso legale di interesse con semplice decreto del Ministro dell’economia, da pubblicare in GU non oltre il 31 dicembre di ogni anno e valevole per l’anno successivo. La seconda chiarisce che, tuttavia, </a:t>
            </a:r>
            <a:r>
              <a:rPr lang="it-IT" dirty="0">
                <a:solidFill>
                  <a:srgbClr val="FF0000"/>
                </a:solidFill>
              </a:rPr>
              <a:t>per la determinazione di tali valori non possa essere assunto un saggio legale d’interesse inferiore a 2,5% </a:t>
            </a:r>
            <a:r>
              <a:rPr lang="it-IT" dirty="0"/>
              <a:t>che corrisponde al tasso stabilito per il 2024. Si sterilizzano così i maggiori coefficienti previsti dai decreti anno per anno emanati.</a:t>
            </a:r>
          </a:p>
          <a:p>
            <a:pPr marL="0" indent="0" algn="just">
              <a:buNone/>
            </a:pPr>
            <a:endParaRPr lang="it-IT" dirty="0"/>
          </a:p>
        </p:txBody>
      </p:sp>
      <p:pic>
        <p:nvPicPr>
          <p:cNvPr id="4" name="Immagine 3">
            <a:extLst>
              <a:ext uri="{FF2B5EF4-FFF2-40B4-BE49-F238E27FC236}">
                <a16:creationId xmlns:a16="http://schemas.microsoft.com/office/drawing/2014/main" id="{691CD051-CE13-AB95-00DE-4F8F7E03D46C}"/>
              </a:ext>
            </a:extLst>
          </p:cNvPr>
          <p:cNvPicPr>
            <a:picLocks noChangeAspect="1"/>
          </p:cNvPicPr>
          <p:nvPr/>
        </p:nvPicPr>
        <p:blipFill>
          <a:blip r:embed="rId3"/>
          <a:stretch>
            <a:fillRect/>
          </a:stretch>
        </p:blipFill>
        <p:spPr>
          <a:xfrm>
            <a:off x="766939" y="5988778"/>
            <a:ext cx="1755659" cy="604621"/>
          </a:xfrm>
          <a:prstGeom prst="rect">
            <a:avLst/>
          </a:prstGeom>
        </p:spPr>
      </p:pic>
      <p:pic>
        <p:nvPicPr>
          <p:cNvPr id="5" name="Immagine 4" descr="Adesivo per la silhouette dei cani Whippet LeChienArtistiQ immagine 0">
            <a:extLst>
              <a:ext uri="{FF2B5EF4-FFF2-40B4-BE49-F238E27FC236}">
                <a16:creationId xmlns:a16="http://schemas.microsoft.com/office/drawing/2014/main" id="{9B8572F7-BC51-F072-F70E-F0AD71793184}"/>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5457646" y="5860212"/>
            <a:ext cx="667109" cy="730370"/>
          </a:xfrm>
          <a:prstGeom prst="rect">
            <a:avLst/>
          </a:prstGeom>
          <a:noFill/>
          <a:ln>
            <a:noFill/>
          </a:ln>
        </p:spPr>
      </p:pic>
      <p:pic>
        <p:nvPicPr>
          <p:cNvPr id="6" name="Immagine 5">
            <a:extLst>
              <a:ext uri="{FF2B5EF4-FFF2-40B4-BE49-F238E27FC236}">
                <a16:creationId xmlns:a16="http://schemas.microsoft.com/office/drawing/2014/main" id="{5C3DAF99-6C75-8002-79CB-295D6811771E}"/>
              </a:ext>
            </a:extLst>
          </p:cNvPr>
          <p:cNvPicPr>
            <a:picLocks noChangeAspect="1"/>
          </p:cNvPicPr>
          <p:nvPr/>
        </p:nvPicPr>
        <p:blipFill>
          <a:blip r:embed="rId5"/>
          <a:stretch>
            <a:fillRect/>
          </a:stretch>
        </p:blipFill>
        <p:spPr>
          <a:xfrm>
            <a:off x="9673730" y="5819153"/>
            <a:ext cx="771429" cy="771429"/>
          </a:xfrm>
          <a:prstGeom prst="rect">
            <a:avLst/>
          </a:prstGeom>
        </p:spPr>
      </p:pic>
    </p:spTree>
    <p:extLst>
      <p:ext uri="{BB962C8B-B14F-4D97-AF65-F5344CB8AC3E}">
        <p14:creationId xmlns:p14="http://schemas.microsoft.com/office/powerpoint/2010/main" val="7261709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6A44E03-3AAA-4904-0DEE-71F60D4657DE}"/>
              </a:ext>
            </a:extLst>
          </p:cNvPr>
          <p:cNvSpPr>
            <a:spLocks noGrp="1"/>
          </p:cNvSpPr>
          <p:nvPr>
            <p:ph type="title"/>
          </p:nvPr>
        </p:nvSpPr>
        <p:spPr>
          <a:xfrm>
            <a:off x="838200" y="365126"/>
            <a:ext cx="10515600" cy="722758"/>
          </a:xfrm>
        </p:spPr>
        <p:txBody>
          <a:bodyPr>
            <a:normAutofit/>
          </a:bodyPr>
          <a:lstStyle/>
          <a:p>
            <a:pPr algn="ctr"/>
            <a:r>
              <a:rPr kumimoji="0" lang="it-IT" sz="2000" b="1" i="0" u="none" strike="noStrike" kern="1200" cap="none" spc="0" normalizeH="0" baseline="0" noProof="0" dirty="0">
                <a:ln>
                  <a:noFill/>
                </a:ln>
                <a:solidFill>
                  <a:srgbClr val="147E90"/>
                </a:solidFill>
                <a:effectLst/>
                <a:uLnTx/>
                <a:uFillTx/>
                <a:latin typeface="Calibri Light" panose="020F0302020204030204"/>
                <a:ea typeface="+mj-ea"/>
                <a:cs typeface="+mj-cs"/>
              </a:rPr>
              <a:t>Altre modifiche all’imposta di registro e di bollo</a:t>
            </a:r>
            <a:endParaRPr lang="it-IT" sz="2000" dirty="0"/>
          </a:p>
        </p:txBody>
      </p:sp>
      <p:sp>
        <p:nvSpPr>
          <p:cNvPr id="3" name="Segnaposto contenuto 2">
            <a:extLst>
              <a:ext uri="{FF2B5EF4-FFF2-40B4-BE49-F238E27FC236}">
                <a16:creationId xmlns:a16="http://schemas.microsoft.com/office/drawing/2014/main" id="{0171F826-CFC9-0CA5-B3EB-1FDC6F7D98DF}"/>
              </a:ext>
            </a:extLst>
          </p:cNvPr>
          <p:cNvSpPr>
            <a:spLocks noGrp="1"/>
          </p:cNvSpPr>
          <p:nvPr>
            <p:ph idx="1"/>
          </p:nvPr>
        </p:nvSpPr>
        <p:spPr>
          <a:xfrm>
            <a:off x="838200" y="914400"/>
            <a:ext cx="10515600" cy="4904753"/>
          </a:xfrm>
        </p:spPr>
        <p:txBody>
          <a:bodyPr>
            <a:normAutofit fontScale="55000" lnSpcReduction="20000"/>
          </a:bodyPr>
          <a:lstStyle/>
          <a:p>
            <a:pPr marL="0" indent="0" algn="just">
              <a:lnSpc>
                <a:spcPct val="120000"/>
              </a:lnSpc>
              <a:spcBef>
                <a:spcPts val="0"/>
              </a:spcBef>
              <a:buNone/>
            </a:pPr>
            <a:r>
              <a:rPr lang="it-IT" dirty="0"/>
              <a:t>la Riforma contiene disposizioni di rilevo per </a:t>
            </a:r>
            <a:r>
              <a:rPr lang="it-IT" b="1" dirty="0"/>
              <a:t>l’imposta di registro</a:t>
            </a:r>
            <a:r>
              <a:rPr lang="it-IT" dirty="0"/>
              <a:t>. </a:t>
            </a:r>
          </a:p>
          <a:p>
            <a:pPr marL="0" indent="0" algn="just">
              <a:lnSpc>
                <a:spcPct val="120000"/>
              </a:lnSpc>
              <a:spcBef>
                <a:spcPts val="0"/>
              </a:spcBef>
              <a:buNone/>
            </a:pPr>
            <a:r>
              <a:rPr lang="it-IT" dirty="0"/>
              <a:t>Nelle </a:t>
            </a:r>
            <a:r>
              <a:rPr lang="it-IT" b="1" dirty="0">
                <a:solidFill>
                  <a:srgbClr val="FF0000"/>
                </a:solidFill>
              </a:rPr>
              <a:t>cessioni di aziende</a:t>
            </a:r>
            <a:r>
              <a:rPr lang="it-IT" dirty="0">
                <a:solidFill>
                  <a:srgbClr val="FF0000"/>
                </a:solidFill>
              </a:rPr>
              <a:t> </a:t>
            </a:r>
            <a:r>
              <a:rPr lang="it-IT" dirty="0"/>
              <a:t>o suoi rami, l’aliquota applicabile per determinare l’imposta dovuta non è unica ma va applicata con riguardo alle singole e diverse tipologie di beni (mobili, immobili, crediti) che compongono l’azienda, sulla base dell’imputazione a tali beni di una quota parte del corrispettivo da indicare in atto o in allegato. </a:t>
            </a:r>
          </a:p>
          <a:p>
            <a:pPr marL="0" indent="0" algn="just">
              <a:lnSpc>
                <a:spcPct val="120000"/>
              </a:lnSpc>
              <a:spcBef>
                <a:spcPts val="0"/>
              </a:spcBef>
              <a:buNone/>
            </a:pPr>
            <a:r>
              <a:rPr lang="it-IT" dirty="0"/>
              <a:t>Solo per la </a:t>
            </a:r>
            <a:r>
              <a:rPr lang="it-IT" b="1" dirty="0">
                <a:solidFill>
                  <a:srgbClr val="FF0000"/>
                </a:solidFill>
              </a:rPr>
              <a:t>determinazione della massa comune e delle quote di diritto, nelle comunioni ereditarie</a:t>
            </a:r>
            <a:r>
              <a:rPr lang="it-IT" dirty="0">
                <a:solidFill>
                  <a:srgbClr val="FF0000"/>
                </a:solidFill>
              </a:rPr>
              <a:t> </a:t>
            </a:r>
            <a:r>
              <a:rPr lang="it-IT" dirty="0"/>
              <a:t>si tiene conto </a:t>
            </a:r>
            <a:r>
              <a:rPr lang="it-IT" dirty="0">
                <a:solidFill>
                  <a:srgbClr val="FF0000"/>
                </a:solidFill>
              </a:rPr>
              <a:t>anche dei beni donati in vita dal defunto ai soggetti tenuti alla collazione </a:t>
            </a:r>
            <a:r>
              <a:rPr lang="it-IT" dirty="0"/>
              <a:t>(artt. 737 C.C.) e che tali beni non sono soggetti all’imposta di registro in sede di divisione. Nelle altre comunioni, invece, la massa comune è costituita dai beni risultanti da precedente atto che abbia scontato l’imposta sui trasferimenti.</a:t>
            </a:r>
          </a:p>
          <a:p>
            <a:pPr marL="0" indent="0" algn="just">
              <a:lnSpc>
                <a:spcPct val="120000"/>
              </a:lnSpc>
              <a:spcBef>
                <a:spcPts val="0"/>
              </a:spcBef>
              <a:buNone/>
            </a:pPr>
            <a:r>
              <a:rPr lang="it-IT" dirty="0"/>
              <a:t>Per </a:t>
            </a:r>
            <a:r>
              <a:rPr lang="it-IT" dirty="0">
                <a:solidFill>
                  <a:srgbClr val="FF0000"/>
                </a:solidFill>
              </a:rPr>
              <a:t>i </a:t>
            </a:r>
            <a:r>
              <a:rPr lang="it-IT" b="1" dirty="0">
                <a:solidFill>
                  <a:srgbClr val="FF0000"/>
                </a:solidFill>
              </a:rPr>
              <a:t>provvedimenti di condanna dell’autorità giudiziaria</a:t>
            </a:r>
            <a:r>
              <a:rPr lang="it-IT" dirty="0"/>
              <a:t>, compresi decreti ingiuntivi, l’Agenzia procede alla preventiva escussione nei confronti del condannato al pagamento delle spese o del debitore verso cui il decreto ingiuntivo è esecutivo. Per gli atti giudiziari di condanna al pagamento di somme di denaro, l’Agenzia, dopo aver registrato il provvedimento, a prescindere dal pagamento dell’imposta, provvede direttamente alla riscossione dell’imposta di registro verso l’obbligato principale e in solido, ma col beneficio di escussione del primo, verso le altre parti.</a:t>
            </a:r>
          </a:p>
          <a:p>
            <a:pPr marL="0" indent="0" algn="just">
              <a:lnSpc>
                <a:spcPct val="120000"/>
              </a:lnSpc>
              <a:spcBef>
                <a:spcPts val="0"/>
              </a:spcBef>
              <a:buNone/>
            </a:pPr>
            <a:r>
              <a:rPr lang="it-IT" dirty="0"/>
              <a:t>I </a:t>
            </a:r>
            <a:r>
              <a:rPr lang="it-IT" b="1" dirty="0">
                <a:solidFill>
                  <a:srgbClr val="FF0000"/>
                </a:solidFill>
              </a:rPr>
              <a:t>trasferimenti di diritti edificatori</a:t>
            </a:r>
            <a:r>
              <a:rPr lang="it-IT" dirty="0">
                <a:solidFill>
                  <a:srgbClr val="FF0000"/>
                </a:solidFill>
              </a:rPr>
              <a:t> </a:t>
            </a:r>
            <a:r>
              <a:rPr lang="it-IT" dirty="0"/>
              <a:t>vengono condotti tra quelli residuali aventi per oggetto prestazioni a contenuto patrimoniale per i quali si applica l’imposta di registro con aliquota del 3% e ipocatastali fisse (200€).</a:t>
            </a:r>
          </a:p>
          <a:p>
            <a:pPr marL="0" indent="0" algn="just">
              <a:lnSpc>
                <a:spcPct val="120000"/>
              </a:lnSpc>
              <a:spcBef>
                <a:spcPts val="0"/>
              </a:spcBef>
              <a:buNone/>
            </a:pPr>
            <a:r>
              <a:rPr lang="it-IT" dirty="0"/>
              <a:t>Per i </a:t>
            </a:r>
            <a:r>
              <a:rPr lang="it-IT" b="1" dirty="0">
                <a:solidFill>
                  <a:srgbClr val="FF0000"/>
                </a:solidFill>
              </a:rPr>
              <a:t>preliminari </a:t>
            </a:r>
            <a:r>
              <a:rPr lang="it-IT" dirty="0"/>
              <a:t>si prevede aliquota unica dello 0,5% sia per caparre confirmatorie che acconti, non superiore all’imposta di registro dovuta sul definitivo.</a:t>
            </a:r>
          </a:p>
          <a:p>
            <a:pPr marL="0" indent="0" algn="just">
              <a:lnSpc>
                <a:spcPct val="120000"/>
              </a:lnSpc>
              <a:spcBef>
                <a:spcPts val="0"/>
              </a:spcBef>
              <a:buNone/>
            </a:pPr>
            <a:r>
              <a:rPr lang="it-IT" dirty="0"/>
              <a:t>E’ sempre prevista </a:t>
            </a:r>
            <a:r>
              <a:rPr lang="it-IT" b="1" dirty="0">
                <a:solidFill>
                  <a:srgbClr val="FF0000"/>
                </a:solidFill>
              </a:rPr>
              <a:t>l’autoliquidazione per tutti gli atti </a:t>
            </a:r>
            <a:r>
              <a:rPr lang="it-IT" dirty="0"/>
              <a:t>presentati alla registrazione e la liquidazione da parte dell’ufficio per gli atti giudiziari e per quelli ove è prevista la registrazione a debito.</a:t>
            </a:r>
          </a:p>
          <a:p>
            <a:pPr marL="0" indent="0" algn="just">
              <a:lnSpc>
                <a:spcPct val="120000"/>
              </a:lnSpc>
              <a:spcBef>
                <a:spcPts val="0"/>
              </a:spcBef>
              <a:buNone/>
            </a:pPr>
            <a:r>
              <a:rPr lang="it-IT" dirty="0"/>
              <a:t>Per </a:t>
            </a:r>
            <a:r>
              <a:rPr lang="it-IT" dirty="0">
                <a:solidFill>
                  <a:srgbClr val="FF0000"/>
                </a:solidFill>
              </a:rPr>
              <a:t>l’</a:t>
            </a:r>
            <a:r>
              <a:rPr lang="it-IT" b="1" dirty="0">
                <a:solidFill>
                  <a:srgbClr val="FF0000"/>
                </a:solidFill>
              </a:rPr>
              <a:t>imposta di bollo</a:t>
            </a:r>
            <a:r>
              <a:rPr lang="it-IT" dirty="0"/>
              <a:t>, è previsto che per gli atti da registrare in termine fisso, possa essere versata con Mod. F24, mentre tra gli atti non assoggettati all’imposta di bollo vi sono ora anche gli atti adottati o ricevuti all’estero dagli Uffici diplomatici e consolari.</a:t>
            </a:r>
          </a:p>
          <a:p>
            <a:pPr marL="0" indent="0">
              <a:buNone/>
            </a:pPr>
            <a:endParaRPr lang="it-IT" dirty="0"/>
          </a:p>
        </p:txBody>
      </p:sp>
      <p:pic>
        <p:nvPicPr>
          <p:cNvPr id="4" name="Immagine 3">
            <a:extLst>
              <a:ext uri="{FF2B5EF4-FFF2-40B4-BE49-F238E27FC236}">
                <a16:creationId xmlns:a16="http://schemas.microsoft.com/office/drawing/2014/main" id="{691CD051-CE13-AB95-00DE-4F8F7E03D46C}"/>
              </a:ext>
            </a:extLst>
          </p:cNvPr>
          <p:cNvPicPr>
            <a:picLocks noChangeAspect="1"/>
          </p:cNvPicPr>
          <p:nvPr/>
        </p:nvPicPr>
        <p:blipFill>
          <a:blip r:embed="rId3"/>
          <a:stretch>
            <a:fillRect/>
          </a:stretch>
        </p:blipFill>
        <p:spPr>
          <a:xfrm>
            <a:off x="766939" y="6024170"/>
            <a:ext cx="1755659" cy="649799"/>
          </a:xfrm>
          <a:prstGeom prst="rect">
            <a:avLst/>
          </a:prstGeom>
        </p:spPr>
      </p:pic>
      <p:pic>
        <p:nvPicPr>
          <p:cNvPr id="5" name="Immagine 4" descr="Adesivo per la silhouette dei cani Whippet LeChienArtistiQ immagine 0">
            <a:extLst>
              <a:ext uri="{FF2B5EF4-FFF2-40B4-BE49-F238E27FC236}">
                <a16:creationId xmlns:a16="http://schemas.microsoft.com/office/drawing/2014/main" id="{9B8572F7-BC51-F072-F70E-F0AD71793184}"/>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5486560" y="5943600"/>
            <a:ext cx="667109" cy="730370"/>
          </a:xfrm>
          <a:prstGeom prst="rect">
            <a:avLst/>
          </a:prstGeom>
          <a:noFill/>
          <a:ln>
            <a:noFill/>
          </a:ln>
        </p:spPr>
      </p:pic>
      <p:pic>
        <p:nvPicPr>
          <p:cNvPr id="6" name="Immagine 5">
            <a:extLst>
              <a:ext uri="{FF2B5EF4-FFF2-40B4-BE49-F238E27FC236}">
                <a16:creationId xmlns:a16="http://schemas.microsoft.com/office/drawing/2014/main" id="{5C3DAF99-6C75-8002-79CB-295D6811771E}"/>
              </a:ext>
            </a:extLst>
          </p:cNvPr>
          <p:cNvPicPr>
            <a:picLocks noChangeAspect="1"/>
          </p:cNvPicPr>
          <p:nvPr/>
        </p:nvPicPr>
        <p:blipFill>
          <a:blip r:embed="rId5"/>
          <a:stretch>
            <a:fillRect/>
          </a:stretch>
        </p:blipFill>
        <p:spPr>
          <a:xfrm>
            <a:off x="9673730" y="5902541"/>
            <a:ext cx="771429" cy="771429"/>
          </a:xfrm>
          <a:prstGeom prst="rect">
            <a:avLst/>
          </a:prstGeom>
        </p:spPr>
      </p:pic>
    </p:spTree>
    <p:extLst>
      <p:ext uri="{BB962C8B-B14F-4D97-AF65-F5344CB8AC3E}">
        <p14:creationId xmlns:p14="http://schemas.microsoft.com/office/powerpoint/2010/main" val="5081391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76596DC-AA92-737C-B898-A8B35ADA49B5}"/>
              </a:ext>
            </a:extLst>
          </p:cNvPr>
          <p:cNvSpPr>
            <a:spLocks noGrp="1"/>
          </p:cNvSpPr>
          <p:nvPr>
            <p:ph type="title"/>
          </p:nvPr>
        </p:nvSpPr>
        <p:spPr/>
        <p:txBody>
          <a:bodyPr/>
          <a:lstStyle/>
          <a:p>
            <a:r>
              <a:rPr kumimoji="0" lang="it-IT" sz="2000" b="1" i="0" u="none" strike="noStrike" kern="1200" cap="none" spc="0" normalizeH="0" baseline="0" noProof="0" dirty="0">
                <a:ln>
                  <a:noFill/>
                </a:ln>
                <a:solidFill>
                  <a:srgbClr val="147E90"/>
                </a:solidFill>
                <a:effectLst/>
                <a:uLnTx/>
                <a:uFillTx/>
                <a:latin typeface="Calibri Light" panose="020F0302020204030204"/>
                <a:ea typeface="+mj-ea"/>
                <a:cs typeface="+mj-cs"/>
              </a:rPr>
              <a:t>Banche dati ipotecaria e catastale con accesso semplificato e revisione dei tributi (Art.7) </a:t>
            </a:r>
            <a:endParaRPr lang="it-IT" dirty="0"/>
          </a:p>
        </p:txBody>
      </p:sp>
      <p:sp>
        <p:nvSpPr>
          <p:cNvPr id="3" name="Segnaposto contenuto 2">
            <a:extLst>
              <a:ext uri="{FF2B5EF4-FFF2-40B4-BE49-F238E27FC236}">
                <a16:creationId xmlns:a16="http://schemas.microsoft.com/office/drawing/2014/main" id="{9F5E5F97-C48E-364D-62E7-C53A5AE0E45F}"/>
              </a:ext>
            </a:extLst>
          </p:cNvPr>
          <p:cNvSpPr>
            <a:spLocks noGrp="1"/>
          </p:cNvSpPr>
          <p:nvPr>
            <p:ph idx="1"/>
          </p:nvPr>
        </p:nvSpPr>
        <p:spPr>
          <a:xfrm>
            <a:off x="838200" y="1546890"/>
            <a:ext cx="10515600" cy="2215523"/>
          </a:xfrm>
        </p:spPr>
        <p:txBody>
          <a:bodyPr/>
          <a:lstStyle/>
          <a:p>
            <a:pPr marL="0" indent="0" algn="just">
              <a:buNone/>
            </a:pP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La Riforma tende anche a </a:t>
            </a:r>
            <a:r>
              <a:rPr lang="it-IT" sz="1800"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favorire l’accesso ai servizi telematici dell’Amministrazione finanziaria da parte dei contribuenti</a:t>
            </a: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 e di soggetti istituzionali. Prevede misure per semplificare l’aggiornamento delle intestazioni catastali ed a forfettizzare gli importi per la consultazione delle banche dati ipocatastali. Vengono </a:t>
            </a:r>
            <a:r>
              <a:rPr lang="it-IT" sz="1800"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semplificate le modalità di accesso telematico alle banche dati </a:t>
            </a: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ipocatastali e le modalità di aggiornamento di dati presenti in catasto. Per le tasse per i servizi ipocatastali e tributi speciali per i servizi resi dall’Agenzia delle Entrate, sono </a:t>
            </a:r>
            <a:r>
              <a:rPr lang="it-IT" sz="1800"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allegate le tabelle </a:t>
            </a: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ad essi relativi col fine di razionalizzare la disciplina dei tributi dovuti per diritti di rilascio o accesso a documenti e certificati da parte dell’Amministrazione finanziaria, nonché delle tasse per i servizi ipotecari e catastali.</a:t>
            </a:r>
          </a:p>
          <a:p>
            <a:endParaRPr lang="it-IT" dirty="0"/>
          </a:p>
        </p:txBody>
      </p:sp>
      <p:pic>
        <p:nvPicPr>
          <p:cNvPr id="4" name="Immagine 3">
            <a:extLst>
              <a:ext uri="{FF2B5EF4-FFF2-40B4-BE49-F238E27FC236}">
                <a16:creationId xmlns:a16="http://schemas.microsoft.com/office/drawing/2014/main" id="{BC36CF09-CB96-68EC-2289-6935953203AB}"/>
              </a:ext>
            </a:extLst>
          </p:cNvPr>
          <p:cNvPicPr>
            <a:picLocks noChangeAspect="1"/>
          </p:cNvPicPr>
          <p:nvPr/>
        </p:nvPicPr>
        <p:blipFill>
          <a:blip r:embed="rId2"/>
          <a:stretch>
            <a:fillRect/>
          </a:stretch>
        </p:blipFill>
        <p:spPr>
          <a:xfrm>
            <a:off x="766939" y="5916493"/>
            <a:ext cx="1860606" cy="676906"/>
          </a:xfrm>
          <a:prstGeom prst="rect">
            <a:avLst/>
          </a:prstGeom>
        </p:spPr>
      </p:pic>
      <p:pic>
        <p:nvPicPr>
          <p:cNvPr id="5" name="Immagine 4" descr="Adesivo per la silhouette dei cani Whippet LeChienArtistiQ immagine 0">
            <a:extLst>
              <a:ext uri="{FF2B5EF4-FFF2-40B4-BE49-F238E27FC236}">
                <a16:creationId xmlns:a16="http://schemas.microsoft.com/office/drawing/2014/main" id="{708E976A-3261-0780-B8BD-80984C4CC9D8}"/>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5457646" y="5860212"/>
            <a:ext cx="667109" cy="730370"/>
          </a:xfrm>
          <a:prstGeom prst="rect">
            <a:avLst/>
          </a:prstGeom>
          <a:noFill/>
          <a:ln>
            <a:noFill/>
          </a:ln>
        </p:spPr>
      </p:pic>
      <p:pic>
        <p:nvPicPr>
          <p:cNvPr id="6" name="Immagine 5">
            <a:extLst>
              <a:ext uri="{FF2B5EF4-FFF2-40B4-BE49-F238E27FC236}">
                <a16:creationId xmlns:a16="http://schemas.microsoft.com/office/drawing/2014/main" id="{D12524E7-3275-D604-9952-48D25A92886D}"/>
              </a:ext>
            </a:extLst>
          </p:cNvPr>
          <p:cNvPicPr>
            <a:picLocks noChangeAspect="1"/>
          </p:cNvPicPr>
          <p:nvPr/>
        </p:nvPicPr>
        <p:blipFill>
          <a:blip r:embed="rId4"/>
          <a:stretch>
            <a:fillRect/>
          </a:stretch>
        </p:blipFill>
        <p:spPr>
          <a:xfrm>
            <a:off x="9673730" y="5819153"/>
            <a:ext cx="771429" cy="771429"/>
          </a:xfrm>
          <a:prstGeom prst="rect">
            <a:avLst/>
          </a:prstGeom>
        </p:spPr>
      </p:pic>
    </p:spTree>
    <p:extLst>
      <p:ext uri="{BB962C8B-B14F-4D97-AF65-F5344CB8AC3E}">
        <p14:creationId xmlns:p14="http://schemas.microsoft.com/office/powerpoint/2010/main" val="7652383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357809"/>
            <a:ext cx="10515600" cy="1069812"/>
          </a:xfrm>
        </p:spPr>
        <p:txBody>
          <a:bodyPr>
            <a:normAutofit/>
          </a:bodyPr>
          <a:lstStyle/>
          <a:p>
            <a:pPr algn="ctr"/>
            <a:r>
              <a:rPr lang="it-IT" sz="2400" b="1" dirty="0"/>
              <a:t>Legge delega 111/2023 con Decreto approvato in via definitiva dal Consiglio dei Ministri il 7 agosto 2024 in attesa di pubblicazione in G.U. </a:t>
            </a:r>
          </a:p>
        </p:txBody>
      </p:sp>
      <p:sp>
        <p:nvSpPr>
          <p:cNvPr id="3" name="Segnaposto contenuto 2"/>
          <p:cNvSpPr>
            <a:spLocks noGrp="1"/>
          </p:cNvSpPr>
          <p:nvPr>
            <p:ph idx="1"/>
          </p:nvPr>
        </p:nvSpPr>
        <p:spPr>
          <a:xfrm>
            <a:off x="615043" y="1507134"/>
            <a:ext cx="11306662" cy="3881682"/>
          </a:xfrm>
        </p:spPr>
        <p:txBody>
          <a:bodyPr>
            <a:normAutofit fontScale="70000" lnSpcReduction="20000"/>
          </a:bodyPr>
          <a:lstStyle/>
          <a:p>
            <a:pPr marL="0" indent="0">
              <a:buNone/>
            </a:pPr>
            <a:r>
              <a:rPr lang="it-IT" sz="1900" b="1" dirty="0">
                <a:solidFill>
                  <a:srgbClr val="147E90"/>
                </a:solidFill>
              </a:rPr>
              <a:t>SOMMARIO</a:t>
            </a:r>
          </a:p>
          <a:p>
            <a:pPr marL="0" indent="0">
              <a:buNone/>
            </a:pPr>
            <a:endParaRPr lang="it-IT" sz="1900" b="1" dirty="0">
              <a:solidFill>
                <a:srgbClr val="147E90"/>
              </a:solidFill>
            </a:endParaRPr>
          </a:p>
          <a:p>
            <a:pPr marL="0" indent="0">
              <a:buNone/>
            </a:pPr>
            <a:r>
              <a:rPr lang="it-IT" sz="1900" b="1" dirty="0">
                <a:solidFill>
                  <a:srgbClr val="147E90"/>
                </a:solidFill>
              </a:rPr>
              <a:t>1 Principio di autoliquidazione dell’imposta sulle successioni </a:t>
            </a:r>
          </a:p>
          <a:p>
            <a:pPr marL="0" indent="0">
              <a:buNone/>
            </a:pPr>
            <a:r>
              <a:rPr lang="it-IT" sz="1900" b="1" dirty="0">
                <a:solidFill>
                  <a:srgbClr val="147E90"/>
                </a:solidFill>
              </a:rPr>
              <a:t>2 Compilazione del modello </a:t>
            </a:r>
          </a:p>
          <a:p>
            <a:pPr marL="0" indent="0">
              <a:buNone/>
            </a:pPr>
            <a:r>
              <a:rPr lang="it-IT" sz="1900" b="1" dirty="0">
                <a:solidFill>
                  <a:srgbClr val="147E90"/>
                </a:solidFill>
              </a:rPr>
              <a:t>3 Svincolo somme per eredi fino a 26 anni di età </a:t>
            </a:r>
          </a:p>
          <a:p>
            <a:pPr marL="0" indent="0">
              <a:buNone/>
            </a:pPr>
            <a:r>
              <a:rPr lang="it-IT" sz="1900" b="1" dirty="0">
                <a:solidFill>
                  <a:srgbClr val="147E90"/>
                </a:solidFill>
              </a:rPr>
              <a:t>4 Aggiornamenti catastali</a:t>
            </a:r>
          </a:p>
          <a:p>
            <a:pPr marL="0" indent="0">
              <a:lnSpc>
                <a:spcPct val="110000"/>
              </a:lnSpc>
              <a:buNone/>
            </a:pPr>
            <a:r>
              <a:rPr lang="it-IT" sz="1900" b="1" dirty="0">
                <a:solidFill>
                  <a:srgbClr val="147E90"/>
                </a:solidFill>
              </a:rPr>
              <a:t>5 Liberalità d’uso</a:t>
            </a:r>
          </a:p>
          <a:p>
            <a:pPr marL="0" indent="0">
              <a:buNone/>
            </a:pPr>
            <a:r>
              <a:rPr lang="it-IT" sz="1900" b="1" dirty="0">
                <a:solidFill>
                  <a:srgbClr val="147E90"/>
                </a:solidFill>
              </a:rPr>
              <a:t>6 Liberalità indirette </a:t>
            </a:r>
          </a:p>
          <a:p>
            <a:pPr marL="0" indent="0">
              <a:buNone/>
            </a:pPr>
            <a:r>
              <a:rPr lang="it-IT" sz="1900" b="1" dirty="0">
                <a:solidFill>
                  <a:srgbClr val="147E90"/>
                </a:solidFill>
              </a:rPr>
              <a:t>7 Coacervo delle donazioni</a:t>
            </a:r>
          </a:p>
          <a:p>
            <a:pPr marL="0" indent="0">
              <a:buNone/>
            </a:pPr>
            <a:r>
              <a:rPr lang="it-IT" sz="1900" b="1" dirty="0">
                <a:solidFill>
                  <a:srgbClr val="147E90"/>
                </a:solidFill>
              </a:rPr>
              <a:t>8 Trust e vincoli di destinazione</a:t>
            </a:r>
          </a:p>
          <a:p>
            <a:pPr marL="0" indent="0">
              <a:buNone/>
            </a:pPr>
            <a:r>
              <a:rPr lang="it-IT" sz="1900" b="1" dirty="0">
                <a:solidFill>
                  <a:srgbClr val="147E90"/>
                </a:solidFill>
              </a:rPr>
              <a:t>9 Trasferimenti aziendali e di partecipazioni esenti da imposta</a:t>
            </a:r>
          </a:p>
          <a:p>
            <a:pPr marL="0" indent="0">
              <a:buNone/>
            </a:pPr>
            <a:r>
              <a:rPr lang="it-IT" sz="1900" b="1" dirty="0">
                <a:solidFill>
                  <a:srgbClr val="147E90"/>
                </a:solidFill>
              </a:rPr>
              <a:t>10 Modifiche all’imposta di registro e all’imposta di bollo </a:t>
            </a:r>
          </a:p>
          <a:p>
            <a:pPr marL="0" indent="0">
              <a:buNone/>
            </a:pPr>
            <a:r>
              <a:rPr lang="it-IT" sz="1900" b="1" dirty="0">
                <a:solidFill>
                  <a:srgbClr val="147E90"/>
                </a:solidFill>
              </a:rPr>
              <a:t>11 Banche dati ipotecaria e catastale con accesso semplificato e revisione dei tributi speciali</a:t>
            </a:r>
          </a:p>
          <a:p>
            <a:pPr marL="0" indent="0">
              <a:buNone/>
            </a:pPr>
            <a:r>
              <a:rPr lang="it-IT" sz="2000" b="1" dirty="0">
                <a:solidFill>
                  <a:srgbClr val="147E90"/>
                </a:solidFill>
              </a:rPr>
              <a:t>                     </a:t>
            </a:r>
          </a:p>
        </p:txBody>
      </p:sp>
      <p:pic>
        <p:nvPicPr>
          <p:cNvPr id="4" name="Immagine 3"/>
          <p:cNvPicPr>
            <a:picLocks noChangeAspect="1"/>
          </p:cNvPicPr>
          <p:nvPr/>
        </p:nvPicPr>
        <p:blipFill>
          <a:blip r:embed="rId2"/>
          <a:stretch>
            <a:fillRect/>
          </a:stretch>
        </p:blipFill>
        <p:spPr>
          <a:xfrm>
            <a:off x="775630" y="6026989"/>
            <a:ext cx="1738276" cy="563592"/>
          </a:xfrm>
          <a:prstGeom prst="rect">
            <a:avLst/>
          </a:prstGeom>
        </p:spPr>
      </p:pic>
      <p:pic>
        <p:nvPicPr>
          <p:cNvPr id="5" name="Immagine 4" descr="Adesivo per la silhouette dei cani Whippet LeChienArtistiQ immagine 0"/>
          <p:cNvPicPr/>
          <p:nvPr/>
        </p:nvPicPr>
        <p:blipFill>
          <a:blip r:embed="rId3">
            <a:extLst>
              <a:ext uri="{28A0092B-C50C-407E-A947-70E740481C1C}">
                <a14:useLocalDpi xmlns:a14="http://schemas.microsoft.com/office/drawing/2010/main" val="0"/>
              </a:ext>
            </a:extLst>
          </a:blip>
          <a:srcRect/>
          <a:stretch>
            <a:fillRect/>
          </a:stretch>
        </p:blipFill>
        <p:spPr bwMode="auto">
          <a:xfrm>
            <a:off x="5842959" y="5863086"/>
            <a:ext cx="667109" cy="730370"/>
          </a:xfrm>
          <a:prstGeom prst="rect">
            <a:avLst/>
          </a:prstGeom>
          <a:noFill/>
          <a:ln>
            <a:noFill/>
          </a:ln>
        </p:spPr>
      </p:pic>
      <p:pic>
        <p:nvPicPr>
          <p:cNvPr id="7" name="Immagine 6">
            <a:extLst>
              <a:ext uri="{FF2B5EF4-FFF2-40B4-BE49-F238E27FC236}">
                <a16:creationId xmlns:a16="http://schemas.microsoft.com/office/drawing/2014/main" id="{CEC7139B-E940-1776-2EFF-BBE07E4FB465}"/>
              </a:ext>
            </a:extLst>
          </p:cNvPr>
          <p:cNvPicPr>
            <a:picLocks noChangeAspect="1"/>
          </p:cNvPicPr>
          <p:nvPr/>
        </p:nvPicPr>
        <p:blipFill>
          <a:blip r:embed="rId4"/>
          <a:stretch>
            <a:fillRect/>
          </a:stretch>
        </p:blipFill>
        <p:spPr>
          <a:xfrm>
            <a:off x="10252007" y="5611240"/>
            <a:ext cx="771429" cy="771429"/>
          </a:xfrm>
          <a:prstGeom prst="rect">
            <a:avLst/>
          </a:prstGeom>
        </p:spPr>
      </p:pic>
    </p:spTree>
    <p:extLst>
      <p:ext uri="{BB962C8B-B14F-4D97-AF65-F5344CB8AC3E}">
        <p14:creationId xmlns:p14="http://schemas.microsoft.com/office/powerpoint/2010/main" val="33843953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505992"/>
            <a:ext cx="10388600" cy="874644"/>
          </a:xfrm>
        </p:spPr>
        <p:txBody>
          <a:bodyPr>
            <a:normAutofit fontScale="90000"/>
          </a:bodyPr>
          <a:lstStyle/>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it-IT" sz="2400" b="1" dirty="0">
                <a:solidFill>
                  <a:srgbClr val="147E90"/>
                </a:solidFill>
              </a:rPr>
              <a:t>Autoliquidazione imposta sulle successioni (art. 27, co. 1) </a:t>
            </a:r>
            <a:b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br>
            <a:br>
              <a:rPr lang="it-IT" sz="2800" dirty="0">
                <a:solidFill>
                  <a:prstClr val="black"/>
                </a:solidFill>
                <a:latin typeface="Calibri" panose="020F0502020204030204"/>
                <a:ea typeface="+mn-ea"/>
                <a:cs typeface="+mn-cs"/>
              </a:rPr>
            </a:br>
            <a:endParaRPr lang="it-IT" sz="1800" dirty="0"/>
          </a:p>
        </p:txBody>
      </p:sp>
      <p:sp>
        <p:nvSpPr>
          <p:cNvPr id="3" name="Segnaposto contenuto 2"/>
          <p:cNvSpPr>
            <a:spLocks noGrp="1"/>
          </p:cNvSpPr>
          <p:nvPr>
            <p:ph idx="1"/>
          </p:nvPr>
        </p:nvSpPr>
        <p:spPr>
          <a:xfrm>
            <a:off x="838200" y="1460149"/>
            <a:ext cx="10515600" cy="3386531"/>
          </a:xfrm>
        </p:spPr>
        <p:txBody>
          <a:bodyPr>
            <a:normAutofit/>
          </a:bodyPr>
          <a:lstStyle/>
          <a:p>
            <a:pPr marL="0" indent="0" algn="just">
              <a:buNone/>
            </a:pP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Oggi l’autoliquidazione è limitata alle imposte ipocatastali: la Riforma prevede la </a:t>
            </a:r>
            <a:r>
              <a:rPr lang="it-IT" sz="18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autoliquidazione</a:t>
            </a: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 senza poter attendere la ricezione dell’avviso </a:t>
            </a:r>
            <a:r>
              <a:rPr lang="it-IT" sz="1800" kern="100" dirty="0" err="1">
                <a:effectLst/>
                <a:latin typeface="Calibri" panose="020F0502020204030204" pitchFamily="34" charset="0"/>
                <a:ea typeface="Calibri" panose="020F0502020204030204" pitchFamily="34" charset="0"/>
                <a:cs typeface="Times New Roman" panose="02020603050405020304" pitchFamily="18" charset="0"/>
              </a:rPr>
              <a:t>dell’AdE</a:t>
            </a: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 Gli obbligati dovranno autoliquidare: </a:t>
            </a:r>
            <a:r>
              <a:rPr lang="it-IT" sz="18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a:t>
            </a: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 come oggi, le ipocatastali quale condizione per l’invio telematico; </a:t>
            </a:r>
            <a:r>
              <a:rPr lang="it-IT" sz="18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b)</a:t>
            </a: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 l’imposta di successione in base alla dichiarazione, entro 90 giorni dal termine di presentazione della stessa (1 anno dal decesso). In alternativa (per importi maggiori di 1000€) e su opzione in dichiarazione, è previsto </a:t>
            </a:r>
            <a:r>
              <a:rPr lang="it-IT" sz="18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pagamento rateale </a:t>
            </a: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dell’imposta autoliquidata (sempre entro 90 gg), per almeno il 20% e, per il rimanente, in 8 rate trimestrali o, per importi superiori a 20.000€, in massimo 12 rate trimestrali. Se l’Agenzia rileva un difetto di autoliquidazione (entro 2 anni dalla registrazione della dichiarazione) procede alla notifica di avviso cui dovrà seguire, entro 60 giorni, il pagamento della maggiore imposta (principale) pretesa dall’ufficio con una sanzione (30% dell’imposta non versata), ridotta a 1/3 se pagata entro 60 giorni. Norme di dettaglio verranno stabilite con provvedimenti del Direttore Agenzia delle entrate.</a:t>
            </a:r>
            <a:endParaRPr lang="it-IT" sz="2400" i="1" dirty="0">
              <a:solidFill>
                <a:srgbClr val="FF0000"/>
              </a:solidFill>
            </a:endParaRPr>
          </a:p>
        </p:txBody>
      </p:sp>
      <p:pic>
        <p:nvPicPr>
          <p:cNvPr id="4" name="Immagine 3"/>
          <p:cNvPicPr>
            <a:picLocks noChangeAspect="1"/>
          </p:cNvPicPr>
          <p:nvPr/>
        </p:nvPicPr>
        <p:blipFill>
          <a:blip r:embed="rId2"/>
          <a:stretch>
            <a:fillRect/>
          </a:stretch>
        </p:blipFill>
        <p:spPr>
          <a:xfrm>
            <a:off x="775630" y="6026989"/>
            <a:ext cx="1738276" cy="563592"/>
          </a:xfrm>
          <a:prstGeom prst="rect">
            <a:avLst/>
          </a:prstGeom>
        </p:spPr>
      </p:pic>
      <p:pic>
        <p:nvPicPr>
          <p:cNvPr id="5" name="Immagine 4" descr="Adesivo per la silhouette dei cani Whippet LeChienArtistiQ immagine 0"/>
          <p:cNvPicPr/>
          <p:nvPr/>
        </p:nvPicPr>
        <p:blipFill>
          <a:blip r:embed="rId3">
            <a:extLst>
              <a:ext uri="{28A0092B-C50C-407E-A947-70E740481C1C}">
                <a14:useLocalDpi xmlns:a14="http://schemas.microsoft.com/office/drawing/2010/main" val="0"/>
              </a:ext>
            </a:extLst>
          </a:blip>
          <a:srcRect/>
          <a:stretch>
            <a:fillRect/>
          </a:stretch>
        </p:blipFill>
        <p:spPr bwMode="auto">
          <a:xfrm>
            <a:off x="5457646" y="5860212"/>
            <a:ext cx="667109" cy="730370"/>
          </a:xfrm>
          <a:prstGeom prst="rect">
            <a:avLst/>
          </a:prstGeom>
          <a:noFill/>
          <a:ln>
            <a:noFill/>
          </a:ln>
        </p:spPr>
      </p:pic>
      <p:pic>
        <p:nvPicPr>
          <p:cNvPr id="7" name="Immagine 6">
            <a:extLst>
              <a:ext uri="{FF2B5EF4-FFF2-40B4-BE49-F238E27FC236}">
                <a16:creationId xmlns:a16="http://schemas.microsoft.com/office/drawing/2014/main" id="{256297FD-6CA9-3F7E-7BB6-D1D8A17EB610}"/>
              </a:ext>
            </a:extLst>
          </p:cNvPr>
          <p:cNvPicPr>
            <a:picLocks noChangeAspect="1"/>
          </p:cNvPicPr>
          <p:nvPr/>
        </p:nvPicPr>
        <p:blipFill>
          <a:blip r:embed="rId4"/>
          <a:stretch>
            <a:fillRect/>
          </a:stretch>
        </p:blipFill>
        <p:spPr>
          <a:xfrm>
            <a:off x="10277307" y="5755809"/>
            <a:ext cx="771429" cy="771429"/>
          </a:xfrm>
          <a:prstGeom prst="rect">
            <a:avLst/>
          </a:prstGeom>
        </p:spPr>
      </p:pic>
    </p:spTree>
    <p:extLst>
      <p:ext uri="{BB962C8B-B14F-4D97-AF65-F5344CB8AC3E}">
        <p14:creationId xmlns:p14="http://schemas.microsoft.com/office/powerpoint/2010/main" val="28884767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733689"/>
            <a:ext cx="10388600" cy="845729"/>
          </a:xfrm>
        </p:spPr>
        <p:txBody>
          <a:bodyPr>
            <a:normAutofit fontScale="90000"/>
          </a:bodyPr>
          <a:lstStyle/>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it-IT" sz="2400" b="1" dirty="0">
                <a:solidFill>
                  <a:srgbClr val="147E90"/>
                </a:solidFill>
              </a:rPr>
              <a:t>Compilazione del modello (art.28)</a:t>
            </a:r>
            <a:b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br>
            <a:br>
              <a:rPr lang="it-IT" sz="2800" dirty="0">
                <a:solidFill>
                  <a:prstClr val="black"/>
                </a:solidFill>
                <a:latin typeface="Calibri" panose="020F0502020204030204"/>
                <a:ea typeface="+mn-ea"/>
                <a:cs typeface="+mn-cs"/>
              </a:rPr>
            </a:br>
            <a:endParaRPr lang="it-IT" sz="1800" dirty="0"/>
          </a:p>
        </p:txBody>
      </p:sp>
      <p:sp>
        <p:nvSpPr>
          <p:cNvPr id="3" name="Segnaposto contenuto 2"/>
          <p:cNvSpPr>
            <a:spLocks noGrp="1"/>
          </p:cNvSpPr>
          <p:nvPr>
            <p:ph idx="1"/>
          </p:nvPr>
        </p:nvSpPr>
        <p:spPr>
          <a:xfrm>
            <a:off x="838200" y="1579418"/>
            <a:ext cx="10515600" cy="3054024"/>
          </a:xfrm>
        </p:spPr>
        <p:txBody>
          <a:bodyPr>
            <a:normAutofit/>
          </a:bodyPr>
          <a:lstStyle/>
          <a:p>
            <a:pPr marL="0" indent="0" algn="just">
              <a:buNone/>
            </a:pP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La dichiarazione dovrà compilarsi e trasmettersi in via telematica (a pena di nullità), con modello approvato con provvedimento del direttore dell’Agenzia, da parte di uno degli obbligati alla presentazione, salva l’ipotesi generale di soggetti non residenti (ed alcune particolari in tema di trust), ove è prevista la possibilità di spedizione con raccomandata o altro mezzo equivalente. Compilazione e confezione sono più agevoli potendo contare il contribuente sulla messa a disposizione da parte </a:t>
            </a:r>
            <a:r>
              <a:rPr lang="it-IT" sz="1800" kern="100" dirty="0" err="1">
                <a:effectLst/>
                <a:latin typeface="Calibri" panose="020F0502020204030204" pitchFamily="34" charset="0"/>
                <a:ea typeface="Calibri" panose="020F0502020204030204" pitchFamily="34" charset="0"/>
                <a:cs typeface="Times New Roman" panose="02020603050405020304" pitchFamily="18" charset="0"/>
              </a:rPr>
              <a:t>dell’AdE</a:t>
            </a: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 dei dati già in suo possesso oltre che sulla riduzione dei documenti da allegare essendo prevista </a:t>
            </a:r>
            <a:r>
              <a:rPr lang="it-IT" sz="18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i)</a:t>
            </a:r>
            <a:r>
              <a:rPr lang="it-IT" sz="1800"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eliminazione estremi delle alienazioni di beni nei 6 mesi anteriori al decesso; </a:t>
            </a:r>
            <a:r>
              <a:rPr lang="it-IT" sz="18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ii)</a:t>
            </a: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 eliminazione estratti catastali degli immobili e del certificato dei pubblici registri per navi ed aeromobili; </a:t>
            </a:r>
            <a:r>
              <a:rPr lang="it-IT" sz="18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iii)</a:t>
            </a: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 possibilità che i certificati di morte e stato di famiglia vengano sostituiti da dichiarazioni sostitutive (art. 46 D.P.R. 445/2000). </a:t>
            </a:r>
          </a:p>
          <a:p>
            <a:pPr marL="0" indent="0" algn="just">
              <a:buNone/>
            </a:pPr>
            <a:endParaRPr lang="it-IT" sz="2400" i="1" dirty="0">
              <a:solidFill>
                <a:srgbClr val="FF0000"/>
              </a:solidFill>
            </a:endParaRPr>
          </a:p>
        </p:txBody>
      </p:sp>
      <p:pic>
        <p:nvPicPr>
          <p:cNvPr id="4" name="Immagine 3"/>
          <p:cNvPicPr>
            <a:picLocks noChangeAspect="1"/>
          </p:cNvPicPr>
          <p:nvPr/>
        </p:nvPicPr>
        <p:blipFill>
          <a:blip r:embed="rId2"/>
          <a:stretch>
            <a:fillRect/>
          </a:stretch>
        </p:blipFill>
        <p:spPr>
          <a:xfrm>
            <a:off x="775630" y="6026989"/>
            <a:ext cx="1738276" cy="563592"/>
          </a:xfrm>
          <a:prstGeom prst="rect">
            <a:avLst/>
          </a:prstGeom>
        </p:spPr>
      </p:pic>
      <p:pic>
        <p:nvPicPr>
          <p:cNvPr id="5" name="Immagine 4" descr="Adesivo per la silhouette dei cani Whippet LeChienArtistiQ immagine 0"/>
          <p:cNvPicPr/>
          <p:nvPr/>
        </p:nvPicPr>
        <p:blipFill>
          <a:blip r:embed="rId3">
            <a:extLst>
              <a:ext uri="{28A0092B-C50C-407E-A947-70E740481C1C}">
                <a14:useLocalDpi xmlns:a14="http://schemas.microsoft.com/office/drawing/2010/main" val="0"/>
              </a:ext>
            </a:extLst>
          </a:blip>
          <a:srcRect/>
          <a:stretch>
            <a:fillRect/>
          </a:stretch>
        </p:blipFill>
        <p:spPr bwMode="auto">
          <a:xfrm>
            <a:off x="5457646" y="5860212"/>
            <a:ext cx="667109" cy="730370"/>
          </a:xfrm>
          <a:prstGeom prst="rect">
            <a:avLst/>
          </a:prstGeom>
          <a:noFill/>
          <a:ln>
            <a:noFill/>
          </a:ln>
        </p:spPr>
      </p:pic>
      <p:pic>
        <p:nvPicPr>
          <p:cNvPr id="7" name="Immagine 6">
            <a:extLst>
              <a:ext uri="{FF2B5EF4-FFF2-40B4-BE49-F238E27FC236}">
                <a16:creationId xmlns:a16="http://schemas.microsoft.com/office/drawing/2014/main" id="{256297FD-6CA9-3F7E-7BB6-D1D8A17EB610}"/>
              </a:ext>
            </a:extLst>
          </p:cNvPr>
          <p:cNvPicPr>
            <a:picLocks noChangeAspect="1"/>
          </p:cNvPicPr>
          <p:nvPr/>
        </p:nvPicPr>
        <p:blipFill>
          <a:blip r:embed="rId4"/>
          <a:stretch>
            <a:fillRect/>
          </a:stretch>
        </p:blipFill>
        <p:spPr>
          <a:xfrm>
            <a:off x="10313449" y="5734124"/>
            <a:ext cx="771429" cy="771429"/>
          </a:xfrm>
          <a:prstGeom prst="rect">
            <a:avLst/>
          </a:prstGeom>
        </p:spPr>
      </p:pic>
    </p:spTree>
    <p:extLst>
      <p:ext uri="{BB962C8B-B14F-4D97-AF65-F5344CB8AC3E}">
        <p14:creationId xmlns:p14="http://schemas.microsoft.com/office/powerpoint/2010/main" val="9873309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386723"/>
            <a:ext cx="10388600" cy="914400"/>
          </a:xfrm>
        </p:spPr>
        <p:txBody>
          <a:bodyPr>
            <a:normAutofit fontScale="90000"/>
          </a:bodyPr>
          <a:lstStyle/>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it-IT" sz="2400" b="1" dirty="0">
                <a:solidFill>
                  <a:srgbClr val="147E90"/>
                </a:solidFill>
              </a:rPr>
              <a:t>Svincolo somme per eredi fino a 26 anni di età (Art. 48bis)</a:t>
            </a:r>
            <a:b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br>
            <a:br>
              <a:rPr lang="it-IT" sz="2800" dirty="0">
                <a:solidFill>
                  <a:prstClr val="black"/>
                </a:solidFill>
                <a:latin typeface="Calibri" panose="020F0502020204030204"/>
                <a:ea typeface="+mn-ea"/>
                <a:cs typeface="+mn-cs"/>
              </a:rPr>
            </a:br>
            <a:endParaRPr lang="it-IT" sz="1800" dirty="0"/>
          </a:p>
        </p:txBody>
      </p:sp>
      <p:sp>
        <p:nvSpPr>
          <p:cNvPr id="3" name="Segnaposto contenuto 2"/>
          <p:cNvSpPr>
            <a:spLocks noGrp="1"/>
          </p:cNvSpPr>
          <p:nvPr>
            <p:ph idx="1"/>
          </p:nvPr>
        </p:nvSpPr>
        <p:spPr>
          <a:xfrm>
            <a:off x="838200" y="1434848"/>
            <a:ext cx="10515600" cy="3274493"/>
          </a:xfrm>
        </p:spPr>
        <p:txBody>
          <a:bodyPr>
            <a:normAutofit lnSpcReduction="10000"/>
          </a:bodyPr>
          <a:lstStyle/>
          <a:p>
            <a:pPr marL="0" indent="0" algn="just">
              <a:lnSpc>
                <a:spcPct val="107000"/>
              </a:lnSpc>
              <a:spcAft>
                <a:spcPts val="800"/>
              </a:spcAft>
              <a:buNone/>
            </a:pPr>
            <a:r>
              <a:rPr lang="it-IT" sz="2400" kern="100" dirty="0">
                <a:effectLst/>
                <a:latin typeface="Calibri" panose="020F0502020204030204" pitchFamily="34" charset="0"/>
                <a:ea typeface="Calibri" panose="020F0502020204030204" pitchFamily="34" charset="0"/>
                <a:cs typeface="Times New Roman" panose="02020603050405020304" pitchFamily="18" charset="0"/>
              </a:rPr>
              <a:t>Banche, intermediari finanziari e società emittenti titoli di qualsiasi specie, anche prima della presentazione della dichiarazione, dovranno consentire, in presenza di immobili e nei limiti delle somme dovute per il versamento delle imposte ipocatastali e di bollo, lo svincolo delle attività cadute in successione se richiesti </a:t>
            </a:r>
            <a:r>
              <a:rPr lang="it-IT" sz="24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dall’unico erede di età non superiore a 26 anni</a:t>
            </a:r>
            <a:r>
              <a:rPr lang="it-IT" sz="2400" kern="100" dirty="0">
                <a:effectLst/>
                <a:latin typeface="Calibri" panose="020F0502020204030204" pitchFamily="34" charset="0"/>
                <a:ea typeface="Calibri" panose="020F0502020204030204" pitchFamily="34" charset="0"/>
                <a:cs typeface="Times New Roman" panose="02020603050405020304" pitchFamily="18" charset="0"/>
              </a:rPr>
              <a:t>. E’ così ammesso lo svincolo anticipato per tali soggetti, ma </a:t>
            </a:r>
            <a:r>
              <a:rPr lang="it-IT" sz="24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limitatamente alle somme sufficienti per versare le imposte ipocatastali e di bollo dovute per il trasferimento a suo favore di immobili </a:t>
            </a:r>
            <a:r>
              <a:rPr lang="it-IT" sz="2400" kern="100" dirty="0">
                <a:effectLst/>
                <a:latin typeface="Calibri" panose="020F0502020204030204" pitchFamily="34" charset="0"/>
                <a:ea typeface="Calibri" panose="020F0502020204030204" pitchFamily="34" charset="0"/>
                <a:cs typeface="Times New Roman" panose="02020603050405020304" pitchFamily="18" charset="0"/>
              </a:rPr>
              <a:t>già di proprietà del defunto.</a:t>
            </a:r>
          </a:p>
          <a:p>
            <a:pPr marL="0" indent="0" algn="just">
              <a:buNone/>
            </a:pPr>
            <a:endParaRPr lang="it-IT" sz="2400" i="1" dirty="0">
              <a:solidFill>
                <a:srgbClr val="FF0000"/>
              </a:solidFill>
            </a:endParaRPr>
          </a:p>
        </p:txBody>
      </p:sp>
      <p:pic>
        <p:nvPicPr>
          <p:cNvPr id="4" name="Immagine 3"/>
          <p:cNvPicPr>
            <a:picLocks noChangeAspect="1"/>
          </p:cNvPicPr>
          <p:nvPr/>
        </p:nvPicPr>
        <p:blipFill>
          <a:blip r:embed="rId2"/>
          <a:stretch>
            <a:fillRect/>
          </a:stretch>
        </p:blipFill>
        <p:spPr>
          <a:xfrm>
            <a:off x="775630" y="6026989"/>
            <a:ext cx="1738276" cy="563592"/>
          </a:xfrm>
          <a:prstGeom prst="rect">
            <a:avLst/>
          </a:prstGeom>
        </p:spPr>
      </p:pic>
      <p:pic>
        <p:nvPicPr>
          <p:cNvPr id="5" name="Immagine 4" descr="Adesivo per la silhouette dei cani Whippet LeChienArtistiQ immagine 0"/>
          <p:cNvPicPr/>
          <p:nvPr/>
        </p:nvPicPr>
        <p:blipFill>
          <a:blip r:embed="rId3">
            <a:extLst>
              <a:ext uri="{28A0092B-C50C-407E-A947-70E740481C1C}">
                <a14:useLocalDpi xmlns:a14="http://schemas.microsoft.com/office/drawing/2010/main" val="0"/>
              </a:ext>
            </a:extLst>
          </a:blip>
          <a:srcRect/>
          <a:stretch>
            <a:fillRect/>
          </a:stretch>
        </p:blipFill>
        <p:spPr bwMode="auto">
          <a:xfrm>
            <a:off x="5457646" y="5860212"/>
            <a:ext cx="667109" cy="730370"/>
          </a:xfrm>
          <a:prstGeom prst="rect">
            <a:avLst/>
          </a:prstGeom>
          <a:noFill/>
          <a:ln>
            <a:noFill/>
          </a:ln>
        </p:spPr>
      </p:pic>
      <p:pic>
        <p:nvPicPr>
          <p:cNvPr id="7" name="Immagine 6">
            <a:extLst>
              <a:ext uri="{FF2B5EF4-FFF2-40B4-BE49-F238E27FC236}">
                <a16:creationId xmlns:a16="http://schemas.microsoft.com/office/drawing/2014/main" id="{256297FD-6CA9-3F7E-7BB6-D1D8A17EB610}"/>
              </a:ext>
            </a:extLst>
          </p:cNvPr>
          <p:cNvPicPr>
            <a:picLocks noChangeAspect="1"/>
          </p:cNvPicPr>
          <p:nvPr/>
        </p:nvPicPr>
        <p:blipFill>
          <a:blip r:embed="rId4"/>
          <a:stretch>
            <a:fillRect/>
          </a:stretch>
        </p:blipFill>
        <p:spPr>
          <a:xfrm>
            <a:off x="10266464" y="5819152"/>
            <a:ext cx="771429" cy="771429"/>
          </a:xfrm>
          <a:prstGeom prst="rect">
            <a:avLst/>
          </a:prstGeom>
        </p:spPr>
      </p:pic>
    </p:spTree>
    <p:extLst>
      <p:ext uri="{BB962C8B-B14F-4D97-AF65-F5344CB8AC3E}">
        <p14:creationId xmlns:p14="http://schemas.microsoft.com/office/powerpoint/2010/main" val="3424254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133814" y="321666"/>
            <a:ext cx="10388600" cy="1062584"/>
          </a:xfrm>
        </p:spPr>
        <p:txBody>
          <a:bodyPr>
            <a:normAutofit/>
          </a:bodyPr>
          <a:lstStyle/>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it-IT" sz="2200" b="1" dirty="0">
                <a:solidFill>
                  <a:srgbClr val="147E90"/>
                </a:solidFill>
              </a:rPr>
              <a:t>Aggiornamento intestazioni catastali (Art.8)</a:t>
            </a:r>
            <a:br>
              <a:rPr kumimoji="0" lang="it-IT" sz="2200" b="0" i="0" u="none" strike="noStrike" kern="1200" cap="none" spc="0" normalizeH="0" baseline="0" noProof="0" dirty="0">
                <a:ln>
                  <a:noFill/>
                </a:ln>
                <a:solidFill>
                  <a:prstClr val="black"/>
                </a:solidFill>
                <a:effectLst/>
                <a:uLnTx/>
                <a:uFillTx/>
                <a:latin typeface="Calibri" panose="020F0502020204030204"/>
                <a:ea typeface="+mn-ea"/>
                <a:cs typeface="+mn-cs"/>
              </a:rPr>
            </a:br>
            <a:br>
              <a:rPr lang="it-IT" sz="2800" dirty="0">
                <a:solidFill>
                  <a:prstClr val="black"/>
                </a:solidFill>
                <a:latin typeface="Calibri" panose="020F0502020204030204"/>
                <a:ea typeface="+mn-ea"/>
                <a:cs typeface="+mn-cs"/>
              </a:rPr>
            </a:br>
            <a:endParaRPr lang="it-IT" sz="1800" dirty="0"/>
          </a:p>
        </p:txBody>
      </p:sp>
      <p:sp>
        <p:nvSpPr>
          <p:cNvPr id="3" name="Segnaposto contenuto 2"/>
          <p:cNvSpPr>
            <a:spLocks noGrp="1"/>
          </p:cNvSpPr>
          <p:nvPr>
            <p:ph idx="1"/>
          </p:nvPr>
        </p:nvSpPr>
        <p:spPr>
          <a:xfrm>
            <a:off x="838200" y="1554119"/>
            <a:ext cx="10515600" cy="3288948"/>
          </a:xfrm>
        </p:spPr>
        <p:txBody>
          <a:bodyPr>
            <a:normAutofit/>
          </a:bodyPr>
          <a:lstStyle/>
          <a:p>
            <a:pPr marL="0" indent="0" algn="just">
              <a:lnSpc>
                <a:spcPct val="107000"/>
              </a:lnSpc>
              <a:spcAft>
                <a:spcPts val="800"/>
              </a:spcAft>
              <a:buNone/>
            </a:pP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L’aggiornamento delle </a:t>
            </a:r>
            <a:r>
              <a:rPr lang="it-IT" sz="18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intestazioni catastali per decesso di soggetti iscritti quali titolari di usufrutto/uso/abitazione, estinti </a:t>
            </a: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in seguito alla morte per cui oggi è richiesta la Riunione di Usufrutto (c.d. Ricongiungimento) sono effettuati gratuitamente e direttamente dalla Agenzia delle Entrate, sulla base delle comunicazioni effettuate all’Anagrafe Tributaria. Se vi fosse </a:t>
            </a:r>
            <a:r>
              <a:rPr lang="it-IT" sz="18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accrescimento</a:t>
            </a: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 deve invece essere presentata apposita voltura, in esenzione da tributi e oneri, a cura dei beneficiari dell’accrescimento, entro 1 anno dal decesso dei soggetti iscritti in catasto. Nel caso di inosservanza si applicano le sanzioni pecuniarie di cui all’art. 12 DPR 650/1972.</a:t>
            </a:r>
          </a:p>
          <a:p>
            <a:pPr marL="0" indent="0" algn="just">
              <a:buNone/>
            </a:pPr>
            <a:endParaRPr lang="it-IT" sz="2400" i="1" dirty="0">
              <a:solidFill>
                <a:srgbClr val="FF0000"/>
              </a:solidFill>
            </a:endParaRPr>
          </a:p>
        </p:txBody>
      </p:sp>
      <p:pic>
        <p:nvPicPr>
          <p:cNvPr id="4" name="Immagine 3"/>
          <p:cNvPicPr>
            <a:picLocks noChangeAspect="1"/>
          </p:cNvPicPr>
          <p:nvPr/>
        </p:nvPicPr>
        <p:blipFill>
          <a:blip r:embed="rId2"/>
          <a:stretch>
            <a:fillRect/>
          </a:stretch>
        </p:blipFill>
        <p:spPr>
          <a:xfrm>
            <a:off x="775630" y="6014077"/>
            <a:ext cx="1738276" cy="576504"/>
          </a:xfrm>
          <a:prstGeom prst="rect">
            <a:avLst/>
          </a:prstGeom>
        </p:spPr>
      </p:pic>
      <p:pic>
        <p:nvPicPr>
          <p:cNvPr id="5" name="Immagine 4" descr="Adesivo per la silhouette dei cani Whippet LeChienArtistiQ immagine 0"/>
          <p:cNvPicPr/>
          <p:nvPr/>
        </p:nvPicPr>
        <p:blipFill>
          <a:blip r:embed="rId3">
            <a:extLst>
              <a:ext uri="{28A0092B-C50C-407E-A947-70E740481C1C}">
                <a14:useLocalDpi xmlns:a14="http://schemas.microsoft.com/office/drawing/2010/main" val="0"/>
              </a:ext>
            </a:extLst>
          </a:blip>
          <a:srcRect/>
          <a:stretch>
            <a:fillRect/>
          </a:stretch>
        </p:blipFill>
        <p:spPr bwMode="auto">
          <a:xfrm>
            <a:off x="5457646" y="5860212"/>
            <a:ext cx="667109" cy="730370"/>
          </a:xfrm>
          <a:prstGeom prst="rect">
            <a:avLst/>
          </a:prstGeom>
          <a:noFill/>
          <a:ln>
            <a:noFill/>
          </a:ln>
        </p:spPr>
      </p:pic>
      <p:pic>
        <p:nvPicPr>
          <p:cNvPr id="7" name="Immagine 6">
            <a:extLst>
              <a:ext uri="{FF2B5EF4-FFF2-40B4-BE49-F238E27FC236}">
                <a16:creationId xmlns:a16="http://schemas.microsoft.com/office/drawing/2014/main" id="{256297FD-6CA9-3F7E-7BB6-D1D8A17EB610}"/>
              </a:ext>
            </a:extLst>
          </p:cNvPr>
          <p:cNvPicPr>
            <a:picLocks noChangeAspect="1"/>
          </p:cNvPicPr>
          <p:nvPr/>
        </p:nvPicPr>
        <p:blipFill>
          <a:blip r:embed="rId4"/>
          <a:stretch>
            <a:fillRect/>
          </a:stretch>
        </p:blipFill>
        <p:spPr>
          <a:xfrm>
            <a:off x="10252007" y="5611240"/>
            <a:ext cx="771429" cy="771429"/>
          </a:xfrm>
          <a:prstGeom prst="rect">
            <a:avLst/>
          </a:prstGeom>
        </p:spPr>
      </p:pic>
    </p:spTree>
    <p:extLst>
      <p:ext uri="{BB962C8B-B14F-4D97-AF65-F5344CB8AC3E}">
        <p14:creationId xmlns:p14="http://schemas.microsoft.com/office/powerpoint/2010/main" val="8765959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769830"/>
            <a:ext cx="10388600" cy="1116797"/>
          </a:xfrm>
        </p:spPr>
        <p:txBody>
          <a:bodyPr>
            <a:normAutofit/>
          </a:bodyPr>
          <a:lstStyle/>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it-IT" sz="2200" b="1" dirty="0">
                <a:solidFill>
                  <a:srgbClr val="147E90"/>
                </a:solidFill>
              </a:rPr>
              <a:t>Liberalità d’uso (Art.1)</a:t>
            </a:r>
            <a:br>
              <a:rPr kumimoji="0" lang="it-IT" sz="2200" b="0" i="0" u="none" strike="noStrike" kern="1200" cap="none" spc="0" normalizeH="0" baseline="0" noProof="0" dirty="0">
                <a:ln>
                  <a:noFill/>
                </a:ln>
                <a:solidFill>
                  <a:prstClr val="black"/>
                </a:solidFill>
                <a:effectLst/>
                <a:uLnTx/>
                <a:uFillTx/>
                <a:latin typeface="Calibri" panose="020F0502020204030204"/>
                <a:ea typeface="+mn-ea"/>
                <a:cs typeface="+mn-cs"/>
              </a:rPr>
            </a:br>
            <a:br>
              <a:rPr lang="it-IT" sz="2800" dirty="0">
                <a:solidFill>
                  <a:prstClr val="black"/>
                </a:solidFill>
                <a:latin typeface="Calibri" panose="020F0502020204030204"/>
                <a:ea typeface="+mn-ea"/>
                <a:cs typeface="+mn-cs"/>
              </a:rPr>
            </a:br>
            <a:endParaRPr lang="it-IT" sz="1800" dirty="0"/>
          </a:p>
        </p:txBody>
      </p:sp>
      <p:sp>
        <p:nvSpPr>
          <p:cNvPr id="3" name="Segnaposto contenuto 2"/>
          <p:cNvSpPr>
            <a:spLocks noGrp="1"/>
          </p:cNvSpPr>
          <p:nvPr>
            <p:ph idx="1"/>
          </p:nvPr>
        </p:nvSpPr>
        <p:spPr>
          <a:xfrm>
            <a:off x="838200" y="2009510"/>
            <a:ext cx="10515600" cy="2497434"/>
          </a:xfrm>
        </p:spPr>
        <p:txBody>
          <a:bodyPr>
            <a:normAutofit/>
          </a:bodyPr>
          <a:lstStyle/>
          <a:p>
            <a:pPr marL="0" indent="0" algn="just">
              <a:buNone/>
            </a:pP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Le elargizioni previste dall’art. </a:t>
            </a:r>
            <a:r>
              <a:rPr lang="it-IT" sz="1800" b="1" kern="100" dirty="0">
                <a:effectLst/>
                <a:latin typeface="Calibri" panose="020F0502020204030204" pitchFamily="34" charset="0"/>
                <a:ea typeface="Calibri" panose="020F0502020204030204" pitchFamily="34" charset="0"/>
                <a:cs typeface="Times New Roman" panose="02020603050405020304" pitchFamily="18" charset="0"/>
              </a:rPr>
              <a:t>770, co. 2, C.C., </a:t>
            </a: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non costituendo vere e proprie donazioni, vengono escluse dal TUS esteso pertanto il trattamento già previsto per le spese non soggette a collazione; sono </a:t>
            </a:r>
            <a:r>
              <a:rPr lang="it-IT" sz="18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liberalità fatte in conformità agli usi sociali o familiari, esenti da imposta</a:t>
            </a: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 come le già previste ipotesi di cui agli artt. </a:t>
            </a:r>
            <a:r>
              <a:rPr lang="it-IT" sz="1800" b="1" kern="100" dirty="0">
                <a:effectLst/>
                <a:latin typeface="Calibri" panose="020F0502020204030204" pitchFamily="34" charset="0"/>
                <a:ea typeface="Calibri" panose="020F0502020204030204" pitchFamily="34" charset="0"/>
                <a:cs typeface="Times New Roman" panose="02020603050405020304" pitchFamily="18" charset="0"/>
              </a:rPr>
              <a:t>742 C.C.</a:t>
            </a: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 [spese di mantenimento e di educazione e quelle sostenute per malattia, spese ordinarie per abbigliamento o per nozze] e </a:t>
            </a:r>
            <a:r>
              <a:rPr lang="it-IT" sz="1800" b="1" kern="100" dirty="0">
                <a:effectLst/>
                <a:latin typeface="Calibri" panose="020F0502020204030204" pitchFamily="34" charset="0"/>
                <a:ea typeface="Calibri" panose="020F0502020204030204" pitchFamily="34" charset="0"/>
                <a:cs typeface="Times New Roman" panose="02020603050405020304" pitchFamily="18" charset="0"/>
              </a:rPr>
              <a:t>783 C.C.</a:t>
            </a: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 [donazioni di modico valore]. Restano imponibili le donazioni remuneratorie di cui al primo comma del medesimo art. 770 C.C., riguardanti le liberalità fatte per riconoscenza o in considerazione dei meriti del donatario o per speciale remunerazione.</a:t>
            </a:r>
          </a:p>
          <a:p>
            <a:pPr marL="0" indent="0" algn="just">
              <a:buNone/>
            </a:pPr>
            <a:endParaRPr lang="it-IT" sz="2400" i="1" dirty="0">
              <a:solidFill>
                <a:srgbClr val="FF0000"/>
              </a:solidFill>
            </a:endParaRPr>
          </a:p>
        </p:txBody>
      </p:sp>
      <p:pic>
        <p:nvPicPr>
          <p:cNvPr id="4" name="Immagine 3"/>
          <p:cNvPicPr>
            <a:picLocks noChangeAspect="1"/>
          </p:cNvPicPr>
          <p:nvPr/>
        </p:nvPicPr>
        <p:blipFill>
          <a:blip r:embed="rId2"/>
          <a:stretch>
            <a:fillRect/>
          </a:stretch>
        </p:blipFill>
        <p:spPr>
          <a:xfrm>
            <a:off x="766939" y="6024171"/>
            <a:ext cx="1755659" cy="569228"/>
          </a:xfrm>
          <a:prstGeom prst="rect">
            <a:avLst/>
          </a:prstGeom>
        </p:spPr>
      </p:pic>
      <p:pic>
        <p:nvPicPr>
          <p:cNvPr id="5" name="Immagine 4" descr="Adesivo per la silhouette dei cani Whippet LeChienArtistiQ immagine 0"/>
          <p:cNvPicPr/>
          <p:nvPr/>
        </p:nvPicPr>
        <p:blipFill>
          <a:blip r:embed="rId3">
            <a:extLst>
              <a:ext uri="{28A0092B-C50C-407E-A947-70E740481C1C}">
                <a14:useLocalDpi xmlns:a14="http://schemas.microsoft.com/office/drawing/2010/main" val="0"/>
              </a:ext>
            </a:extLst>
          </a:blip>
          <a:srcRect/>
          <a:stretch>
            <a:fillRect/>
          </a:stretch>
        </p:blipFill>
        <p:spPr bwMode="auto">
          <a:xfrm>
            <a:off x="5457646" y="5860212"/>
            <a:ext cx="667109" cy="730370"/>
          </a:xfrm>
          <a:prstGeom prst="rect">
            <a:avLst/>
          </a:prstGeom>
          <a:noFill/>
          <a:ln>
            <a:noFill/>
          </a:ln>
        </p:spPr>
      </p:pic>
      <p:pic>
        <p:nvPicPr>
          <p:cNvPr id="7" name="Immagine 6">
            <a:extLst>
              <a:ext uri="{FF2B5EF4-FFF2-40B4-BE49-F238E27FC236}">
                <a16:creationId xmlns:a16="http://schemas.microsoft.com/office/drawing/2014/main" id="{256297FD-6CA9-3F7E-7BB6-D1D8A17EB610}"/>
              </a:ext>
            </a:extLst>
          </p:cNvPr>
          <p:cNvPicPr>
            <a:picLocks noChangeAspect="1"/>
          </p:cNvPicPr>
          <p:nvPr/>
        </p:nvPicPr>
        <p:blipFill>
          <a:blip r:embed="rId4"/>
          <a:stretch>
            <a:fillRect/>
          </a:stretch>
        </p:blipFill>
        <p:spPr>
          <a:xfrm>
            <a:off x="10241165" y="5819153"/>
            <a:ext cx="771429" cy="771429"/>
          </a:xfrm>
          <a:prstGeom prst="rect">
            <a:avLst/>
          </a:prstGeom>
        </p:spPr>
      </p:pic>
    </p:spTree>
    <p:extLst>
      <p:ext uri="{BB962C8B-B14F-4D97-AF65-F5344CB8AC3E}">
        <p14:creationId xmlns:p14="http://schemas.microsoft.com/office/powerpoint/2010/main" val="1275964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ED3CA26-8041-D66F-6650-DC29915E7115}"/>
              </a:ext>
            </a:extLst>
          </p:cNvPr>
          <p:cNvSpPr>
            <a:spLocks noGrp="1"/>
          </p:cNvSpPr>
          <p:nvPr>
            <p:ph type="title"/>
          </p:nvPr>
        </p:nvSpPr>
        <p:spPr>
          <a:xfrm>
            <a:off x="838200" y="556590"/>
            <a:ext cx="10515600" cy="755375"/>
          </a:xfrm>
        </p:spPr>
        <p:txBody>
          <a:bodyPr>
            <a:normAutofit/>
          </a:bodyPr>
          <a:lstStyle/>
          <a:p>
            <a:pPr algn="ctr"/>
            <a:r>
              <a:rPr lang="it-IT" sz="2400" b="1" dirty="0">
                <a:solidFill>
                  <a:srgbClr val="147E90"/>
                </a:solidFill>
              </a:rPr>
              <a:t>Liberalità indirette (art. 56 bis)</a:t>
            </a:r>
            <a:endParaRPr lang="it-IT" sz="2400" dirty="0"/>
          </a:p>
        </p:txBody>
      </p:sp>
      <p:sp>
        <p:nvSpPr>
          <p:cNvPr id="3" name="Segnaposto contenuto 2">
            <a:extLst>
              <a:ext uri="{FF2B5EF4-FFF2-40B4-BE49-F238E27FC236}">
                <a16:creationId xmlns:a16="http://schemas.microsoft.com/office/drawing/2014/main" id="{3489EF07-CD23-6D1C-A4C9-3676A7ECDD77}"/>
              </a:ext>
            </a:extLst>
          </p:cNvPr>
          <p:cNvSpPr>
            <a:spLocks noGrp="1"/>
          </p:cNvSpPr>
          <p:nvPr>
            <p:ph idx="1"/>
          </p:nvPr>
        </p:nvSpPr>
        <p:spPr>
          <a:xfrm>
            <a:off x="838200" y="1442077"/>
            <a:ext cx="10515600" cy="4514174"/>
          </a:xfrm>
        </p:spPr>
        <p:txBody>
          <a:bodyPr>
            <a:normAutofit fontScale="70000" lnSpcReduction="20000"/>
          </a:bodyPr>
          <a:lstStyle/>
          <a:p>
            <a:pPr marL="0" indent="0" algn="just">
              <a:buNone/>
            </a:pPr>
            <a:r>
              <a:rPr lang="it-IT" dirty="0"/>
              <a:t>La Riforma riformula la tassazione delle liberalità indirette che non sono donazioni formali ma che portano comunque arricchimento del beneficiario, estendendo la stessa disciplina per le donazioni formali estere. Esse saranno soggette a imposta solo se: </a:t>
            </a:r>
            <a:r>
              <a:rPr lang="it-IT" b="1" dirty="0">
                <a:solidFill>
                  <a:srgbClr val="FF0000"/>
                </a:solidFill>
              </a:rPr>
              <a:t>a) </a:t>
            </a:r>
            <a:r>
              <a:rPr lang="it-IT" dirty="0">
                <a:solidFill>
                  <a:srgbClr val="FF0000"/>
                </a:solidFill>
              </a:rPr>
              <a:t>dichiarate volontariamente e sempre in eccedenza sulle franchigie. </a:t>
            </a:r>
            <a:r>
              <a:rPr lang="it-IT" dirty="0"/>
              <a:t>Solo qui si applicano </a:t>
            </a:r>
            <a:r>
              <a:rPr lang="it-IT" u="sng" dirty="0"/>
              <a:t>le aliquote previste per il rapporto di parentela</a:t>
            </a:r>
            <a:r>
              <a:rPr lang="it-IT" dirty="0"/>
              <a:t> sempre sull’eccedenza rispetto alla franchigia; </a:t>
            </a:r>
            <a:r>
              <a:rPr lang="it-IT" b="1" dirty="0">
                <a:solidFill>
                  <a:srgbClr val="FF0000"/>
                </a:solidFill>
              </a:rPr>
              <a:t>b) </a:t>
            </a:r>
            <a:r>
              <a:rPr lang="it-IT" dirty="0">
                <a:solidFill>
                  <a:srgbClr val="FF0000"/>
                </a:solidFill>
              </a:rPr>
              <a:t>se accertate nel corso di un procedimento per tributi diversi, si applicherà </a:t>
            </a:r>
            <a:r>
              <a:rPr lang="it-IT" u="sng" dirty="0">
                <a:solidFill>
                  <a:srgbClr val="FF0000"/>
                </a:solidFill>
              </a:rPr>
              <a:t>sempre l'8%</a:t>
            </a:r>
            <a:r>
              <a:rPr lang="it-IT" dirty="0">
                <a:solidFill>
                  <a:srgbClr val="FF0000"/>
                </a:solidFill>
              </a:rPr>
              <a:t>, per le somme oltre franchigia. </a:t>
            </a:r>
            <a:r>
              <a:rPr lang="it-IT" dirty="0"/>
              <a:t>La norma è coordinata con struttura e con le stesse aliquote dell’imposta di donazione (formale) per casi a) con la finalità di risolvere varie questioni di una tassazione non sempre coerente presso l’Agenzia ed anche in giurisprudenza. E’ prevista l’aliquota costante dell’8% sull’eccesso rispetto alla franchigia se accertate (tutti i casi b)). Con la modifica l’Amministrazione potrà accertare liberalità indirette solo quando la loro esistenza risulti da dichiarazioni rese dall’interessato in procedimenti diretti all’accertamento di tributi diversi da quello donativo. In mancanza delle condizioni di legge è impedito all’Agenzia assoggettare ad imposta liberalità indirette, salva restando la facoltà di registrare volontariamente l’atto contenente la liberalità. E’ rimessa esclusivamente al contribuente la decisione di sottoporre a tassazione tali atti. </a:t>
            </a:r>
          </a:p>
          <a:p>
            <a:pPr marL="0" indent="0" algn="just">
              <a:buNone/>
            </a:pPr>
            <a:r>
              <a:rPr lang="it-IT" dirty="0"/>
              <a:t>E’ anche previsto l’assoggettamento a imposta (registro in termine fisso) per atti di istituzione e di dotazione di trust formati all’estero nei confronti di beneficiari residenti nello Stato. </a:t>
            </a:r>
          </a:p>
          <a:p>
            <a:endParaRPr lang="it-IT" dirty="0"/>
          </a:p>
        </p:txBody>
      </p:sp>
      <p:pic>
        <p:nvPicPr>
          <p:cNvPr id="4" name="Immagine 3">
            <a:extLst>
              <a:ext uri="{FF2B5EF4-FFF2-40B4-BE49-F238E27FC236}">
                <a16:creationId xmlns:a16="http://schemas.microsoft.com/office/drawing/2014/main" id="{B602D90B-8DA5-7DC1-27E1-931F0F5FF45C}"/>
              </a:ext>
            </a:extLst>
          </p:cNvPr>
          <p:cNvPicPr>
            <a:picLocks noChangeAspect="1"/>
          </p:cNvPicPr>
          <p:nvPr/>
        </p:nvPicPr>
        <p:blipFill>
          <a:blip r:embed="rId2"/>
          <a:stretch>
            <a:fillRect/>
          </a:stretch>
        </p:blipFill>
        <p:spPr>
          <a:xfrm>
            <a:off x="766939" y="6024171"/>
            <a:ext cx="1755659" cy="569228"/>
          </a:xfrm>
          <a:prstGeom prst="rect">
            <a:avLst/>
          </a:prstGeom>
        </p:spPr>
      </p:pic>
      <p:pic>
        <p:nvPicPr>
          <p:cNvPr id="5" name="Immagine 4" descr="Adesivo per la silhouette dei cani Whippet LeChienArtistiQ immagine 0">
            <a:extLst>
              <a:ext uri="{FF2B5EF4-FFF2-40B4-BE49-F238E27FC236}">
                <a16:creationId xmlns:a16="http://schemas.microsoft.com/office/drawing/2014/main" id="{959FEC6D-CA15-0D70-957A-EBCF3B0AA6CB}"/>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5472103" y="6019996"/>
            <a:ext cx="667109" cy="730370"/>
          </a:xfrm>
          <a:prstGeom prst="rect">
            <a:avLst/>
          </a:prstGeom>
          <a:noFill/>
          <a:ln>
            <a:noFill/>
          </a:ln>
        </p:spPr>
      </p:pic>
      <p:pic>
        <p:nvPicPr>
          <p:cNvPr id="6" name="Immagine 5">
            <a:extLst>
              <a:ext uri="{FF2B5EF4-FFF2-40B4-BE49-F238E27FC236}">
                <a16:creationId xmlns:a16="http://schemas.microsoft.com/office/drawing/2014/main" id="{A796A170-7B28-A319-05AB-D887DA646185}"/>
              </a:ext>
            </a:extLst>
          </p:cNvPr>
          <p:cNvPicPr>
            <a:picLocks noChangeAspect="1"/>
          </p:cNvPicPr>
          <p:nvPr/>
        </p:nvPicPr>
        <p:blipFill>
          <a:blip r:embed="rId4"/>
          <a:stretch>
            <a:fillRect/>
          </a:stretch>
        </p:blipFill>
        <p:spPr>
          <a:xfrm>
            <a:off x="10317064" y="6019996"/>
            <a:ext cx="771429" cy="771429"/>
          </a:xfrm>
          <a:prstGeom prst="rect">
            <a:avLst/>
          </a:prstGeom>
        </p:spPr>
      </p:pic>
    </p:spTree>
    <p:extLst>
      <p:ext uri="{BB962C8B-B14F-4D97-AF65-F5344CB8AC3E}">
        <p14:creationId xmlns:p14="http://schemas.microsoft.com/office/powerpoint/2010/main" val="42177951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5827F1E-3F3A-A184-7C06-F305B28E7FB9}"/>
              </a:ext>
            </a:extLst>
          </p:cNvPr>
          <p:cNvSpPr>
            <a:spLocks noGrp="1"/>
          </p:cNvSpPr>
          <p:nvPr>
            <p:ph type="title"/>
          </p:nvPr>
        </p:nvSpPr>
        <p:spPr>
          <a:xfrm>
            <a:off x="838200" y="534906"/>
            <a:ext cx="10515600" cy="820430"/>
          </a:xfrm>
        </p:spPr>
        <p:txBody>
          <a:bodyPr>
            <a:normAutofit/>
          </a:bodyPr>
          <a:lstStyle/>
          <a:p>
            <a:pPr algn="ctr"/>
            <a:r>
              <a:rPr kumimoji="0" lang="it-IT" sz="2800" b="1" i="0" u="none" strike="noStrike" kern="1200" cap="none" spc="0" normalizeH="0" baseline="0" noProof="0" dirty="0">
                <a:ln>
                  <a:noFill/>
                </a:ln>
                <a:solidFill>
                  <a:srgbClr val="147E90"/>
                </a:solidFill>
                <a:effectLst/>
                <a:uLnTx/>
                <a:uFillTx/>
                <a:latin typeface="Calibri Light" panose="020F0302020204030204"/>
                <a:ea typeface="+mj-ea"/>
                <a:cs typeface="+mj-cs"/>
              </a:rPr>
              <a:t>Coacervo delle donazioni (art. 57)</a:t>
            </a:r>
            <a:endParaRPr lang="it-IT" sz="2800" dirty="0"/>
          </a:p>
        </p:txBody>
      </p:sp>
      <p:sp>
        <p:nvSpPr>
          <p:cNvPr id="3" name="Segnaposto contenuto 2">
            <a:extLst>
              <a:ext uri="{FF2B5EF4-FFF2-40B4-BE49-F238E27FC236}">
                <a16:creationId xmlns:a16="http://schemas.microsoft.com/office/drawing/2014/main" id="{85B7E71B-C071-6153-7F92-69C2F6D1D755}"/>
              </a:ext>
            </a:extLst>
          </p:cNvPr>
          <p:cNvSpPr>
            <a:spLocks noGrp="1"/>
          </p:cNvSpPr>
          <p:nvPr>
            <p:ph idx="1"/>
          </p:nvPr>
        </p:nvSpPr>
        <p:spPr>
          <a:xfrm>
            <a:off x="838200" y="1770971"/>
            <a:ext cx="10515600" cy="3834699"/>
          </a:xfrm>
        </p:spPr>
        <p:txBody>
          <a:bodyPr>
            <a:normAutofit/>
          </a:bodyPr>
          <a:lstStyle/>
          <a:p>
            <a:pPr marL="0" indent="0" algn="just">
              <a:buNone/>
            </a:pPr>
            <a:r>
              <a:rPr lang="it-IT" dirty="0"/>
              <a:t>Viene </a:t>
            </a:r>
            <a:r>
              <a:rPr lang="it-IT" dirty="0">
                <a:solidFill>
                  <a:srgbClr val="FF0000"/>
                </a:solidFill>
              </a:rPr>
              <a:t>finalmente abolita</a:t>
            </a:r>
            <a:r>
              <a:rPr lang="it-IT" dirty="0"/>
              <a:t>, anche formalmente, dopo i ripetuti interventi di legittimità e dopo la presa di posizione recepita ufficialmente dalla prassi della Agenzia, la norma fondante </a:t>
            </a:r>
            <a:r>
              <a:rPr lang="it-IT" b="1" dirty="0">
                <a:solidFill>
                  <a:srgbClr val="FF0000"/>
                </a:solidFill>
              </a:rPr>
              <a:t>la pretesa di far valere il coacervo in sede successoria</a:t>
            </a:r>
            <a:r>
              <a:rPr lang="it-IT" dirty="0"/>
              <a:t>. E’ sancita la fine - per legge - del cumulo delle donazioni (rivalutate) da conteggiare in sede successoria per liquidare l’imposta di successione. Il coacervo opera solo per donazioni (fatte in vita) per calcolare erosione o spettanza della franchigia per la relativa imposta, ma le donazioni restano neutre ed irrilevanti rispetto agli aspetti fiscali della successione.</a:t>
            </a:r>
          </a:p>
        </p:txBody>
      </p:sp>
      <p:pic>
        <p:nvPicPr>
          <p:cNvPr id="4" name="Immagine 3">
            <a:extLst>
              <a:ext uri="{FF2B5EF4-FFF2-40B4-BE49-F238E27FC236}">
                <a16:creationId xmlns:a16="http://schemas.microsoft.com/office/drawing/2014/main" id="{49FCE843-4C11-B649-9026-2A98104EA612}"/>
              </a:ext>
            </a:extLst>
          </p:cNvPr>
          <p:cNvPicPr>
            <a:picLocks noChangeAspect="1"/>
          </p:cNvPicPr>
          <p:nvPr/>
        </p:nvPicPr>
        <p:blipFill>
          <a:blip r:embed="rId2"/>
          <a:stretch>
            <a:fillRect/>
          </a:stretch>
        </p:blipFill>
        <p:spPr>
          <a:xfrm>
            <a:off x="766939" y="6024171"/>
            <a:ext cx="1755659" cy="569228"/>
          </a:xfrm>
          <a:prstGeom prst="rect">
            <a:avLst/>
          </a:prstGeom>
        </p:spPr>
      </p:pic>
      <p:pic>
        <p:nvPicPr>
          <p:cNvPr id="5" name="Immagine 4" descr="Adesivo per la silhouette dei cani Whippet LeChienArtistiQ immagine 0">
            <a:extLst>
              <a:ext uri="{FF2B5EF4-FFF2-40B4-BE49-F238E27FC236}">
                <a16:creationId xmlns:a16="http://schemas.microsoft.com/office/drawing/2014/main" id="{541DED02-2AB5-5C4E-0C35-9C051AA3689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5457646" y="5860212"/>
            <a:ext cx="667109" cy="730370"/>
          </a:xfrm>
          <a:prstGeom prst="rect">
            <a:avLst/>
          </a:prstGeom>
          <a:noFill/>
          <a:ln>
            <a:noFill/>
          </a:ln>
        </p:spPr>
      </p:pic>
      <p:pic>
        <p:nvPicPr>
          <p:cNvPr id="6" name="Immagine 5">
            <a:extLst>
              <a:ext uri="{FF2B5EF4-FFF2-40B4-BE49-F238E27FC236}">
                <a16:creationId xmlns:a16="http://schemas.microsoft.com/office/drawing/2014/main" id="{06C1431C-1B02-848D-C01C-A0A01DFD5F8D}"/>
              </a:ext>
            </a:extLst>
          </p:cNvPr>
          <p:cNvPicPr>
            <a:picLocks noChangeAspect="1"/>
          </p:cNvPicPr>
          <p:nvPr/>
        </p:nvPicPr>
        <p:blipFill>
          <a:blip r:embed="rId4"/>
          <a:stretch>
            <a:fillRect/>
          </a:stretch>
        </p:blipFill>
        <p:spPr>
          <a:xfrm>
            <a:off x="10233936" y="5763038"/>
            <a:ext cx="771429" cy="771429"/>
          </a:xfrm>
          <a:prstGeom prst="rect">
            <a:avLst/>
          </a:prstGeom>
        </p:spPr>
      </p:pic>
    </p:spTree>
    <p:extLst>
      <p:ext uri="{BB962C8B-B14F-4D97-AF65-F5344CB8AC3E}">
        <p14:creationId xmlns:p14="http://schemas.microsoft.com/office/powerpoint/2010/main" val="2387197885"/>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16125</TotalTime>
  <Words>2475</Words>
  <Application>Microsoft Office PowerPoint</Application>
  <PresentationFormat>Widescreen</PresentationFormat>
  <Paragraphs>62</Paragraphs>
  <Slides>14</Slides>
  <Notes>2</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14</vt:i4>
      </vt:variant>
    </vt:vector>
  </HeadingPairs>
  <TitlesOfParts>
    <vt:vector size="18" baseType="lpstr">
      <vt:lpstr>Arial</vt:lpstr>
      <vt:lpstr>Calibri</vt:lpstr>
      <vt:lpstr>Calibri Light</vt:lpstr>
      <vt:lpstr>Tema di Office</vt:lpstr>
      <vt:lpstr>Imposta di successione e donazioni: cosa cambia o, meglio,  cosa dovrebbe cambiare </vt:lpstr>
      <vt:lpstr>Legge delega 111/2023 con Decreto approvato in via definitiva dal Consiglio dei Ministri il 7 agosto 2024 in attesa di pubblicazione in G.U. </vt:lpstr>
      <vt:lpstr>Autoliquidazione imposta sulle successioni (art. 27, co. 1)   </vt:lpstr>
      <vt:lpstr>Compilazione del modello (art.28)  </vt:lpstr>
      <vt:lpstr>Svincolo somme per eredi fino a 26 anni di età (Art. 48bis)  </vt:lpstr>
      <vt:lpstr>Aggiornamento intestazioni catastali (Art.8)  </vt:lpstr>
      <vt:lpstr>Liberalità d’uso (Art.1)  </vt:lpstr>
      <vt:lpstr>Liberalità indirette (art. 56 bis)</vt:lpstr>
      <vt:lpstr>Coacervo delle donazioni (art. 57)</vt:lpstr>
      <vt:lpstr>Trust e vincoli di destinazione (Art. 4bis co. 3)</vt:lpstr>
      <vt:lpstr>Trasferimenti aziendali esenti (Art. 4 ter)</vt:lpstr>
      <vt:lpstr>Ridefinizione coefficienti per rendite nella imposta di successione, donazione e registro</vt:lpstr>
      <vt:lpstr>Altre modifiche all’imposta di registro e di bollo</vt:lpstr>
      <vt:lpstr>Banche dati ipotecaria e catastale con accesso semplificato e revisione dei tributi (Art.7)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 ritorno della Cassazione sull'utilizzo dei finanziamenti soci in campo societario: l’ordinanza n. 11276 del 29 aprile 2021</dc:title>
  <dc:creator>Ruben Israel</dc:creator>
  <cp:lastModifiedBy>Ruben Israel</cp:lastModifiedBy>
  <cp:revision>96</cp:revision>
  <cp:lastPrinted>2024-09-21T07:17:16Z</cp:lastPrinted>
  <dcterms:created xsi:type="dcterms:W3CDTF">2021-06-05T07:52:05Z</dcterms:created>
  <dcterms:modified xsi:type="dcterms:W3CDTF">2024-09-22T09:58:07Z</dcterms:modified>
</cp:coreProperties>
</file>