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1" r:id="rId2"/>
    <p:sldId id="337" r:id="rId3"/>
    <p:sldId id="338" r:id="rId4"/>
    <p:sldId id="339" r:id="rId5"/>
    <p:sldId id="322" r:id="rId6"/>
    <p:sldId id="335" r:id="rId7"/>
    <p:sldId id="340" r:id="rId8"/>
    <p:sldId id="342" r:id="rId9"/>
  </p:sldIdLst>
  <p:sldSz cx="9144000" cy="6858000" type="screen4x3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281DE0-A9A1-AAD2-3016-AF93653CDC01}" name="be" initials="be" userId="b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3F9AB-5619-49D3-8E1B-13E3DA21B428}" type="datetimeFigureOut">
              <a:rPr lang="it-IT" smtClean="0"/>
              <a:t>23/09/2024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2B375-D547-45D6-8D56-8E2C227CC6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89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8BB82-7145-5A45-9245-519D303EB19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317E9-1A1C-4B3D-86A8-0653BF6513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7030799"/>
            <a:ext cx="4276822" cy="37010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E9F7481-F20F-4709-B80A-DEBF8F8FB5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822" cy="37010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3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8BB82-7145-5A45-9245-519D303EB19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317E9-1A1C-4B3D-86A8-0653BF6513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7030799"/>
            <a:ext cx="4276822" cy="37010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E9F7481-F20F-4709-B80A-DEBF8F8FB5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822" cy="37010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7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56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23963" y="1665384"/>
            <a:ext cx="6910388" cy="64476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600">
                <a:latin typeface="Garamond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it-IT" sz="3600" dirty="0">
                <a:latin typeface="Garamond"/>
                <a:cs typeface="Garamond"/>
              </a:rPr>
              <a:t>Titolo principale</a:t>
            </a:r>
            <a:endParaRPr lang="it-IT" sz="2700" dirty="0">
              <a:latin typeface="Garamond"/>
              <a:cs typeface="Garamond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223963" y="2314912"/>
            <a:ext cx="6910388" cy="51435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it-IT" sz="2700" dirty="0">
                <a:latin typeface="Garamond"/>
                <a:cs typeface="Garamond"/>
              </a:rPr>
              <a:t>Eventuale sottotitolo</a:t>
            </a:r>
            <a:endParaRPr lang="it-IT" sz="1500" dirty="0">
              <a:latin typeface="Garamond"/>
              <a:cs typeface="Garamond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23963" y="3004372"/>
            <a:ext cx="6910388" cy="525852"/>
          </a:xfrm>
        </p:spPr>
        <p:txBody>
          <a:bodyPr>
            <a:noAutofit/>
          </a:bodyPr>
          <a:lstStyle>
            <a:lvl2pPr marL="0" indent="0">
              <a:buNone/>
              <a:defRPr/>
            </a:lvl2pPr>
          </a:lstStyle>
          <a:p>
            <a:pPr>
              <a:lnSpc>
                <a:spcPct val="80000"/>
              </a:lnSpc>
            </a:pPr>
            <a:r>
              <a:rPr lang="it-IT" sz="1500" dirty="0">
                <a:latin typeface="Garamond"/>
                <a:cs typeface="Garamond"/>
              </a:rPr>
              <a:t>Luogo. Data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8796AF19-F380-4F19-8A1D-E124AF72D4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3969" y="5966787"/>
            <a:ext cx="3600000" cy="546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57082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CB4B4-5860-CA81-251E-F55F319320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32602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CDF0EC-222E-779D-2F63-40384A94F3E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3112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C66C20C-0F77-49D3-9560-3F6B790D60F2}"/>
              </a:ext>
            </a:extLst>
          </p:cNvPr>
          <p:cNvSpPr/>
          <p:nvPr userDrawn="1"/>
        </p:nvSpPr>
        <p:spPr>
          <a:xfrm>
            <a:off x="1459522" y="4216960"/>
            <a:ext cx="2579079" cy="32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0" dirty="0" err="1">
                <a:solidFill>
                  <a:prstClr val="black"/>
                </a:solidFill>
                <a:latin typeface="Garamond" pitchFamily="18" charset="0"/>
              </a:rPr>
              <a:t>belex.com</a:t>
            </a:r>
            <a:endParaRPr lang="it-IT" sz="1800" b="0" dirty="0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9A5226DC-7677-4B27-9ADB-45DEAC7CC7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9875" y="4840700"/>
            <a:ext cx="1335600" cy="252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DCB53-C757-F02F-BD80-AA6106EBA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6092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senz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223964" y="1166152"/>
            <a:ext cx="6278110" cy="445968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4A4AC-54BB-1508-3218-02B81196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A436D-0036-5436-A4B2-256245C57A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40455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3187" y="1166150"/>
            <a:ext cx="8688186" cy="48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7CE25-B80E-F3E4-0579-7204B66D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9EA97-DEEC-B292-1415-124D375B95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83489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223964" y="1707265"/>
            <a:ext cx="4825003" cy="33694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223964" y="5188459"/>
            <a:ext cx="4825002" cy="11729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Arial" panose="020B0604020202020204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Didascalia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5" y="520279"/>
            <a:ext cx="7488236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61C50-6E40-FD36-B59B-B015724F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1F04F-E7AA-F7C2-C2DC-7B53565BB6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94315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233106" y="1711010"/>
            <a:ext cx="3240000" cy="41830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Picture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663615" y="1712597"/>
            <a:ext cx="3240000" cy="41830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Arial" panose="020B0604020202020204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Didascalia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893564-DAB3-5D35-0BC4-934532D5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83EDF-D4FB-473B-1C20-6340950B0F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86139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t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238799" y="1712597"/>
            <a:ext cx="2991454" cy="22177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Picture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243712" y="4028307"/>
            <a:ext cx="2991454" cy="18673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Arial" panose="020B0604020202020204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Didascalia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4315299" y="1712597"/>
            <a:ext cx="2991454" cy="22177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Picture</a:t>
            </a:r>
          </a:p>
        </p:txBody>
      </p:sp>
      <p:sp>
        <p:nvSpPr>
          <p:cNvPr id="14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4315299" y="4028307"/>
            <a:ext cx="2991454" cy="18673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Arial" panose="020B0604020202020204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Didascalia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81294-0A13-2DD1-FC38-6852C719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1EF74-DB21-4BCB-34D1-5539825873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70929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t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238798" y="1711010"/>
            <a:ext cx="1919514" cy="17385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Picture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234568" y="3660190"/>
            <a:ext cx="1914601" cy="15629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>
                <a:latin typeface="Arial" panose="020B0604020202020204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Didascalia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298013" y="1711007"/>
            <a:ext cx="1919514" cy="173859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Picture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5377185" y="1711010"/>
            <a:ext cx="1929568" cy="173858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Picture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half" idx="17" hasCustomPrompt="1"/>
          </p:nvPr>
        </p:nvSpPr>
        <p:spPr>
          <a:xfrm>
            <a:off x="3301569" y="3660190"/>
            <a:ext cx="1914601" cy="15629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>
                <a:latin typeface="Arial" panose="020B0604020202020204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Didascalia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 hasCustomPrompt="1"/>
          </p:nvPr>
        </p:nvSpPr>
        <p:spPr>
          <a:xfrm>
            <a:off x="5368041" y="3660190"/>
            <a:ext cx="1914601" cy="15629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>
                <a:latin typeface="Arial" panose="020B0604020202020204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Didascalia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0F6D7C-FEA5-EEE6-0F15-9501CE65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DFA0A-641D-A551-E1B9-1B3C94F8859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36298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a profession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Carica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234569" y="1711009"/>
            <a:ext cx="1625786" cy="16005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15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238798" y="3737827"/>
            <a:ext cx="6621613" cy="21578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Arial" panose="020B0604020202020204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dirty="0"/>
              <a:t>Descrizione</a:t>
            </a:r>
          </a:p>
        </p:txBody>
      </p:sp>
      <p:sp>
        <p:nvSpPr>
          <p:cNvPr id="18" name="Segnaposto testo 3"/>
          <p:cNvSpPr>
            <a:spLocks noGrp="1"/>
          </p:cNvSpPr>
          <p:nvPr>
            <p:ph type="body" sz="half" idx="15" hasCustomPrompt="1"/>
          </p:nvPr>
        </p:nvSpPr>
        <p:spPr>
          <a:xfrm>
            <a:off x="3024082" y="1711008"/>
            <a:ext cx="4816484" cy="160052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 sz="900">
                <a:latin typeface="Garamond" panose="02020404030301010803" pitchFamily="18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z="900" dirty="0">
                <a:latin typeface="Arial"/>
                <a:cs typeface="Arial"/>
              </a:rPr>
              <a:t>Focus Team / Area di </a:t>
            </a:r>
            <a:r>
              <a:rPr lang="it-IT" sz="900" dirty="0" err="1">
                <a:latin typeface="Arial"/>
                <a:cs typeface="Arial"/>
              </a:rPr>
              <a:t>Practice</a:t>
            </a:r>
            <a:endParaRPr lang="it-IT" sz="900" dirty="0">
              <a:latin typeface="Arial"/>
              <a:cs typeface="Arial"/>
            </a:endParaRPr>
          </a:p>
          <a:p>
            <a:pPr lvl="0"/>
            <a:endParaRPr lang="it-IT" sz="900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buSzPct val="75000"/>
            </a:pPr>
            <a:r>
              <a:rPr lang="it-IT" sz="900" dirty="0" err="1">
                <a:latin typeface="Arial"/>
                <a:cs typeface="Arial"/>
              </a:rPr>
              <a:t>Main</a:t>
            </a:r>
            <a:r>
              <a:rPr lang="it-IT" sz="900" dirty="0">
                <a:latin typeface="Arial"/>
                <a:cs typeface="Arial"/>
              </a:rPr>
              <a:t> office, Stato</a:t>
            </a:r>
          </a:p>
          <a:p>
            <a:pPr>
              <a:lnSpc>
                <a:spcPct val="90000"/>
              </a:lnSpc>
              <a:buSzPct val="75000"/>
            </a:pPr>
            <a:r>
              <a:rPr lang="it-IT" sz="900" dirty="0">
                <a:latin typeface="Arial"/>
                <a:cs typeface="Arial"/>
              </a:rPr>
              <a:t>Mail_address@bonellierede.com</a:t>
            </a:r>
          </a:p>
          <a:p>
            <a:pPr>
              <a:lnSpc>
                <a:spcPct val="90000"/>
              </a:lnSpc>
              <a:buSzPct val="75000"/>
            </a:pPr>
            <a:r>
              <a:rPr lang="it-IT" sz="900" dirty="0">
                <a:latin typeface="Arial"/>
                <a:cs typeface="Arial"/>
              </a:rPr>
              <a:t>0039 (02) 77113</a:t>
            </a:r>
          </a:p>
          <a:p>
            <a:pPr lvl="0"/>
            <a:r>
              <a:rPr lang="it-IT" sz="900" dirty="0">
                <a:latin typeface="Arial"/>
                <a:cs typeface="Arial"/>
              </a:rPr>
              <a:t> </a:t>
            </a:r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2501-37B5-6D31-C1AE-CA16AA8F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E9F15-B59F-BAA1-8CA2-82EA3FDE103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89691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23963" y="1700213"/>
            <a:ext cx="7488237" cy="417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5" y="520279"/>
            <a:ext cx="7488236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A21AC9-4547-4791-895F-A0F0F1B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DCA251-63CF-EBA9-CF76-C39DEC6480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48890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1223962" y="1423226"/>
            <a:ext cx="7488238" cy="4668058"/>
          </a:xfrm>
        </p:spPr>
        <p:txBody>
          <a:bodyPr/>
          <a:lstStyle>
            <a:lvl1pPr>
              <a:defRPr>
                <a:latin typeface="Garamond" panose="02020404030301010803" pitchFamily="18" charset="0"/>
                <a:cs typeface="Arial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26D9D-3448-DE73-A83F-3C1D5211FA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5A6F85-195E-52E7-393E-1E47514A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204487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4"/>
          </p:nvPr>
        </p:nvSpPr>
        <p:spPr>
          <a:xfrm>
            <a:off x="518060" y="1426288"/>
            <a:ext cx="8194140" cy="4495591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A6A9D-A479-94AA-705D-219778F01E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1354A3-2195-38E6-5C0E-CE090852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602755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iquad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238799" y="1711010"/>
            <a:ext cx="2145166" cy="2153879"/>
          </a:xfrm>
          <a:solidFill>
            <a:schemeClr val="bg1">
              <a:lumMod val="85000"/>
            </a:schemeClr>
          </a:solidFill>
        </p:spPr>
        <p:txBody>
          <a:bodyPr lIns="144000" tIns="108000" rIns="144000" b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anose="020B0604020202020204" pitchFamily="34" charset="0"/>
                <a:cs typeface="Arial" pitchFamily="34" charset="0"/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Testo 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3649200" y="1711009"/>
            <a:ext cx="2145166" cy="2153879"/>
          </a:xfrm>
          <a:solidFill>
            <a:srgbClr val="C3092B"/>
          </a:solidFill>
        </p:spPr>
        <p:txBody>
          <a:bodyPr lIns="144000" tIns="108000" rIns="144000" b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Testo 2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6064799" y="1706248"/>
            <a:ext cx="2145166" cy="2153877"/>
          </a:xfrm>
          <a:solidFill>
            <a:srgbClr val="D84829"/>
          </a:solidFill>
        </p:spPr>
        <p:txBody>
          <a:bodyPr lIns="144000" tIns="108000" rIns="144000" b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/>
              <a:t>Testo 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C6C3E-4208-7848-4332-7C09A44B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D250C-92BE-50D5-D699-F2B71800D63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13350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11E09-79BB-42D0-7EBC-4C13AE494C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424468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8F9B6-2E3B-FB3A-E1F2-EA322D7372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08690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2320602"/>
            <a:ext cx="7488237" cy="95744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700"/>
            </a:lvl1pPr>
          </a:lstStyle>
          <a:p>
            <a:pPr lvl="0"/>
            <a:r>
              <a:rPr lang="it-IT" sz="2700" dirty="0">
                <a:latin typeface="Garamond"/>
                <a:cs typeface="Garamond"/>
              </a:rPr>
              <a:t>Titolo sezione successiva</a:t>
            </a:r>
            <a:endParaRPr lang="it-I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A2B033-E775-EB02-4E20-F3CECEE6DE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5939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23963" y="1712026"/>
            <a:ext cx="7488237" cy="4183063"/>
          </a:xfrm>
        </p:spPr>
        <p:txBody>
          <a:bodyPr/>
          <a:lstStyle>
            <a:lvl1pPr marL="200025" indent="-2000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lvl1pPr>
            <a:lvl2pPr marL="471488" indent="-201216">
              <a:lnSpc>
                <a:spcPct val="90000"/>
              </a:lnSpc>
              <a:spcAft>
                <a:spcPts val="0"/>
              </a:spcAft>
              <a:buSzPct val="60000"/>
              <a:buFont typeface="Garamond" pitchFamily="18" charset="0"/>
              <a:buChar char="−"/>
              <a:defRPr/>
            </a:lvl2pPr>
            <a:lvl3pPr marL="739379" indent="-200025">
              <a:lnSpc>
                <a:spcPct val="90000"/>
              </a:lnSpc>
              <a:spcAft>
                <a:spcPts val="0"/>
              </a:spcAft>
              <a:buSzPct val="60000"/>
              <a:buFont typeface="Courier New" pitchFamily="49" charset="0"/>
              <a:buChar char="o"/>
              <a:defRPr/>
            </a:lvl3pPr>
            <a:lvl4pPr marL="1007269" indent="-197644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lvl4pPr>
            <a:lvl5pPr marL="1278731" indent="-198835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F3B77-5C6C-0223-BBF1-D196350233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D887FC-9FE4-EC00-1261-044FA817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0362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1706120"/>
            <a:ext cx="7488237" cy="4183063"/>
          </a:xfrm>
        </p:spPr>
        <p:txBody>
          <a:bodyPr>
            <a:noAutofit/>
          </a:bodyPr>
          <a:lstStyle>
            <a:lvl1pPr marL="335756" indent="-335756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900">
                <a:latin typeface="Arial" panose="020B0604020202020204" pitchFamily="34" charset="0"/>
                <a:cs typeface="Arial" pitchFamily="34" charset="0"/>
              </a:defRPr>
            </a:lvl1pPr>
            <a:lvl2pPr marL="405000" indent="-135000">
              <a:buSzPct val="60000"/>
              <a:buFont typeface="Garamond" pitchFamily="18" charset="0"/>
              <a:buChar char="−"/>
              <a:defRPr/>
            </a:lvl2pPr>
            <a:lvl3pPr marL="675000" indent="-135000">
              <a:buSzPct val="60000"/>
              <a:buFont typeface="Courier New" pitchFamily="49" charset="0"/>
              <a:buChar char="o"/>
              <a:defRPr/>
            </a:lvl3pPr>
            <a:lvl4pPr marL="945000" indent="-135000">
              <a:buFont typeface="Wingdings" pitchFamily="2" charset="2"/>
              <a:buChar char="Ø"/>
              <a:defRPr/>
            </a:lvl4pPr>
            <a:lvl5pPr marL="1215000" indent="-135000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/>
              <a:t>2	Click to edit Master text styles</a:t>
            </a:r>
          </a:p>
          <a:p>
            <a:pPr lvl="0"/>
            <a:r>
              <a:rPr lang="en-US" dirty="0"/>
              <a:t>3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26B6EC-D420-9F1B-7095-4F985698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28B8C-A3AD-4B02-FA04-8FB718D05F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45482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223963" y="1664626"/>
            <a:ext cx="7488237" cy="17428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 lvl="0"/>
            <a:r>
              <a:rPr lang="it-IT" dirty="0"/>
              <a:t>Testo introduttivo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4" y="520279"/>
            <a:ext cx="6919912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23963" y="3406777"/>
            <a:ext cx="7488237" cy="2443163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spcAft>
                <a:spcPts val="0"/>
              </a:spcAft>
              <a:defRPr sz="90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Citazione</a:t>
            </a:r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A09761-54A3-CFCA-0D44-DB7D3286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C4492C-BCEF-B36D-2C3A-B7DF559657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25343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223963" y="1666876"/>
            <a:ext cx="7488237" cy="355210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/>
            </a:lvl1pPr>
          </a:lstStyle>
          <a:p>
            <a:pPr lvl="0"/>
            <a:r>
              <a:rPr lang="it-IT" dirty="0"/>
              <a:t>Citazione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23963" y="5391511"/>
            <a:ext cx="7488237" cy="458429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spcAft>
                <a:spcPts val="0"/>
              </a:spcAft>
              <a:defRPr sz="1050">
                <a:latin typeface="Garamond" pitchFamily="18" charset="0"/>
                <a:cs typeface="Arial" pitchFamily="34" charset="0"/>
              </a:defRPr>
            </a:lvl1pPr>
          </a:lstStyle>
          <a:p>
            <a:pPr lvl="0"/>
            <a:r>
              <a:rPr lang="en-US" dirty="0" err="1"/>
              <a:t>Attribuzione</a:t>
            </a:r>
            <a:r>
              <a:rPr lang="en-US" dirty="0"/>
              <a:t>, </a:t>
            </a:r>
            <a:r>
              <a:rPr lang="en-US" dirty="0" err="1"/>
              <a:t>Autore</a:t>
            </a:r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541B8D-2936-75D9-7FA3-744E88AA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2FA8F6-5A7D-9B11-55F8-FD7E4E533B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28369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z="1800" dirty="0">
                <a:latin typeface="Garamond"/>
                <a:cs typeface="Garamond"/>
              </a:rPr>
              <a:t>Titolo slide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33107" y="1710439"/>
            <a:ext cx="3600000" cy="417512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350"/>
            </a:lvl1pPr>
            <a:lvl2pPr>
              <a:lnSpc>
                <a:spcPct val="90000"/>
              </a:lnSpc>
              <a:defRPr sz="1350"/>
            </a:lvl2pPr>
            <a:lvl3pPr>
              <a:lnSpc>
                <a:spcPct val="90000"/>
              </a:lnSpc>
              <a:defRPr sz="1350"/>
            </a:lvl3pPr>
            <a:lvl4pPr>
              <a:lnSpc>
                <a:spcPct val="90000"/>
              </a:lnSpc>
              <a:defRPr sz="1350"/>
            </a:lvl4pPr>
            <a:lvl5pPr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2199" y="1720786"/>
            <a:ext cx="3600000" cy="418306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350"/>
            </a:lvl1pPr>
            <a:lvl2pPr>
              <a:lnSpc>
                <a:spcPct val="90000"/>
              </a:lnSpc>
              <a:defRPr sz="1350"/>
            </a:lvl2pPr>
            <a:lvl3pPr>
              <a:lnSpc>
                <a:spcPct val="90000"/>
              </a:lnSpc>
              <a:defRPr sz="1350"/>
            </a:lvl3pPr>
            <a:lvl4pPr>
              <a:lnSpc>
                <a:spcPct val="90000"/>
              </a:lnSpc>
              <a:defRPr sz="1350"/>
            </a:lvl4pPr>
            <a:lvl5pPr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1003C-2F7B-B16B-EAE3-C332057E9A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49189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223962" y="1711007"/>
            <a:ext cx="3600000" cy="5000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23962" y="2220595"/>
            <a:ext cx="3600000" cy="36750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500"/>
            </a:lvl1pPr>
            <a:lvl2pPr>
              <a:lnSpc>
                <a:spcPct val="90000"/>
              </a:lnSpc>
              <a:defRPr sz="1500"/>
            </a:lvl2pPr>
            <a:lvl3pPr>
              <a:lnSpc>
                <a:spcPct val="90000"/>
              </a:lnSpc>
              <a:defRPr sz="1500"/>
            </a:lvl3pPr>
            <a:lvl4pPr>
              <a:lnSpc>
                <a:spcPct val="90000"/>
              </a:lnSpc>
              <a:defRPr sz="1500"/>
            </a:lvl4pPr>
            <a:lvl5pPr>
              <a:lnSpc>
                <a:spcPct val="90000"/>
              </a:lnSpc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14636" y="1711007"/>
            <a:ext cx="3600000" cy="5000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14636" y="2220595"/>
            <a:ext cx="3600000" cy="36750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500"/>
            </a:lvl1pPr>
            <a:lvl2pPr>
              <a:lnSpc>
                <a:spcPct val="90000"/>
              </a:lnSpc>
              <a:defRPr sz="1500"/>
            </a:lvl2pPr>
            <a:lvl3pPr>
              <a:lnSpc>
                <a:spcPct val="90000"/>
              </a:lnSpc>
              <a:defRPr sz="1500"/>
            </a:lvl3pPr>
            <a:lvl4pPr>
              <a:lnSpc>
                <a:spcPct val="90000"/>
              </a:lnSpc>
              <a:defRPr sz="1500"/>
            </a:lvl4pPr>
            <a:lvl5pPr>
              <a:lnSpc>
                <a:spcPct val="90000"/>
              </a:lnSpc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520279"/>
            <a:ext cx="7488237" cy="4635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it-IT" noProof="0" dirty="0"/>
              <a:t>Eventuale sottotitolo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F139AF-2EDA-3409-8586-2DBB3421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B20C23F-1A15-E022-F037-1DF155BE28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Titolo della presentazione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88384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23963" y="174055"/>
            <a:ext cx="7488237" cy="3387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sz="1800" dirty="0">
                <a:latin typeface="Garamond"/>
                <a:cs typeface="Garamond"/>
              </a:rPr>
              <a:t>Titolo slide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23963" y="1709357"/>
            <a:ext cx="7488237" cy="4186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23963" y="6382768"/>
            <a:ext cx="7488237" cy="338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 i="0" u="none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it-IT"/>
              <a:t>Titolo della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79388" y="6382768"/>
            <a:ext cx="774700" cy="338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</a:lstStyle>
          <a:p>
            <a:fld id="{784AEEFA-97BB-CE41-A79B-87D26BB0211B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9" name="Immagine 6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4700" cy="584200"/>
          </a:xfrm>
          <a:prstGeom prst="rect">
            <a:avLst/>
          </a:prstGeom>
        </p:spPr>
      </p:pic>
    </p:spTree>
    <p:custDataLst>
      <p:tags r:id="rId26"/>
    </p:custDataLst>
    <p:extLst>
      <p:ext uri="{BB962C8B-B14F-4D97-AF65-F5344CB8AC3E}">
        <p14:creationId xmlns:p14="http://schemas.microsoft.com/office/powerpoint/2010/main" val="8204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dt="0"/>
  <p:txStyles>
    <p:titleStyle>
      <a:lvl1pPr marL="0" marR="0" indent="0" algn="l" defTabSz="3429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8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lnSpc>
          <a:spcPct val="90000"/>
        </a:lnSpc>
        <a:spcBef>
          <a:spcPts val="1500"/>
        </a:spcBef>
        <a:spcAft>
          <a:spcPts val="0"/>
        </a:spcAft>
        <a:buSzPct val="75000"/>
        <a:buFont typeface="Arial"/>
        <a:buNone/>
        <a:defRPr sz="15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267891" indent="-267891" algn="l" defTabSz="342900" rtl="0" eaLnBrk="1" latinLnBrk="0" hangingPunct="1">
        <a:lnSpc>
          <a:spcPct val="90000"/>
        </a:lnSpc>
        <a:spcBef>
          <a:spcPts val="0"/>
        </a:spcBef>
        <a:buSzPct val="75000"/>
        <a:buFont typeface="Arial" pitchFamily="34" charset="0"/>
        <a:buChar char="•"/>
        <a:defRPr sz="15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539354" indent="-271463" algn="l" defTabSz="342900" rtl="0" eaLnBrk="1" latinLnBrk="0" hangingPunct="1">
        <a:lnSpc>
          <a:spcPct val="90000"/>
        </a:lnSpc>
        <a:spcBef>
          <a:spcPts val="0"/>
        </a:spcBef>
        <a:buSzPct val="75000"/>
        <a:buFont typeface="Garamond" pitchFamily="18" charset="0"/>
        <a:buChar char="─"/>
        <a:defRPr sz="15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807244" indent="-267891" algn="l" defTabSz="342900" rtl="0" eaLnBrk="1" latinLnBrk="0" hangingPunct="1">
        <a:lnSpc>
          <a:spcPct val="90000"/>
        </a:lnSpc>
        <a:spcBef>
          <a:spcPts val="0"/>
        </a:spcBef>
        <a:buSzPct val="60000"/>
        <a:buFont typeface="Courier New" pitchFamily="49" charset="0"/>
        <a:buChar char="o"/>
        <a:defRPr sz="15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075135" indent="-267891" algn="l" defTabSz="342900" rtl="0" eaLnBrk="1" latinLnBrk="0" hangingPunct="1">
        <a:lnSpc>
          <a:spcPct val="90000"/>
        </a:lnSpc>
        <a:spcBef>
          <a:spcPts val="0"/>
        </a:spcBef>
        <a:buSzPct val="60000"/>
        <a:buFont typeface="Wingdings" pitchFamily="2" charset="2"/>
        <a:buChar char="Ø"/>
        <a:defRPr sz="15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578" userDrawn="1">
          <p15:clr>
            <a:srgbClr val="F26B43"/>
          </p15:clr>
        </p15:guide>
        <p15:guide id="3" pos="4116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5" orient="horz" pos="323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hyperlink" Target="mailto:giampaolo.genta@bele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077" y="1624404"/>
            <a:ext cx="7842420" cy="1299772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2400" b="1" u="sng" dirty="0"/>
              <a:t>Webinar</a:t>
            </a:r>
            <a:br>
              <a:rPr lang="en-US" sz="2400" b="1" u="sng" dirty="0"/>
            </a:br>
            <a:r>
              <a:rPr lang="en-US" sz="2400" b="1" u="sng" dirty="0"/>
              <a:t>IMPOSTA DI SUCCESSIONI E DONAZIONI: COSA CAMBIA </a:t>
            </a:r>
            <a:br>
              <a:rPr lang="en-US" sz="2400" b="1" u="sng" dirty="0"/>
            </a:br>
            <a:r>
              <a:rPr lang="it-IT" sz="2200" dirty="0"/>
              <a:t>Focus sulle novità in materia di trust, patti di famiglia e passaggi d’impresa</a:t>
            </a:r>
            <a:br>
              <a:rPr lang="it-IT" sz="2000" dirty="0"/>
            </a:br>
            <a:br>
              <a:rPr lang="it-IT" sz="2000" b="1" dirty="0"/>
            </a:br>
            <a:r>
              <a:rPr lang="it-IT" sz="2400" b="1" i="1" dirty="0"/>
              <a:t>Alcuni spunti di riflessione in tema di liberalità indirette e vincoli di destinazione</a:t>
            </a:r>
            <a:br>
              <a:rPr lang="it-IT" sz="2000" b="1" dirty="0"/>
            </a:br>
            <a:br>
              <a:rPr lang="it-IT" sz="2000" b="1" dirty="0"/>
            </a:br>
            <a:r>
              <a:rPr lang="it-IT" sz="2400" b="1" dirty="0"/>
              <a:t>Giampaolo Genta</a:t>
            </a:r>
            <a:br>
              <a:rPr lang="it-IT" sz="1800" b="1" dirty="0"/>
            </a:br>
            <a:br>
              <a:rPr lang="it-IT" sz="1800" b="1" dirty="0"/>
            </a:b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27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73022-FC8C-FD0D-A5A9-D09B7A1CD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23EEE4-0A13-05ED-D1F5-CBD8067F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02" y="845745"/>
            <a:ext cx="7488237" cy="338709"/>
          </a:xfrm>
        </p:spPr>
        <p:txBody>
          <a:bodyPr/>
          <a:lstStyle/>
          <a:p>
            <a:r>
              <a:rPr lang="en-US" sz="1850" b="1" dirty="0"/>
              <a:t>Cenni in materia di </a:t>
            </a:r>
            <a:r>
              <a:rPr lang="en-US" sz="1850" b="1" dirty="0" err="1"/>
              <a:t>liberalità</a:t>
            </a:r>
            <a:r>
              <a:rPr lang="en-US" sz="1850" b="1" dirty="0"/>
              <a:t> </a:t>
            </a:r>
            <a:r>
              <a:rPr lang="en-US" sz="1850" b="1" dirty="0" err="1"/>
              <a:t>indirette</a:t>
            </a:r>
            <a:r>
              <a:rPr lang="en-US" sz="1850" b="1" dirty="0"/>
              <a:t> - </a:t>
            </a:r>
            <a:r>
              <a:rPr lang="en-US" sz="1850" b="1" dirty="0" err="1"/>
              <a:t>Introduzione</a:t>
            </a:r>
            <a:br>
              <a:rPr lang="en-US" sz="1700" b="1" dirty="0"/>
            </a:br>
            <a:endParaRPr lang="it-IT" sz="17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5F33EC-BF1C-4E07-3897-1FC17D3EE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802" y="1481485"/>
            <a:ext cx="7555597" cy="4619106"/>
          </a:xfrm>
        </p:spPr>
        <p:txBody>
          <a:bodyPr/>
          <a:lstStyle/>
          <a:p>
            <a:pPr marL="271463" lvl="1" indent="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it-IT" sz="1600" b="1" u="sng" dirty="0">
                <a:latin typeface="Garamond" panose="02020404030301010803" pitchFamily="18" charset="0"/>
              </a:rPr>
              <a:t>Definizione ed esempi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Le donazioni vengono tradizionalmente suddivise in tre diverse categorie: </a:t>
            </a:r>
          </a:p>
          <a:p>
            <a:pPr marL="64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r>
              <a:rPr lang="it-IT" sz="1600" b="1" dirty="0"/>
              <a:t>donazioni «formali»</a:t>
            </a:r>
            <a:r>
              <a:rPr lang="it-IT" sz="1600" dirty="0"/>
              <a:t>, ovvero quelle tradizionali (di cui all’art. 769 c.c.) la cui stipula richiede l’atto pubblico;</a:t>
            </a:r>
          </a:p>
          <a:p>
            <a:pPr marL="64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r>
              <a:rPr lang="it-IT" sz="1600" b="1" dirty="0"/>
              <a:t>donazioni «indirette»</a:t>
            </a:r>
            <a:r>
              <a:rPr lang="it-IT" sz="1600" dirty="0"/>
              <a:t>, ovvero quelle che vengono realizzate attraverso uno schema negoziale, diverso dalla donazione formale, che produce effetti analoghi alla donazione formale; </a:t>
            </a:r>
          </a:p>
          <a:p>
            <a:pPr marL="64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r>
              <a:rPr lang="it-IT" sz="1600" b="1" dirty="0"/>
              <a:t>donazioni «informali»</a:t>
            </a:r>
            <a:r>
              <a:rPr lang="it-IT" sz="1600" dirty="0"/>
              <a:t>, che, a differenza delle precedenti, consistono nel mero svolgimento di un’attività materiale o in un comportamento consapevolmente omissivo per spirito di liberalità.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/>
              <a:t>Con la locuzione «liberalità indirette» ci si riferisce generalmente sia alle donazioni indirette che alle donazioni informali.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/>
              <a:t>Alcuni </a:t>
            </a:r>
            <a:r>
              <a:rPr lang="it-IT" sz="1600" u="sng" dirty="0"/>
              <a:t>esempi di liberalità indirette</a:t>
            </a:r>
            <a:r>
              <a:rPr lang="it-IT" sz="1600" dirty="0"/>
              <a:t> sono l’accollo del debito altrui, la remissione del debito, gli aumenti di capitale a valore nominale, la vendita di un bene a prezzo irrisorio, il bonifico bancario dai genitori ai figli, ecc. </a:t>
            </a:r>
          </a:p>
          <a:p>
            <a:pPr algn="just">
              <a:lnSpc>
                <a:spcPct val="100000"/>
              </a:lnSpc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81579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73022-FC8C-FD0D-A5A9-D09B7A1CD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23EEE4-0A13-05ED-D1F5-CBD8067F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8" y="763611"/>
            <a:ext cx="7637462" cy="338709"/>
          </a:xfrm>
        </p:spPr>
        <p:txBody>
          <a:bodyPr/>
          <a:lstStyle/>
          <a:p>
            <a:r>
              <a:rPr lang="en-US" sz="1850" b="1" dirty="0"/>
              <a:t>Cenni in materia di </a:t>
            </a:r>
            <a:r>
              <a:rPr lang="en-US" sz="1850" b="1" dirty="0" err="1"/>
              <a:t>liberalità</a:t>
            </a:r>
            <a:r>
              <a:rPr lang="en-US" sz="1850" b="1" dirty="0"/>
              <a:t> </a:t>
            </a:r>
            <a:r>
              <a:rPr lang="en-US" sz="1850" b="1" dirty="0" err="1"/>
              <a:t>indirette</a:t>
            </a:r>
            <a:r>
              <a:rPr lang="en-US" sz="1850" b="1" dirty="0"/>
              <a:t> – </a:t>
            </a:r>
            <a:r>
              <a:rPr lang="en-US" sz="1850" b="1" dirty="0" err="1"/>
              <a:t>Agenzia</a:t>
            </a:r>
            <a:r>
              <a:rPr lang="en-US" sz="1850" b="1" dirty="0"/>
              <a:t> delle </a:t>
            </a:r>
            <a:r>
              <a:rPr lang="en-US" sz="1850" b="1" dirty="0" err="1"/>
              <a:t>Entrate</a:t>
            </a:r>
            <a:r>
              <a:rPr lang="en-US" sz="1850" b="1" dirty="0"/>
              <a:t> </a:t>
            </a:r>
            <a:r>
              <a:rPr lang="en-US" sz="1850" b="1" i="1" dirty="0"/>
              <a:t>vs </a:t>
            </a:r>
            <a:r>
              <a:rPr lang="en-US" sz="1850" b="1" i="1" dirty="0" err="1"/>
              <a:t>Cassazione</a:t>
            </a:r>
            <a:r>
              <a:rPr lang="en-US" sz="1850" b="1" dirty="0"/>
              <a:t> </a:t>
            </a:r>
            <a:br>
              <a:rPr lang="en-US" sz="1700" b="1" dirty="0"/>
            </a:br>
            <a:endParaRPr lang="it-IT" sz="17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5F33EC-BF1C-4E07-3897-1FC17D3EE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966" y="1338789"/>
            <a:ext cx="7555597" cy="4619106"/>
          </a:xfrm>
        </p:spPr>
        <p:txBody>
          <a:bodyPr/>
          <a:lstStyle/>
          <a:p>
            <a:pPr marL="271463" lvl="1" indent="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it-IT" b="1" u="sng" dirty="0">
                <a:latin typeface="Garamond" panose="02020404030301010803" pitchFamily="18" charset="0"/>
              </a:rPr>
              <a:t>Tassabilità delle liberalità indirette secondo l’Agenzia delle Entrate</a:t>
            </a:r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b="1" dirty="0">
                <a:latin typeface="Garamond" panose="02020404030301010803" pitchFamily="18" charset="0"/>
              </a:rPr>
              <a:t>Circolare n. 30/2015</a:t>
            </a:r>
            <a:r>
              <a:rPr lang="it-IT" b="1" dirty="0"/>
              <a:t> </a:t>
            </a:r>
            <a:r>
              <a:rPr lang="it-IT" dirty="0"/>
              <a:t>– </a:t>
            </a:r>
            <a:r>
              <a:rPr lang="it-IT" u="sng" dirty="0"/>
              <a:t>l’imposta sulle successioni e donazioni si applica alle liberalità indirette risultanti da atti soggetti a registrazione</a:t>
            </a:r>
            <a:r>
              <a:rPr lang="it-IT" dirty="0"/>
              <a:t> (</a:t>
            </a:r>
            <a:r>
              <a:rPr lang="it-IT" i="1" dirty="0"/>
              <a:t>ex</a:t>
            </a:r>
            <a:r>
              <a:rPr lang="it-IT" dirty="0"/>
              <a:t> art. 1, comma 4-</a:t>
            </a:r>
            <a:r>
              <a:rPr lang="it-IT" i="1" dirty="0"/>
              <a:t>bis</a:t>
            </a:r>
            <a:r>
              <a:rPr lang="it-IT" dirty="0"/>
              <a:t>, del TUS), </a:t>
            </a:r>
            <a:r>
              <a:rPr lang="it-IT" u="sng" dirty="0"/>
              <a:t>nonché alle altre liberalità tra vivi che si caratterizzano per l’assenza di un atto scritto</a:t>
            </a:r>
            <a:r>
              <a:rPr lang="it-IT" dirty="0"/>
              <a:t> (soggetto a registrazione).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it-IT" b="1" dirty="0">
                <a:latin typeface="Garamond" panose="02020404030301010803" pitchFamily="18" charset="0"/>
              </a:rPr>
              <a:t>	</a:t>
            </a:r>
            <a:r>
              <a:rPr lang="it-IT" b="1" u="sng" dirty="0">
                <a:latin typeface="Garamond" panose="02020404030301010803" pitchFamily="18" charset="0"/>
              </a:rPr>
              <a:t>Tassabilità delle liberalità indirette secondo la Corte di Cassazione</a:t>
            </a:r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b="1" dirty="0"/>
              <a:t>Cassazione n. 7442 del 20 marzo 2024</a:t>
            </a:r>
            <a:r>
              <a:rPr lang="it-IT" dirty="0"/>
              <a:t> – tassabilità delle liberalità indirette in due ipotesi: </a:t>
            </a:r>
          </a:p>
          <a:p>
            <a:pPr marL="648000" indent="-28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romanLcPeriod"/>
            </a:pPr>
            <a:r>
              <a:rPr lang="it-IT" dirty="0"/>
              <a:t>quella in cui si verificano le </a:t>
            </a:r>
            <a:r>
              <a:rPr lang="it-IT" u="sng" dirty="0"/>
              <a:t>condizioni previste dall’art. 56-</a:t>
            </a:r>
            <a:r>
              <a:rPr lang="it-IT" i="1" u="sng" dirty="0"/>
              <a:t>bis, </a:t>
            </a:r>
            <a:r>
              <a:rPr lang="it-IT" u="sng" dirty="0"/>
              <a:t>comma 1, del TUS</a:t>
            </a:r>
            <a:r>
              <a:rPr lang="it-IT" dirty="0"/>
              <a:t>, ovvero:</a:t>
            </a:r>
          </a:p>
          <a:p>
            <a:pPr marL="1008000" indent="-28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lphaLcPeriod"/>
            </a:pPr>
            <a:r>
              <a:rPr lang="it-IT" dirty="0"/>
              <a:t>quando le liberalità indirette emergono da una «</a:t>
            </a:r>
            <a:r>
              <a:rPr lang="it-IT" b="1" dirty="0"/>
              <a:t>confessione</a:t>
            </a:r>
            <a:r>
              <a:rPr lang="it-IT" dirty="0"/>
              <a:t>» nell’ambito di un procedimento volto all’accertamento di tributi (per esempio, nel caso in cui l’Agenzia delle Entrate rilevi un tenore di vita superiore ai redditi dichiarati e il contribuente giustifichi la sostenibilità delle proprie spese in base a quanto ricevuto a seguito di una donazione informale); e</a:t>
            </a:r>
          </a:p>
          <a:p>
            <a:pPr marL="1008000" indent="-28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lphaLcPeriod"/>
            </a:pPr>
            <a:r>
              <a:rPr lang="it-IT" dirty="0"/>
              <a:t>non siano applicabili le ordinarie franchigie previste dall’imposta sulle successioni e donazioni (perché già erose o perché non applicabili).</a:t>
            </a:r>
          </a:p>
          <a:p>
            <a:pPr marL="720000" indent="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it-IT" dirty="0"/>
              <a:t>Si applica l’aliquota dell’8% in ogni caso (a prescindere da eventuali rapporti di parentela);</a:t>
            </a:r>
          </a:p>
          <a:p>
            <a:pPr marL="648000" indent="-28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romanLcPeriod" startAt="2"/>
            </a:pPr>
            <a:r>
              <a:rPr lang="it-IT" dirty="0"/>
              <a:t>quella di cui </a:t>
            </a:r>
            <a:r>
              <a:rPr lang="it-IT" u="sng" dirty="0"/>
              <a:t>all’art. 56-</a:t>
            </a:r>
            <a:r>
              <a:rPr lang="it-IT" i="1" u="sng" dirty="0"/>
              <a:t>bis</a:t>
            </a:r>
            <a:r>
              <a:rPr lang="it-IT" u="sng" dirty="0"/>
              <a:t>, comma 3, del TUS,</a:t>
            </a:r>
            <a:r>
              <a:rPr lang="it-IT" dirty="0"/>
              <a:t> in cui le liberalità indirette sono </a:t>
            </a:r>
            <a:r>
              <a:rPr lang="it-IT" b="1" dirty="0"/>
              <a:t>volontariamente registrate dal contribuente</a:t>
            </a:r>
            <a:r>
              <a:rPr lang="it-IT" dirty="0"/>
              <a:t>; si applicano le ordinarie aliquote, variabili tra il 4% e l’8% (a seconda dell’eventuale rapporto di parentela tra donante e beneficiario).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it-IT" sz="1400" dirty="0"/>
          </a:p>
          <a:p>
            <a:pPr marL="0" indent="0" algn="just">
              <a:lnSpc>
                <a:spcPct val="100000"/>
              </a:lnSpc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70891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73022-FC8C-FD0D-A5A9-D09B7A1CD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23EEE4-0A13-05ED-D1F5-CBD8067F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8" y="861265"/>
            <a:ext cx="7488237" cy="338709"/>
          </a:xfrm>
        </p:spPr>
        <p:txBody>
          <a:bodyPr/>
          <a:lstStyle/>
          <a:p>
            <a:r>
              <a:rPr lang="en-US" sz="1850" b="1" dirty="0"/>
              <a:t>Cenni in materia di </a:t>
            </a:r>
            <a:r>
              <a:rPr lang="en-US" sz="1850" b="1" dirty="0" err="1"/>
              <a:t>liberalità</a:t>
            </a:r>
            <a:r>
              <a:rPr lang="en-US" sz="1850" b="1" dirty="0"/>
              <a:t> </a:t>
            </a:r>
            <a:r>
              <a:rPr lang="en-US" sz="1850" b="1" dirty="0" err="1"/>
              <a:t>indirette</a:t>
            </a:r>
            <a:r>
              <a:rPr lang="en-US" sz="1850" b="1" dirty="0"/>
              <a:t> – </a:t>
            </a:r>
            <a:r>
              <a:rPr lang="en-US" sz="1850" b="1" dirty="0" err="1"/>
              <a:t>Termine</a:t>
            </a:r>
            <a:r>
              <a:rPr lang="en-US" sz="1850" b="1" dirty="0"/>
              <a:t> per </a:t>
            </a:r>
            <a:r>
              <a:rPr lang="en-US" sz="1850" b="1" dirty="0" err="1"/>
              <a:t>l’accertamento</a:t>
            </a:r>
            <a:br>
              <a:rPr lang="en-US" sz="1700" b="1" dirty="0"/>
            </a:br>
            <a:endParaRPr lang="it-IT" sz="170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5F33EC-BF1C-4E07-3897-1FC17D3EE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088" y="1463726"/>
            <a:ext cx="7555597" cy="4619106"/>
          </a:xfrm>
        </p:spPr>
        <p:txBody>
          <a:bodyPr/>
          <a:lstStyle/>
          <a:p>
            <a:pPr marL="271463" lvl="1" indent="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it-IT" sz="1600" b="1" u="sng" dirty="0">
                <a:latin typeface="Garamond" panose="02020404030301010803" pitchFamily="18" charset="0"/>
              </a:rPr>
              <a:t>Termine per l’accertamento delle liberalità indirette secondo l’Agenzia delle Entrate</a:t>
            </a:r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/>
              <a:t>In diversi accertamenti l’Agenzia delle Entrate ha ritenuto che il termine decorra dalla data della «confessione».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it-IT" sz="1600" b="1" dirty="0">
                <a:latin typeface="Garamond" panose="02020404030301010803" pitchFamily="18" charset="0"/>
              </a:rPr>
              <a:t>	</a:t>
            </a:r>
          </a:p>
          <a:p>
            <a:pPr marL="266700" indent="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it-IT" sz="1600" b="1" u="sng" dirty="0">
                <a:latin typeface="Garamond" panose="02020404030301010803" pitchFamily="18" charset="0"/>
              </a:rPr>
              <a:t>Termine per l’accertamento delle liberalità indirette secondo la Corte di Cassazione</a:t>
            </a:r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b="1" dirty="0"/>
              <a:t>Corte di Cassazione n. 7442 del 20 marzo 2024 </a:t>
            </a:r>
            <a:r>
              <a:rPr lang="it-IT" sz="1600" dirty="0"/>
              <a:t>– le liberalità indirette </a:t>
            </a:r>
            <a:r>
              <a:rPr lang="it-IT" sz="1600" u="sng" dirty="0"/>
              <a:t>non sono comunque tassabili anche se confessate dal contribuente ai sensi dell’art. 56-</a:t>
            </a:r>
            <a:r>
              <a:rPr lang="it-IT" sz="1600" i="1" u="sng" dirty="0"/>
              <a:t>bis</a:t>
            </a:r>
            <a:r>
              <a:rPr lang="it-IT" sz="1600" u="sng" dirty="0"/>
              <a:t> del TUS, decorsi</a:t>
            </a:r>
            <a:r>
              <a:rPr lang="it-IT" sz="1600" b="1" u="sng" dirty="0"/>
              <a:t> 10 anni dall’avvenuta liberalità</a:t>
            </a:r>
            <a:r>
              <a:rPr lang="it-IT" sz="1600" dirty="0"/>
              <a:t>, in base all’art. 78 del TUR (secondo cui «</a:t>
            </a:r>
            <a:r>
              <a:rPr lang="it-IT" sz="1600" i="1" dirty="0"/>
              <a:t>il credito dell’amministrazione finanziaria per l’imposta definitivamente accertata si prescrive in dieci ann</a:t>
            </a:r>
            <a:r>
              <a:rPr lang="it-IT" sz="1600" dirty="0"/>
              <a:t>i»).</a:t>
            </a:r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b="1" dirty="0"/>
              <a:t>Corte di Cassazione n. 18274 del  9 luglio 2024 </a:t>
            </a:r>
            <a:r>
              <a:rPr lang="it-IT" sz="1600" dirty="0"/>
              <a:t>– </a:t>
            </a:r>
            <a:r>
              <a:rPr lang="it-IT" sz="1600" u="sng" dirty="0"/>
              <a:t>il termine di </a:t>
            </a:r>
            <a:r>
              <a:rPr lang="it-IT" sz="1600" b="1" u="sng" dirty="0"/>
              <a:t>5 anni </a:t>
            </a:r>
            <a:r>
              <a:rPr lang="it-IT" sz="1600" u="sng" dirty="0"/>
              <a:t>decorre </a:t>
            </a:r>
            <a:r>
              <a:rPr lang="it-IT" sz="1600" b="1" u="sng" dirty="0"/>
              <a:t>dalla data della confessione</a:t>
            </a:r>
            <a:r>
              <a:rPr lang="it-IT" sz="1600" b="1" dirty="0"/>
              <a:t> </a:t>
            </a:r>
            <a:r>
              <a:rPr lang="it-IT" sz="1600" dirty="0"/>
              <a:t>(in linea con Cass. n. 13133 del 24 giugno 2016).</a:t>
            </a:r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1400" dirty="0"/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1400" dirty="0"/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1400" dirty="0"/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it-IT" sz="1400" dirty="0"/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it-IT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441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73022-FC8C-FD0D-A5A9-D09B7A1CD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23EEE4-0A13-05ED-D1F5-CBD8067F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324" y="828091"/>
            <a:ext cx="7488237" cy="338709"/>
          </a:xfrm>
        </p:spPr>
        <p:txBody>
          <a:bodyPr/>
          <a:lstStyle/>
          <a:p>
            <a:r>
              <a:rPr lang="it-IT" sz="1850" b="1" dirty="0"/>
              <a:t>Vincoli di destinazione - Introduzione</a:t>
            </a:r>
            <a:br>
              <a:rPr lang="it-IT" sz="1850" b="1" dirty="0"/>
            </a:br>
            <a:endParaRPr lang="it-IT" sz="1850" b="1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5F33EC-BF1C-4E07-3897-1FC17D3EE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8645" y="1410803"/>
            <a:ext cx="7555597" cy="4619106"/>
          </a:xfrm>
        </p:spPr>
        <p:txBody>
          <a:bodyPr/>
          <a:lstStyle/>
          <a:p>
            <a:pPr marL="271463" lvl="1" indent="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it-IT" sz="1600" b="1" u="sng" dirty="0">
                <a:latin typeface="Garamond" panose="02020404030301010803" pitchFamily="18" charset="0"/>
              </a:rPr>
              <a:t>Definizione ed esempi nella prassi dell’Agenzia delle Entrate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La costituzione di vincoli di destinazione viene per la prima volta disciplinata (</a:t>
            </a:r>
            <a:r>
              <a:rPr lang="it-IT" sz="1600" i="1" dirty="0" err="1">
                <a:latin typeface="Garamond" panose="02020404030301010803" pitchFamily="18" charset="0"/>
              </a:rPr>
              <a:t>rectius</a:t>
            </a:r>
            <a:r>
              <a:rPr lang="it-IT" sz="1600" dirty="0">
                <a:latin typeface="Garamond" panose="02020404030301010803" pitchFamily="18" charset="0"/>
              </a:rPr>
              <a:t>, menzionata)</a:t>
            </a:r>
            <a:r>
              <a:rPr lang="it-IT" sz="1600" i="1" dirty="0"/>
              <a:t>,</a:t>
            </a:r>
            <a:r>
              <a:rPr lang="it-IT" sz="1600" dirty="0"/>
              <a:t> ai fini delle imposte indirette, dall’art. 2, comma 49, del D.L. n. 262 del 2006.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/>
              <a:t>I vincoli di destinazione sono generalmente definiti </a:t>
            </a:r>
            <a:r>
              <a:rPr lang="en-US" sz="1600" dirty="0"/>
              <a:t>come </a:t>
            </a:r>
            <a:r>
              <a:rPr lang="it-IT" sz="1600" dirty="0"/>
              <a:t>quei </a:t>
            </a:r>
            <a:r>
              <a:rPr lang="it-IT" sz="1600" u="sng" dirty="0"/>
              <a:t>negozi giuridici per mezzo dei quali determinati beni vengono destinati alla realizzazione di interessi meritevoli di tutela, con produzione di effetti segretativi e limitativi della disponibilità di detti beni</a:t>
            </a:r>
            <a:r>
              <a:rPr lang="it-IT" sz="1600" dirty="0"/>
              <a:t>.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L’Agenzia delle Entrate menziona i seguenti vincoli di destinazione</a:t>
            </a:r>
            <a:r>
              <a:rPr lang="it-IT" sz="1600" dirty="0"/>
              <a:t>:</a:t>
            </a:r>
          </a:p>
          <a:p>
            <a:pPr marL="64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r>
              <a:rPr lang="it-IT" sz="1600" dirty="0"/>
              <a:t>l</a:t>
            </a:r>
            <a:r>
              <a:rPr lang="it-IT" sz="1600" dirty="0">
                <a:latin typeface="Garamond" panose="02020404030301010803" pitchFamily="18" charset="0"/>
              </a:rPr>
              <a:t>a costituzione di un </a:t>
            </a:r>
            <a:r>
              <a:rPr lang="it-IT" sz="1600" b="1" dirty="0">
                <a:latin typeface="Garamond" panose="02020404030301010803" pitchFamily="18" charset="0"/>
              </a:rPr>
              <a:t>trust</a:t>
            </a:r>
            <a:r>
              <a:rPr lang="it-IT" sz="1600" dirty="0">
                <a:latin typeface="Garamond" panose="02020404030301010803" pitchFamily="18" charset="0"/>
              </a:rPr>
              <a:t>; </a:t>
            </a:r>
          </a:p>
          <a:p>
            <a:pPr marL="64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r>
              <a:rPr lang="it-IT" sz="1600" dirty="0"/>
              <a:t>gli </a:t>
            </a:r>
            <a:r>
              <a:rPr lang="it-IT" sz="1600" b="1" dirty="0"/>
              <a:t>atti di destinazione </a:t>
            </a:r>
            <a:r>
              <a:rPr lang="it-IT" sz="1600" b="1" i="1" dirty="0"/>
              <a:t>ex </a:t>
            </a:r>
            <a:r>
              <a:rPr lang="it-IT" sz="1600" b="1" dirty="0"/>
              <a:t>2645-</a:t>
            </a:r>
            <a:r>
              <a:rPr lang="it-IT" sz="1600" b="1" i="1" dirty="0"/>
              <a:t>ter</a:t>
            </a:r>
            <a:r>
              <a:rPr lang="it-IT" sz="1600" b="1" dirty="0"/>
              <a:t> </a:t>
            </a:r>
            <a:r>
              <a:rPr lang="it-IT" sz="1600" dirty="0"/>
              <a:t>c.c.;</a:t>
            </a:r>
          </a:p>
          <a:p>
            <a:pPr marL="64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r>
              <a:rPr lang="it-IT" sz="1600" dirty="0"/>
              <a:t>la stipula di un </a:t>
            </a:r>
            <a:r>
              <a:rPr lang="it-IT" sz="1600" b="1" dirty="0"/>
              <a:t>negozio fiduciario</a:t>
            </a:r>
            <a:r>
              <a:rPr lang="it-IT" sz="1600" dirty="0"/>
              <a:t>; </a:t>
            </a:r>
          </a:p>
          <a:p>
            <a:pPr marL="64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r>
              <a:rPr lang="it-IT" sz="1600" dirty="0">
                <a:latin typeface="Garamond" panose="02020404030301010803" pitchFamily="18" charset="0"/>
              </a:rPr>
              <a:t>la costituzione di un </a:t>
            </a:r>
            <a:r>
              <a:rPr lang="it-IT" sz="1600" b="1" dirty="0">
                <a:latin typeface="Garamond" panose="02020404030301010803" pitchFamily="18" charset="0"/>
              </a:rPr>
              <a:t>fondo patrimoniale</a:t>
            </a:r>
            <a:r>
              <a:rPr lang="it-IT" sz="1600" dirty="0">
                <a:latin typeface="Garamond" panose="02020404030301010803" pitchFamily="18" charset="0"/>
              </a:rPr>
              <a:t> (</a:t>
            </a:r>
            <a:r>
              <a:rPr lang="it-IT" sz="1600" i="1" dirty="0">
                <a:latin typeface="Garamond" panose="02020404030301010803" pitchFamily="18" charset="0"/>
              </a:rPr>
              <a:t>ex</a:t>
            </a:r>
            <a:r>
              <a:rPr lang="it-IT" sz="1600" dirty="0">
                <a:latin typeface="Garamond" panose="02020404030301010803" pitchFamily="18" charset="0"/>
              </a:rPr>
              <a:t> art. 167 c.c.);</a:t>
            </a:r>
          </a:p>
          <a:p>
            <a:pPr marL="6480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</a:pPr>
            <a:r>
              <a:rPr lang="it-IT" sz="1600" dirty="0"/>
              <a:t>la costituzione, da parte di una società, di un </a:t>
            </a:r>
            <a:r>
              <a:rPr lang="it-IT" sz="1600" b="1" dirty="0"/>
              <a:t>patrimonio destinato</a:t>
            </a:r>
            <a:r>
              <a:rPr lang="it-IT" sz="1600" dirty="0"/>
              <a:t> ad uno specifico affare (</a:t>
            </a:r>
            <a:r>
              <a:rPr lang="it-IT" sz="1600" i="1" dirty="0"/>
              <a:t>ex</a:t>
            </a:r>
            <a:r>
              <a:rPr lang="it-IT" sz="1600" dirty="0"/>
              <a:t> art. 2447-</a:t>
            </a:r>
            <a:r>
              <a:rPr lang="it-IT" sz="1600" i="1" dirty="0"/>
              <a:t>bis</a:t>
            </a:r>
            <a:r>
              <a:rPr lang="it-IT" sz="1600" dirty="0"/>
              <a:t> c.c.). </a:t>
            </a:r>
            <a:endParaRPr lang="it-IT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1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73022-FC8C-FD0D-A5A9-D09B7A1CD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5F33EC-BF1C-4E07-3897-1FC17D3EE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8645" y="1490618"/>
            <a:ext cx="7555597" cy="4619106"/>
          </a:xfrm>
        </p:spPr>
        <p:txBody>
          <a:bodyPr/>
          <a:lstStyle/>
          <a:p>
            <a:pPr marL="271463" lvl="1" indent="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it-IT" sz="1600" b="1" u="sng" dirty="0"/>
              <a:t>Schema di decreto legislativo di revisione delle imposte indirette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Gli approdi di g</a:t>
            </a:r>
            <a:r>
              <a:rPr lang="it-IT" sz="1600" dirty="0"/>
              <a:t>iurisprudenza (</a:t>
            </a:r>
            <a:r>
              <a:rPr lang="it-IT" sz="1600" i="1" dirty="0"/>
              <a:t>cfr.</a:t>
            </a:r>
            <a:r>
              <a:rPr lang="it-IT" sz="1600" dirty="0"/>
              <a:t>, </a:t>
            </a:r>
            <a:r>
              <a:rPr lang="it-IT" sz="1600" i="1" dirty="0"/>
              <a:t>ex </a:t>
            </a:r>
            <a:r>
              <a:rPr lang="it-IT" sz="1600" i="1" dirty="0" err="1"/>
              <a:t>multis</a:t>
            </a:r>
            <a:r>
              <a:rPr lang="it-IT" sz="1600" dirty="0"/>
              <a:t>, Cass. n. 8082/2020)</a:t>
            </a:r>
            <a:r>
              <a:rPr lang="it-IT" sz="1600" dirty="0">
                <a:latin typeface="Garamond" panose="02020404030301010803" pitchFamily="18" charset="0"/>
              </a:rPr>
              <a:t> e di prassi </a:t>
            </a:r>
            <a:r>
              <a:rPr lang="it-IT" sz="1600" dirty="0"/>
              <a:t>(</a:t>
            </a:r>
            <a:r>
              <a:rPr lang="it-IT" sz="1600" i="1" dirty="0"/>
              <a:t>cfr.</a:t>
            </a:r>
            <a:r>
              <a:rPr lang="it-IT" sz="1600" dirty="0"/>
              <a:t>, Circolare n. 34/2022) in tema di trust sono riflessi nel modello impositivo delineato dall</a:t>
            </a:r>
            <a:r>
              <a:rPr lang="it-IT" sz="1600" dirty="0">
                <a:latin typeface="Garamond" panose="02020404030301010803" pitchFamily="18" charset="0"/>
              </a:rPr>
              <a:t>’art. 4-</a:t>
            </a:r>
            <a:r>
              <a:rPr lang="it-IT" sz="1600" i="1" dirty="0">
                <a:latin typeface="Garamond" panose="02020404030301010803" pitchFamily="18" charset="0"/>
              </a:rPr>
              <a:t>bis </a:t>
            </a:r>
            <a:r>
              <a:rPr lang="it-IT" sz="1600" dirty="0">
                <a:latin typeface="Garamond" panose="02020404030301010803" pitchFamily="18" charset="0"/>
              </a:rPr>
              <a:t>del TUS previsto dallo schema di decreto legislativo di revisione delle imposte indirette.</a:t>
            </a: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b="1" dirty="0">
                <a:latin typeface="Garamond" panose="02020404030301010803" pitchFamily="18" charset="0"/>
              </a:rPr>
              <a:t>Art. 4-</a:t>
            </a:r>
            <a:r>
              <a:rPr lang="it-IT" sz="1600" b="1" i="1" dirty="0"/>
              <a:t>bis</a:t>
            </a:r>
            <a:r>
              <a:rPr lang="it-IT" sz="1600" i="1" dirty="0"/>
              <a:t>: «I trust </a:t>
            </a:r>
            <a:r>
              <a:rPr lang="it-IT" sz="1600" b="1" i="1" u="sng" dirty="0"/>
              <a:t>e gli altri vincoli di destinazione </a:t>
            </a:r>
            <a:r>
              <a:rPr lang="it-IT" sz="1600" i="1" dirty="0"/>
              <a:t>rilevano, ai fini dell’applicazione dell’imposta sulle successioni e donazioni, ove determinino arricchimenti gratuiti dei beneficiari. L’imposta si applica al momento del trasferimento dei beni e diritti a favore dei beneficiari».</a:t>
            </a:r>
            <a:r>
              <a:rPr lang="it-IT" sz="1600" dirty="0">
                <a:latin typeface="Garamond" panose="02020404030301010803" pitchFamily="18" charset="0"/>
              </a:rPr>
              <a:t>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Sebbene la norma abbia l’istituto del </a:t>
            </a:r>
            <a:r>
              <a:rPr lang="it-IT" sz="1600" i="1" dirty="0">
                <a:latin typeface="Garamond" panose="02020404030301010803" pitchFamily="18" charset="0"/>
              </a:rPr>
              <a:t>trust</a:t>
            </a:r>
            <a:r>
              <a:rPr lang="it-IT" sz="1600" dirty="0">
                <a:latin typeface="Garamond" panose="02020404030301010803" pitchFamily="18" charset="0"/>
              </a:rPr>
              <a:t> come destinatario d’elezione, le disposizioni si applicano anche agli «</a:t>
            </a:r>
            <a:r>
              <a:rPr lang="it-IT" sz="1600" i="1" dirty="0">
                <a:latin typeface="Garamond" panose="02020404030301010803" pitchFamily="18" charset="0"/>
              </a:rPr>
              <a:t>… altri vincoli di destinazione …</a:t>
            </a:r>
            <a:r>
              <a:rPr lang="it-IT" sz="1600" dirty="0">
                <a:latin typeface="Garamond" panose="02020404030301010803" pitchFamily="18" charset="0"/>
              </a:rPr>
              <a:t>».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600" b="1" dirty="0">
                <a:latin typeface="Garamond" panose="02020404030301010803" pitchFamily="18" charset="0"/>
              </a:rPr>
              <a:t>I precedenti dell’Agenzia delle Entrate in tema di vincoli di destinazione diversi dai trus</a:t>
            </a:r>
            <a:r>
              <a:rPr lang="it-IT" sz="1600" b="1" dirty="0"/>
              <a:t>t (non affrontati nella Circolare n. 34/2022) sono ancora compatibili con il nuovo modello impositivo?</a:t>
            </a:r>
            <a:endParaRPr lang="it-IT" sz="1600" b="1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it-IT" sz="16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1400" dirty="0">
              <a:latin typeface="Garamond" panose="02020404030301010803" pitchFamily="18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5E9F0C2-8647-6373-0564-94BCD477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005" y="878865"/>
            <a:ext cx="7488237" cy="338709"/>
          </a:xfrm>
        </p:spPr>
        <p:txBody>
          <a:bodyPr/>
          <a:lstStyle/>
          <a:p>
            <a:r>
              <a:rPr lang="en-US" sz="1850" b="1" dirty="0"/>
              <a:t>Vincoli di </a:t>
            </a:r>
            <a:r>
              <a:rPr lang="en-US" sz="1850" b="1" dirty="0" err="1"/>
              <a:t>destinazione</a:t>
            </a:r>
            <a:r>
              <a:rPr lang="en-US" sz="1850" b="1" dirty="0"/>
              <a:t> – </a:t>
            </a:r>
            <a:r>
              <a:rPr lang="it-IT" sz="2000" b="1" u="sng" dirty="0"/>
              <a:t>Delega al governo per la riforma fiscale</a:t>
            </a:r>
            <a:br>
              <a:rPr lang="en-US" sz="1700" b="1" dirty="0"/>
            </a:br>
            <a:endParaRPr lang="it-IT" sz="1700" b="1" dirty="0"/>
          </a:p>
        </p:txBody>
      </p:sp>
    </p:spTree>
    <p:extLst>
      <p:ext uri="{BB962C8B-B14F-4D97-AF65-F5344CB8AC3E}">
        <p14:creationId xmlns:p14="http://schemas.microsoft.com/office/powerpoint/2010/main" val="267509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6FE7AB-B3ED-F9B0-861B-49F247E142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AEEFA-97BB-CE41-A79B-87D26BB0211B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4C62918-5317-926B-733F-7789A230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88" y="692903"/>
            <a:ext cx="7488237" cy="338709"/>
          </a:xfrm>
        </p:spPr>
        <p:txBody>
          <a:bodyPr/>
          <a:lstStyle/>
          <a:p>
            <a:r>
              <a:rPr lang="en-US" sz="1850" b="1" dirty="0"/>
              <a:t>Vincoli di </a:t>
            </a:r>
            <a:r>
              <a:rPr lang="en-US" sz="1850" b="1" dirty="0" err="1"/>
              <a:t>destinazione</a:t>
            </a:r>
            <a:r>
              <a:rPr lang="en-US" sz="1850" b="1" dirty="0"/>
              <a:t> – </a:t>
            </a:r>
            <a:r>
              <a:rPr lang="en-US" sz="1850" b="1" dirty="0" err="1"/>
              <a:t>Precedenti</a:t>
            </a:r>
            <a:r>
              <a:rPr lang="en-US" sz="1850" b="1" dirty="0"/>
              <a:t> di </a:t>
            </a:r>
            <a:r>
              <a:rPr lang="en-US" sz="1850" b="1" dirty="0" err="1"/>
              <a:t>prassi</a:t>
            </a:r>
            <a:r>
              <a:rPr lang="en-US" sz="1850" b="1" dirty="0"/>
              <a:t> e </a:t>
            </a:r>
            <a:r>
              <a:rPr lang="en-US" sz="1850" b="1" dirty="0" err="1"/>
              <a:t>Riforma</a:t>
            </a:r>
            <a:r>
              <a:rPr lang="en-US" sz="1850" b="1" dirty="0"/>
              <a:t> </a:t>
            </a:r>
            <a:r>
              <a:rPr lang="en-US" sz="1850" b="1" dirty="0" err="1"/>
              <a:t>fiscale</a:t>
            </a:r>
            <a:r>
              <a:rPr lang="en-US" sz="1850" b="1" dirty="0"/>
              <a:t> </a:t>
            </a:r>
            <a:br>
              <a:rPr lang="en-US" sz="1850" b="1" dirty="0"/>
            </a:br>
            <a:endParaRPr lang="it-IT" sz="185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0339E0-1406-5BE6-531B-2321A0FF5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86468"/>
              </p:ext>
            </p:extLst>
          </p:nvPr>
        </p:nvGraphicFramePr>
        <p:xfrm>
          <a:off x="691764" y="1542953"/>
          <a:ext cx="7815515" cy="39982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0647">
                  <a:extLst>
                    <a:ext uri="{9D8B030D-6E8A-4147-A177-3AD203B41FA5}">
                      <a16:colId xmlns:a16="http://schemas.microsoft.com/office/drawing/2014/main" val="2665413484"/>
                    </a:ext>
                  </a:extLst>
                </a:gridCol>
                <a:gridCol w="5792111">
                  <a:extLst>
                    <a:ext uri="{9D8B030D-6E8A-4147-A177-3AD203B41FA5}">
                      <a16:colId xmlns:a16="http://schemas.microsoft.com/office/drawing/2014/main" val="598233895"/>
                    </a:ext>
                  </a:extLst>
                </a:gridCol>
                <a:gridCol w="822757">
                  <a:extLst>
                    <a:ext uri="{9D8B030D-6E8A-4147-A177-3AD203B41FA5}">
                      <a16:colId xmlns:a16="http://schemas.microsoft.com/office/drawing/2014/main" val="3448632032"/>
                    </a:ext>
                  </a:extLst>
                </a:gridCol>
              </a:tblGrid>
              <a:tr h="598878">
                <a:tc>
                  <a:txBody>
                    <a:bodyPr/>
                    <a:lstStyle/>
                    <a:p>
                      <a:pPr algn="ctr"/>
                      <a:r>
                        <a:rPr lang="it-IT" sz="145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Tipologia</a:t>
                      </a:r>
                      <a:endParaRPr lang="en-US" sz="1450" b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50" b="1" noProof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Prassi dell’Agenzia delle Entrate</a:t>
                      </a:r>
                    </a:p>
                    <a:p>
                      <a:pPr algn="ctr"/>
                      <a:r>
                        <a:rPr lang="it-IT" sz="1450" b="1" noProof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(es. Circolari nn. 3/2008 e 28/2008)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50" b="1" noProof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730544"/>
                  </a:ext>
                </a:extLst>
              </a:tr>
              <a:tr h="382294">
                <a:tc rowSpan="2"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«Art. 2645-ter»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endParaRPr lang="en-US" sz="13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noProof="0" dirty="0">
                          <a:latin typeface="Garamond" panose="02020404030301010803" pitchFamily="18" charset="0"/>
                        </a:rPr>
                        <a:t>Atto di destinazione </a:t>
                      </a:r>
                      <a:r>
                        <a:rPr lang="it-IT" sz="1300" b="1" noProof="0" dirty="0">
                          <a:latin typeface="Garamond" panose="02020404030301010803" pitchFamily="18" charset="0"/>
                        </a:rPr>
                        <a:t>«non traslativo»</a:t>
                      </a:r>
                      <a:r>
                        <a:rPr lang="it-IT" sz="1300" noProof="0" dirty="0">
                          <a:latin typeface="Garamond" panose="02020404030301010803" pitchFamily="18" charset="0"/>
                        </a:rPr>
                        <a:t>: non si applica l’imposta sulle donazioni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rgbClr val="00B05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602283"/>
                  </a:ext>
                </a:extLst>
              </a:tr>
              <a:tr h="403032">
                <a:tc vMerge="1">
                  <a:txBody>
                    <a:bodyPr/>
                    <a:lstStyle/>
                    <a:p>
                      <a:endParaRPr lang="en-US" sz="13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300" noProof="0" dirty="0">
                          <a:latin typeface="Garamond" panose="02020404030301010803" pitchFamily="18" charset="0"/>
                        </a:rPr>
                        <a:t>Atto di destinazione </a:t>
                      </a:r>
                      <a:r>
                        <a:rPr lang="it-IT" sz="1300" b="1" noProof="0" dirty="0">
                          <a:latin typeface="Garamond" panose="02020404030301010803" pitchFamily="18" charset="0"/>
                        </a:rPr>
                        <a:t>«traslativo»</a:t>
                      </a:r>
                      <a:r>
                        <a:rPr lang="it-IT" sz="1300" noProof="0" dirty="0">
                          <a:latin typeface="Garamond" panose="02020404030301010803" pitchFamily="18" charset="0"/>
                        </a:rPr>
                        <a:t>: si applica l’imposta sulle donazioni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rgbClr val="00B05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855159"/>
                  </a:ext>
                </a:extLst>
              </a:tr>
              <a:tr h="536765">
                <a:tc rowSpan="2">
                  <a:txBody>
                    <a:bodyPr/>
                    <a:lstStyle/>
                    <a:p>
                      <a:r>
                        <a:rPr lang="en-US" sz="1300" b="1" dirty="0">
                          <a:latin typeface="Garamond" panose="02020404030301010803" pitchFamily="18" charset="0"/>
                        </a:rPr>
                        <a:t>Fondo patrimoniale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300" noProof="0" dirty="0">
                          <a:latin typeface="Garamond" panose="02020404030301010803" pitchFamily="18" charset="0"/>
                        </a:rPr>
                        <a:t>Fondo patrimoniale </a:t>
                      </a:r>
                      <a:r>
                        <a:rPr lang="it-IT" sz="1300" b="1" kern="1200" noProof="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con </a:t>
                      </a:r>
                      <a:r>
                        <a:rPr lang="it-IT" sz="1300" b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beni </a:t>
                      </a:r>
                      <a:r>
                        <a:rPr lang="it-IT" sz="1300" b="1" dirty="0">
                          <a:latin typeface="Garamond" panose="02020404030301010803" pitchFamily="18" charset="0"/>
                        </a:rPr>
                        <a:t>di proprietà di entrambi i coniugi/di un solo</a:t>
                      </a:r>
                      <a:r>
                        <a:rPr lang="it-IT" sz="1300" b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coniuge o di un terzo che se ne riserva la proprietà</a:t>
                      </a:r>
                      <a:r>
                        <a:rPr lang="it-IT" sz="13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: non si applica l’imposta sulle donazioni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1300" b="1" noProof="0" dirty="0">
                        <a:solidFill>
                          <a:srgbClr val="00B05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971868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 sz="13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300" noProof="0" dirty="0">
                          <a:latin typeface="Garamond" panose="02020404030301010803" pitchFamily="18" charset="0"/>
                        </a:rPr>
                        <a:t>Fondo patrimoniale </a:t>
                      </a:r>
                      <a:r>
                        <a:rPr lang="it-IT" sz="1300" b="1" kern="1200" noProof="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con </a:t>
                      </a:r>
                      <a:r>
                        <a:rPr lang="it-IT" sz="1300" b="1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beni </a:t>
                      </a:r>
                      <a:r>
                        <a:rPr lang="it-IT" sz="1300" b="1" dirty="0">
                          <a:latin typeface="Garamond" panose="02020404030301010803" pitchFamily="18" charset="0"/>
                        </a:rPr>
                        <a:t>di proprietà di un solo coniuge o di un terzo che non se ne riserva la proprietà</a:t>
                      </a:r>
                      <a:r>
                        <a:rPr lang="it-IT" sz="1300" b="0" dirty="0">
                          <a:latin typeface="Garamond" panose="02020404030301010803" pitchFamily="18" charset="0"/>
                        </a:rPr>
                        <a:t>:</a:t>
                      </a:r>
                      <a:r>
                        <a:rPr lang="it-IT" sz="1300" kern="120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si applica l’imposta sulle donazioni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1300" b="1" noProof="0" dirty="0">
                        <a:solidFill>
                          <a:srgbClr val="00B05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921387"/>
                  </a:ext>
                </a:extLst>
              </a:tr>
              <a:tr h="425478">
                <a:tc rowSpan="2">
                  <a:txBody>
                    <a:bodyPr/>
                    <a:lstStyle/>
                    <a:p>
                      <a:r>
                        <a:rPr lang="it-IT" sz="1350" b="1" noProof="0" dirty="0">
                          <a:latin typeface="Garamond" panose="02020404030301010803" pitchFamily="18" charset="0"/>
                        </a:rPr>
                        <a:t>Negozio fiduciario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tabLst>
                          <a:tab pos="87313" algn="l"/>
                        </a:tabLst>
                      </a:pPr>
                      <a:r>
                        <a:rPr lang="it-IT" sz="1350" b="1" noProof="0" dirty="0">
                          <a:latin typeface="Garamond" panose="02020404030301010803" pitchFamily="18" charset="0"/>
                        </a:rPr>
                        <a:t>Azioni e quote </a:t>
                      </a:r>
                      <a:r>
                        <a:rPr lang="it-IT" sz="1350" noProof="0" dirty="0">
                          <a:latin typeface="Garamond" panose="02020404030301010803" pitchFamily="18" charset="0"/>
                        </a:rPr>
                        <a:t>- </a:t>
                      </a:r>
                      <a:r>
                        <a:rPr lang="it-IT" sz="1350" b="0" noProof="0" dirty="0">
                          <a:latin typeface="Garamond" panose="02020404030301010803" pitchFamily="18" charset="0"/>
                        </a:rPr>
                        <a:t>fiducia germanistica</a:t>
                      </a:r>
                      <a:r>
                        <a:rPr lang="it-IT" sz="1350" noProof="0" dirty="0">
                          <a:latin typeface="Garamond" panose="02020404030301010803" pitchFamily="18" charset="0"/>
                        </a:rPr>
                        <a:t>: non si applica l’imposta sulle donazioni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it-IT" sz="1350" noProof="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814324"/>
                  </a:ext>
                </a:extLst>
              </a:tr>
              <a:tr h="405516">
                <a:tc vMerge="1">
                  <a:txBody>
                    <a:bodyPr/>
                    <a:lstStyle/>
                    <a:p>
                      <a:endParaRPr lang="en-US" sz="13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350" b="1" kern="1200" noProof="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Immobili </a:t>
                      </a:r>
                      <a:r>
                        <a:rPr lang="it-IT" sz="1350" kern="1200" noProof="0" dirty="0">
                          <a:solidFill>
                            <a:schemeClr val="dk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- fiducia romanistica: si applica l’imposta sulle donazioni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1300" b="1" noProof="0" dirty="0">
                        <a:solidFill>
                          <a:srgbClr val="00B05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7446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50" b="1" noProof="0" dirty="0">
                          <a:latin typeface="Garamond" panose="02020404030301010803" pitchFamily="18" charset="0"/>
                        </a:rPr>
                        <a:t>Patrimonio destinato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350" noProof="0" dirty="0">
                          <a:latin typeface="Garamond" panose="02020404030301010803" pitchFamily="18" charset="0"/>
                        </a:rPr>
                        <a:t>Non si applica l’imposta sulle donazioni.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1350" b="1" noProof="0" dirty="0">
                        <a:solidFill>
                          <a:srgbClr val="00B05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000037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B48E5D4B-2C24-D926-8A32-80293972F618}"/>
              </a:ext>
            </a:extLst>
          </p:cNvPr>
          <p:cNvSpPr/>
          <p:nvPr/>
        </p:nvSpPr>
        <p:spPr>
          <a:xfrm>
            <a:off x="7961335" y="2250225"/>
            <a:ext cx="252046" cy="23933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4AAE52-5DA8-E131-4A8C-209359E2AD61}"/>
              </a:ext>
            </a:extLst>
          </p:cNvPr>
          <p:cNvSpPr/>
          <p:nvPr/>
        </p:nvSpPr>
        <p:spPr>
          <a:xfrm>
            <a:off x="7963295" y="2597591"/>
            <a:ext cx="252046" cy="23933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52670E-F72E-7CD6-4D7D-2ABF8342198B}"/>
              </a:ext>
            </a:extLst>
          </p:cNvPr>
          <p:cNvSpPr/>
          <p:nvPr/>
        </p:nvSpPr>
        <p:spPr>
          <a:xfrm>
            <a:off x="7961335" y="3139726"/>
            <a:ext cx="252046" cy="23933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28CDD8-BDF9-DF01-FCED-83913F3FAD38}"/>
              </a:ext>
            </a:extLst>
          </p:cNvPr>
          <p:cNvSpPr/>
          <p:nvPr/>
        </p:nvSpPr>
        <p:spPr>
          <a:xfrm>
            <a:off x="7963295" y="3701454"/>
            <a:ext cx="252046" cy="23933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719184-5651-BA82-CBC3-C0DB8E8172F6}"/>
              </a:ext>
            </a:extLst>
          </p:cNvPr>
          <p:cNvSpPr/>
          <p:nvPr/>
        </p:nvSpPr>
        <p:spPr>
          <a:xfrm>
            <a:off x="7961335" y="4243589"/>
            <a:ext cx="252046" cy="23933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C8E6B7-21CB-47C4-A1C5-AEADFB998C9D}"/>
              </a:ext>
            </a:extLst>
          </p:cNvPr>
          <p:cNvSpPr/>
          <p:nvPr/>
        </p:nvSpPr>
        <p:spPr>
          <a:xfrm>
            <a:off x="7961335" y="4698988"/>
            <a:ext cx="252046" cy="23933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BA5830-B568-A40A-3362-3F9BF43C5AE1}"/>
              </a:ext>
            </a:extLst>
          </p:cNvPr>
          <p:cNvSpPr/>
          <p:nvPr/>
        </p:nvSpPr>
        <p:spPr>
          <a:xfrm>
            <a:off x="7961335" y="5147727"/>
            <a:ext cx="252046" cy="23933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C8E49E-8F29-CB87-22EB-1DD66B583F80}"/>
              </a:ext>
            </a:extLst>
          </p:cNvPr>
          <p:cNvSpPr txBox="1">
            <a:spLocks/>
          </p:cNvSpPr>
          <p:nvPr/>
        </p:nvSpPr>
        <p:spPr>
          <a:xfrm>
            <a:off x="928645" y="1490618"/>
            <a:ext cx="7555597" cy="4619106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75000"/>
              <a:buFont typeface="Arial"/>
              <a:buNone/>
              <a:defRPr sz="15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267891" indent="-267891" algn="l" defTabSz="342900" rtl="0" eaLnBrk="1" latinLnBrk="0" hangingPunct="1">
              <a:lnSpc>
                <a:spcPct val="90000"/>
              </a:lnSpc>
              <a:spcBef>
                <a:spcPts val="0"/>
              </a:spcBef>
              <a:buSzPct val="75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539354" indent="-271463" algn="l" defTabSz="342900" rtl="0" eaLnBrk="1" latinLnBrk="0" hangingPunct="1">
              <a:lnSpc>
                <a:spcPct val="90000"/>
              </a:lnSpc>
              <a:spcBef>
                <a:spcPts val="0"/>
              </a:spcBef>
              <a:buSzPct val="75000"/>
              <a:buFont typeface="Garamond" pitchFamily="18" charset="0"/>
              <a:buChar char="─"/>
              <a:defRPr sz="15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807244" indent="-267891" algn="l" defTabSz="342900" rtl="0" eaLnBrk="1" latinLnBrk="0" hangingPunct="1">
              <a:lnSpc>
                <a:spcPct val="9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5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075135" indent="-267891" algn="l" defTabSz="342900" rtl="0" eaLnBrk="1" latinLnBrk="0" hangingPunct="1">
              <a:lnSpc>
                <a:spcPct val="90000"/>
              </a:lnSpc>
              <a:spcBef>
                <a:spcPts val="0"/>
              </a:spcBef>
              <a:buSzPct val="60000"/>
              <a:buFont typeface="Wingdings" pitchFamily="2" charset="2"/>
              <a:buChar char="Ø"/>
              <a:defRPr sz="15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0" algn="ctr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</a:pPr>
            <a:endParaRPr lang="it-IT" sz="3000" b="1" dirty="0"/>
          </a:p>
          <a:p>
            <a:pPr marL="271463" lvl="1" indent="0" algn="ctr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</a:pPr>
            <a:r>
              <a:rPr lang="it-IT" sz="3000" b="1" dirty="0"/>
              <a:t>Grazie per l’attenzione!</a:t>
            </a:r>
          </a:p>
          <a:p>
            <a:pPr marL="271463" lvl="1" indent="0" algn="ctr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</a:pPr>
            <a:endParaRPr lang="it-IT" sz="1600" b="1" dirty="0"/>
          </a:p>
          <a:p>
            <a:pPr marL="271463" lvl="1" indent="0" algn="ctr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</a:pPr>
            <a:r>
              <a:rPr lang="it-IT" sz="3000" dirty="0">
                <a:hlinkClick r:id="rId4"/>
              </a:rPr>
              <a:t>giampaolo.genta@belex.com</a:t>
            </a:r>
            <a:endParaRPr lang="it-IT" sz="3000" dirty="0"/>
          </a:p>
          <a:p>
            <a:pPr marL="271463" lvl="1" indent="0" algn="ctr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</a:pPr>
            <a:endParaRPr lang="it-IT" sz="3000" dirty="0"/>
          </a:p>
          <a:p>
            <a:pPr marL="271463" lvl="1" indent="0" algn="ctr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</a:pPr>
            <a:r>
              <a:rPr lang="it-IT" sz="2000" dirty="0"/>
              <a:t>https://www.belex.com/focus_team/private-clients/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it-IT" sz="16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430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_Esempio presentazione">
  <a:themeElements>
    <a:clrScheme name="BE_color_palette">
      <a:dk1>
        <a:sysClr val="windowText" lastClr="000000"/>
      </a:dk1>
      <a:lt1>
        <a:sysClr val="window" lastClr="FFFFFF"/>
      </a:lt1>
      <a:dk2>
        <a:srgbClr val="9B9C9E"/>
      </a:dk2>
      <a:lt2>
        <a:srgbClr val="FFFFFF"/>
      </a:lt2>
      <a:accent1>
        <a:srgbClr val="828381"/>
      </a:accent1>
      <a:accent2>
        <a:srgbClr val="FED517"/>
      </a:accent2>
      <a:accent3>
        <a:srgbClr val="E27222"/>
      </a:accent3>
      <a:accent4>
        <a:srgbClr val="C3092B"/>
      </a:accent4>
      <a:accent5>
        <a:srgbClr val="D84829"/>
      </a:accent5>
      <a:accent6>
        <a:srgbClr val="505150"/>
      </a:accent6>
      <a:hlink>
        <a:srgbClr val="000000"/>
      </a:hlink>
      <a:folHlink>
        <a:srgbClr val="9B9C9E"/>
      </a:folHlink>
    </a:clrScheme>
    <a:fontScheme name="BEP">
      <a:majorFont>
        <a:latin typeface="Garamond:24"/>
        <a:ea typeface=""/>
        <a:cs typeface=""/>
      </a:majorFont>
      <a:minorFont>
        <a:latin typeface="Garamond:20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  <a:effectLst/>
      </a:spPr>
      <a:bodyPr rtlCol="0" anchor="ctr"/>
      <a:lstStyle>
        <a:defPPr algn="ctr">
          <a:defRPr sz="1400"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dello_presentazione.potx" id="{D8FE8762-70A8-47CB-B013-B77758114B3D}" vid="{D0951AB9-2E95-41EA-BAAF-C03428D250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2f430c2-a3f8-4725-8762-4bcf64fab116}" enabled="1" method="Standard" siteId="{74345bc2-f4f8-4ddc-b005-4e80a0ef807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On-screen Show (4:3)</PresentationFormat>
  <Paragraphs>82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Courier New</vt:lpstr>
      <vt:lpstr>Garamond</vt:lpstr>
      <vt:lpstr>Times New Roman</vt:lpstr>
      <vt:lpstr>Wingdings</vt:lpstr>
      <vt:lpstr>ppt_Esempio presentazione</vt:lpstr>
      <vt:lpstr>Webinar IMPOSTA DI SUCCESSIONI E DONAZIONI: COSA CAMBIA  Focus sulle novità in materia di trust, patti di famiglia e passaggi d’impresa  Alcuni spunti di riflessione in tema di liberalità indirette e vincoli di destinazione  Giampaolo Genta  </vt:lpstr>
      <vt:lpstr>Cenni in materia di liberalità indirette - Introduzione </vt:lpstr>
      <vt:lpstr>Cenni in materia di liberalità indirette – Agenzia delle Entrate vs Cassazione  </vt:lpstr>
      <vt:lpstr>Cenni in materia di liberalità indirette – Termine per l’accertamento </vt:lpstr>
      <vt:lpstr>Vincoli di destinazione - Introduzione </vt:lpstr>
      <vt:lpstr>Vincoli di destinazione – Delega al governo per la riforma fiscale </vt:lpstr>
      <vt:lpstr>Vincoli di destinazione – Precedenti di prassi e Riforma fiscale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 Tax</dc:creator>
  <cp:lastModifiedBy>be</cp:lastModifiedBy>
  <cp:revision>24</cp:revision>
  <cp:lastPrinted>2024-09-23T19:28:12Z</cp:lastPrinted>
  <dcterms:created xsi:type="dcterms:W3CDTF">2024-09-16T08:06:41Z</dcterms:created>
  <dcterms:modified xsi:type="dcterms:W3CDTF">2024-09-23T19:52:15Z</dcterms:modified>
</cp:coreProperties>
</file>